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2.xml" ContentType="application/vnd.openxmlformats-officedocument.presentationml.slideMaster+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9"/>
  </p:notesMasterIdLst>
  <p:sldIdLst>
    <p:sldId id="579" r:id="rId3"/>
    <p:sldId id="621" r:id="rId4"/>
    <p:sldId id="622" r:id="rId5"/>
    <p:sldId id="617" r:id="rId6"/>
    <p:sldId id="624" r:id="rId7"/>
    <p:sldId id="62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han, Gauri - On Purpose Associate" initials="MG-OPA" lastIdx="1" clrIdx="0">
    <p:extLst>
      <p:ext uri="{19B8F6BF-5375-455C-9EA6-DF929625EA0E}">
        <p15:presenceInfo xmlns:p15="http://schemas.microsoft.com/office/powerpoint/2012/main" userId="S-1-5-21-3044193875-1230985279-3292283753-408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2778"/>
    <a:srgbClr val="FFFFFF"/>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916C10-9956-4129-B68E-1096BDDBFBB7}" v="426" dt="2021-09-14T10:02:33.1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2" autoAdjust="0"/>
    <p:restoredTop sz="93979" autoAdjust="0"/>
  </p:normalViewPr>
  <p:slideViewPr>
    <p:cSldViewPr snapToGrid="0">
      <p:cViewPr varScale="1">
        <p:scale>
          <a:sx n="65" d="100"/>
          <a:sy n="65" d="100"/>
        </p:scale>
        <p:origin x="684" y="40"/>
      </p:cViewPr>
      <p:guideLst/>
    </p:cSldViewPr>
  </p:slideViewPr>
  <p:notesTextViewPr>
    <p:cViewPr>
      <p:scale>
        <a:sx n="1" d="1"/>
        <a:sy n="1" d="1"/>
      </p:scale>
      <p:origin x="0" y="0"/>
    </p:cViewPr>
  </p:notesTextViewPr>
  <p:sorterViewPr>
    <p:cViewPr varScale="1">
      <p:scale>
        <a:sx n="100" d="100"/>
        <a:sy n="100" d="100"/>
      </p:scale>
      <p:origin x="0" y="-26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3.xml"/><Relationship Id="rId36" Type="http://schemas.openxmlformats.org/officeDocument/2006/relationships/customXml" Target="../customXml/item1.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N, Gauri (NHS NEL CSU)" userId="S::gauri.mohan@nhs.net::cda6be0b-a178-492d-ae03-ba420fa4859a" providerId="AD" clId="Web-{81916C10-9956-4129-B68E-1096BDDBFBB7}"/>
    <pc:docChg chg="delSld modSld">
      <pc:chgData name="MOHAN, Gauri (NHS NEL CSU)" userId="S::gauri.mohan@nhs.net::cda6be0b-a178-492d-ae03-ba420fa4859a" providerId="AD" clId="Web-{81916C10-9956-4129-B68E-1096BDDBFBB7}" dt="2021-09-14T10:02:28.899" v="267"/>
      <pc:docMkLst>
        <pc:docMk/>
      </pc:docMkLst>
      <pc:sldChg chg="modSp">
        <pc:chgData name="MOHAN, Gauri (NHS NEL CSU)" userId="S::gauri.mohan@nhs.net::cda6be0b-a178-492d-ae03-ba420fa4859a" providerId="AD" clId="Web-{81916C10-9956-4129-B68E-1096BDDBFBB7}" dt="2021-09-14T10:01:08.238" v="193" actId="20577"/>
        <pc:sldMkLst>
          <pc:docMk/>
          <pc:sldMk cId="518942173" sldId="510"/>
        </pc:sldMkLst>
        <pc:spChg chg="mod">
          <ac:chgData name="MOHAN, Gauri (NHS NEL CSU)" userId="S::gauri.mohan@nhs.net::cda6be0b-a178-492d-ae03-ba420fa4859a" providerId="AD" clId="Web-{81916C10-9956-4129-B68E-1096BDDBFBB7}" dt="2021-09-14T10:00:53.846" v="178" actId="20577"/>
          <ac:spMkLst>
            <pc:docMk/>
            <pc:sldMk cId="518942173" sldId="510"/>
            <ac:spMk id="8" creationId="{DEDFA8B2-8FFD-4600-9BD9-64595C8BFE3D}"/>
          </ac:spMkLst>
        </pc:spChg>
        <pc:spChg chg="mod">
          <ac:chgData name="MOHAN, Gauri (NHS NEL CSU)" userId="S::gauri.mohan@nhs.net::cda6be0b-a178-492d-ae03-ba420fa4859a" providerId="AD" clId="Web-{81916C10-9956-4129-B68E-1096BDDBFBB7}" dt="2021-09-14T10:00:44.893" v="176" actId="1076"/>
          <ac:spMkLst>
            <pc:docMk/>
            <pc:sldMk cId="518942173" sldId="510"/>
            <ac:spMk id="9" creationId="{3FB4C943-2B15-4E77-B144-CCEA325DE6A1}"/>
          </ac:spMkLst>
        </pc:spChg>
        <pc:spChg chg="mod">
          <ac:chgData name="MOHAN, Gauri (NHS NEL CSU)" userId="S::gauri.mohan@nhs.net::cda6be0b-a178-492d-ae03-ba420fa4859a" providerId="AD" clId="Web-{81916C10-9956-4129-B68E-1096BDDBFBB7}" dt="2021-09-14T10:01:08.238" v="193" actId="20577"/>
          <ac:spMkLst>
            <pc:docMk/>
            <pc:sldMk cId="518942173" sldId="510"/>
            <ac:spMk id="15" creationId="{32380EED-9C0B-4709-82A7-70D65792DDE6}"/>
          </ac:spMkLst>
        </pc:spChg>
      </pc:sldChg>
      <pc:sldChg chg="modSp">
        <pc:chgData name="MOHAN, Gauri (NHS NEL CSU)" userId="S::gauri.mohan@nhs.net::cda6be0b-a178-492d-ae03-ba420fa4859a" providerId="AD" clId="Web-{81916C10-9956-4129-B68E-1096BDDBFBB7}" dt="2021-09-14T09:55:56.234" v="17" actId="1076"/>
        <pc:sldMkLst>
          <pc:docMk/>
          <pc:sldMk cId="2890891798" sldId="579"/>
        </pc:sldMkLst>
        <pc:spChg chg="mod">
          <ac:chgData name="MOHAN, Gauri (NHS NEL CSU)" userId="S::gauri.mohan@nhs.net::cda6be0b-a178-492d-ae03-ba420fa4859a" providerId="AD" clId="Web-{81916C10-9956-4129-B68E-1096BDDBFBB7}" dt="2021-09-14T09:55:56.234" v="17" actId="1076"/>
          <ac:spMkLst>
            <pc:docMk/>
            <pc:sldMk cId="2890891798" sldId="579"/>
            <ac:spMk id="15" creationId="{00000000-0000-0000-0000-000000000000}"/>
          </ac:spMkLst>
        </pc:spChg>
        <pc:spChg chg="mod">
          <ac:chgData name="MOHAN, Gauri (NHS NEL CSU)" userId="S::gauri.mohan@nhs.net::cda6be0b-a178-492d-ae03-ba420fa4859a" providerId="AD" clId="Web-{81916C10-9956-4129-B68E-1096BDDBFBB7}" dt="2021-09-14T09:55:30.452" v="1" actId="1076"/>
          <ac:spMkLst>
            <pc:docMk/>
            <pc:sldMk cId="2890891798" sldId="579"/>
            <ac:spMk id="17" creationId="{00000000-0000-0000-0000-000000000000}"/>
          </ac:spMkLst>
        </pc:spChg>
      </pc:sldChg>
      <pc:sldChg chg="addSp modSp">
        <pc:chgData name="MOHAN, Gauri (NHS NEL CSU)" userId="S::gauri.mohan@nhs.net::cda6be0b-a178-492d-ae03-ba420fa4859a" providerId="AD" clId="Web-{81916C10-9956-4129-B68E-1096BDDBFBB7}" dt="2021-09-14T10:00:28.860" v="175" actId="1076"/>
        <pc:sldMkLst>
          <pc:docMk/>
          <pc:sldMk cId="2604649607" sldId="580"/>
        </pc:sldMkLst>
        <pc:spChg chg="mod">
          <ac:chgData name="MOHAN, Gauri (NHS NEL CSU)" userId="S::gauri.mohan@nhs.net::cda6be0b-a178-492d-ae03-ba420fa4859a" providerId="AD" clId="Web-{81916C10-9956-4129-B68E-1096BDDBFBB7}" dt="2021-09-14T10:00:22.391" v="174" actId="20577"/>
          <ac:spMkLst>
            <pc:docMk/>
            <pc:sldMk cId="2604649607" sldId="580"/>
            <ac:spMk id="2" creationId="{AA1CDBF7-0C5A-403F-9B28-42ED34E05C6E}"/>
          </ac:spMkLst>
        </pc:spChg>
        <pc:spChg chg="add mod">
          <ac:chgData name="MOHAN, Gauri (NHS NEL CSU)" userId="S::gauri.mohan@nhs.net::cda6be0b-a178-492d-ae03-ba420fa4859a" providerId="AD" clId="Web-{81916C10-9956-4129-B68E-1096BDDBFBB7}" dt="2021-09-14T10:00:28.860" v="175" actId="1076"/>
          <ac:spMkLst>
            <pc:docMk/>
            <pc:sldMk cId="2604649607" sldId="580"/>
            <ac:spMk id="3" creationId="{0BE77B6B-DF30-4688-90F8-8A55BC27DC36}"/>
          </ac:spMkLst>
        </pc:spChg>
      </pc:sldChg>
      <pc:sldChg chg="modSp">
        <pc:chgData name="MOHAN, Gauri (NHS NEL CSU)" userId="S::gauri.mohan@nhs.net::cda6be0b-a178-492d-ae03-ba420fa4859a" providerId="AD" clId="Web-{81916C10-9956-4129-B68E-1096BDDBFBB7}" dt="2021-09-14T10:02:28.899" v="267"/>
        <pc:sldMkLst>
          <pc:docMk/>
          <pc:sldMk cId="3079579450" sldId="1064"/>
        </pc:sldMkLst>
        <pc:spChg chg="mod">
          <ac:chgData name="MOHAN, Gauri (NHS NEL CSU)" userId="S::gauri.mohan@nhs.net::cda6be0b-a178-492d-ae03-ba420fa4859a" providerId="AD" clId="Web-{81916C10-9956-4129-B68E-1096BDDBFBB7}" dt="2021-09-14T10:01:34.474" v="211" actId="20577"/>
          <ac:spMkLst>
            <pc:docMk/>
            <pc:sldMk cId="3079579450" sldId="1064"/>
            <ac:spMk id="16" creationId="{00000000-0000-0000-0000-000000000000}"/>
          </ac:spMkLst>
        </pc:spChg>
        <pc:graphicFrameChg chg="mod modGraphic">
          <ac:chgData name="MOHAN, Gauri (NHS NEL CSU)" userId="S::gauri.mohan@nhs.net::cda6be0b-a178-492d-ae03-ba420fa4859a" providerId="AD" clId="Web-{81916C10-9956-4129-B68E-1096BDDBFBB7}" dt="2021-09-14T10:02:28.899" v="267"/>
          <ac:graphicFrameMkLst>
            <pc:docMk/>
            <pc:sldMk cId="3079579450" sldId="1064"/>
            <ac:graphicFrameMk id="3" creationId="{00000000-0000-0000-0000-000000000000}"/>
          </ac:graphicFrameMkLst>
        </pc:graphicFrameChg>
      </pc:sldChg>
      <pc:sldChg chg="modSp del">
        <pc:chgData name="MOHAN, Gauri (NHS NEL CSU)" userId="S::gauri.mohan@nhs.net::cda6be0b-a178-492d-ae03-ba420fa4859a" providerId="AD" clId="Web-{81916C10-9956-4129-B68E-1096BDDBFBB7}" dt="2021-09-14T09:56:13.876" v="19"/>
        <pc:sldMkLst>
          <pc:docMk/>
          <pc:sldMk cId="2016211985" sldId="1065"/>
        </pc:sldMkLst>
        <pc:graphicFrameChg chg="mod">
          <ac:chgData name="MOHAN, Gauri (NHS NEL CSU)" userId="S::gauri.mohan@nhs.net::cda6be0b-a178-492d-ae03-ba420fa4859a" providerId="AD" clId="Web-{81916C10-9956-4129-B68E-1096BDDBFBB7}" dt="2021-09-14T09:56:04" v="18" actId="1076"/>
          <ac:graphicFrameMkLst>
            <pc:docMk/>
            <pc:sldMk cId="2016211985" sldId="1065"/>
            <ac:graphicFrameMk id="2" creationId="{302ED03D-A78A-4D97-B7DC-335AF3296932}"/>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C11420-CA2A-4329-8D1D-DF555E2B7BD8}" type="datetimeFigureOut">
              <a:rPr lang="en-GB" smtClean="0"/>
              <a:t>11/11/2021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B98EF-F1D6-44A6-AA62-F214DD67A64E}" type="slidenum">
              <a:rPr lang="en-GB" smtClean="0"/>
              <a:t>‹#›</a:t>
            </a:fld>
            <a:endParaRPr lang="en-GB"/>
          </a:p>
        </p:txBody>
      </p:sp>
    </p:spTree>
    <p:extLst>
      <p:ext uri="{BB962C8B-B14F-4D97-AF65-F5344CB8AC3E}">
        <p14:creationId xmlns:p14="http://schemas.microsoft.com/office/powerpoint/2010/main" val="3992153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smtClean="0">
              <a:solidFill>
                <a:srgbClr val="FF0000"/>
              </a:solidFill>
            </a:endParaRPr>
          </a:p>
        </p:txBody>
      </p:sp>
      <p:sp>
        <p:nvSpPr>
          <p:cNvPr id="4" name="Slide Number Placeholder 3"/>
          <p:cNvSpPr>
            <a:spLocks noGrp="1"/>
          </p:cNvSpPr>
          <p:nvPr>
            <p:ph type="sldNum" sz="quarter" idx="10"/>
          </p:nvPr>
        </p:nvSpPr>
        <p:spPr/>
        <p:txBody>
          <a:bodyPr/>
          <a:lstStyle/>
          <a:p>
            <a:fld id="{2E77CD06-A5B0-4C0F-90F6-70A4CF4507F0}" type="slidenum">
              <a:rPr lang="en-GB" smtClean="0"/>
              <a:t>2</a:t>
            </a:fld>
            <a:endParaRPr lang="en-GB"/>
          </a:p>
        </p:txBody>
      </p:sp>
    </p:spTree>
    <p:extLst>
      <p:ext uri="{BB962C8B-B14F-4D97-AF65-F5344CB8AC3E}">
        <p14:creationId xmlns:p14="http://schemas.microsoft.com/office/powerpoint/2010/main" val="144471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smtClean="0">
              <a:solidFill>
                <a:srgbClr val="FF0000"/>
              </a:solidFill>
            </a:endParaRPr>
          </a:p>
        </p:txBody>
      </p:sp>
      <p:sp>
        <p:nvSpPr>
          <p:cNvPr id="4" name="Slide Number Placeholder 3"/>
          <p:cNvSpPr>
            <a:spLocks noGrp="1"/>
          </p:cNvSpPr>
          <p:nvPr>
            <p:ph type="sldNum" sz="quarter" idx="10"/>
          </p:nvPr>
        </p:nvSpPr>
        <p:spPr/>
        <p:txBody>
          <a:bodyPr/>
          <a:lstStyle/>
          <a:p>
            <a:fld id="{2E77CD06-A5B0-4C0F-90F6-70A4CF4507F0}" type="slidenum">
              <a:rPr lang="en-GB" smtClean="0"/>
              <a:t>3</a:t>
            </a:fld>
            <a:endParaRPr lang="en-GB"/>
          </a:p>
        </p:txBody>
      </p:sp>
    </p:spTree>
    <p:extLst>
      <p:ext uri="{BB962C8B-B14F-4D97-AF65-F5344CB8AC3E}">
        <p14:creationId xmlns:p14="http://schemas.microsoft.com/office/powerpoint/2010/main" val="271806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smtClean="0">
              <a:solidFill>
                <a:srgbClr val="FF0000"/>
              </a:solidFill>
            </a:endParaRPr>
          </a:p>
        </p:txBody>
      </p:sp>
      <p:sp>
        <p:nvSpPr>
          <p:cNvPr id="4" name="Slide Number Placeholder 3"/>
          <p:cNvSpPr>
            <a:spLocks noGrp="1"/>
          </p:cNvSpPr>
          <p:nvPr>
            <p:ph type="sldNum" sz="quarter" idx="10"/>
          </p:nvPr>
        </p:nvSpPr>
        <p:spPr/>
        <p:txBody>
          <a:bodyPr/>
          <a:lstStyle/>
          <a:p>
            <a:fld id="{2E77CD06-A5B0-4C0F-90F6-70A4CF4507F0}" type="slidenum">
              <a:rPr lang="en-GB" smtClean="0"/>
              <a:t>4</a:t>
            </a:fld>
            <a:endParaRPr lang="en-GB"/>
          </a:p>
        </p:txBody>
      </p:sp>
    </p:spTree>
    <p:extLst>
      <p:ext uri="{BB962C8B-B14F-4D97-AF65-F5344CB8AC3E}">
        <p14:creationId xmlns:p14="http://schemas.microsoft.com/office/powerpoint/2010/main" val="620616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smtClean="0">
              <a:solidFill>
                <a:srgbClr val="FF0000"/>
              </a:solidFill>
            </a:endParaRPr>
          </a:p>
        </p:txBody>
      </p:sp>
      <p:sp>
        <p:nvSpPr>
          <p:cNvPr id="4" name="Slide Number Placeholder 3"/>
          <p:cNvSpPr>
            <a:spLocks noGrp="1"/>
          </p:cNvSpPr>
          <p:nvPr>
            <p:ph type="sldNum" sz="quarter" idx="10"/>
          </p:nvPr>
        </p:nvSpPr>
        <p:spPr/>
        <p:txBody>
          <a:bodyPr/>
          <a:lstStyle/>
          <a:p>
            <a:fld id="{2E77CD06-A5B0-4C0F-90F6-70A4CF4507F0}" type="slidenum">
              <a:rPr lang="en-GB" smtClean="0"/>
              <a:t>5</a:t>
            </a:fld>
            <a:endParaRPr lang="en-GB"/>
          </a:p>
        </p:txBody>
      </p:sp>
    </p:spTree>
    <p:extLst>
      <p:ext uri="{BB962C8B-B14F-4D97-AF65-F5344CB8AC3E}">
        <p14:creationId xmlns:p14="http://schemas.microsoft.com/office/powerpoint/2010/main" val="3170550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5AA3E-D88D-47EA-86FD-7B01C4EED5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69BD5D3-68B1-40B8-8FAE-78E901071D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57B1F3E-1E7B-41C9-AFF2-47637C2CB389}"/>
              </a:ext>
            </a:extLst>
          </p:cNvPr>
          <p:cNvSpPr>
            <a:spLocks noGrp="1"/>
          </p:cNvSpPr>
          <p:nvPr>
            <p:ph type="dt" sz="half" idx="10"/>
          </p:nvPr>
        </p:nvSpPr>
        <p:spPr/>
        <p:txBody>
          <a:bodyPr/>
          <a:lstStyle/>
          <a:p>
            <a:fld id="{FF5B89B6-9064-4C0B-88F3-13CAF95D2231}" type="datetimeFigureOut">
              <a:rPr lang="en-GB" smtClean="0"/>
              <a:t>11/11/2021</a:t>
            </a:fld>
            <a:endParaRPr lang="en-GB"/>
          </a:p>
        </p:txBody>
      </p:sp>
      <p:sp>
        <p:nvSpPr>
          <p:cNvPr id="5" name="Footer Placeholder 4">
            <a:extLst>
              <a:ext uri="{FF2B5EF4-FFF2-40B4-BE49-F238E27FC236}">
                <a16:creationId xmlns:a16="http://schemas.microsoft.com/office/drawing/2014/main" id="{9F7A8753-F87B-4712-ADBD-9E6229ED78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8100FF-CF25-41B3-AEB0-839E072D014F}"/>
              </a:ext>
            </a:extLst>
          </p:cNvPr>
          <p:cNvSpPr>
            <a:spLocks noGrp="1"/>
          </p:cNvSpPr>
          <p:nvPr>
            <p:ph type="sldNum" sz="quarter" idx="12"/>
          </p:nvPr>
        </p:nvSpPr>
        <p:spPr/>
        <p:txBody>
          <a:bodyPr/>
          <a:lstStyle/>
          <a:p>
            <a:fld id="{1F0FA077-DACB-4823-B86C-2F6AB32D6E9C}" type="slidenum">
              <a:rPr lang="en-GB" smtClean="0"/>
              <a:t>‹#›</a:t>
            </a:fld>
            <a:endParaRPr lang="en-GB"/>
          </a:p>
        </p:txBody>
      </p:sp>
    </p:spTree>
    <p:extLst>
      <p:ext uri="{BB962C8B-B14F-4D97-AF65-F5344CB8AC3E}">
        <p14:creationId xmlns:p14="http://schemas.microsoft.com/office/powerpoint/2010/main" val="3255532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ED4FB-CB34-444E-AEBF-0B82F5EB3A9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E7B87B-F8BC-47FD-BA3A-70C98FD079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2EC8B9-274D-4277-B9E9-66260C8756BF}"/>
              </a:ext>
            </a:extLst>
          </p:cNvPr>
          <p:cNvSpPr>
            <a:spLocks noGrp="1"/>
          </p:cNvSpPr>
          <p:nvPr>
            <p:ph type="dt" sz="half" idx="10"/>
          </p:nvPr>
        </p:nvSpPr>
        <p:spPr/>
        <p:txBody>
          <a:bodyPr/>
          <a:lstStyle/>
          <a:p>
            <a:fld id="{FF5B89B6-9064-4C0B-88F3-13CAF95D2231}" type="datetimeFigureOut">
              <a:rPr lang="en-GB" smtClean="0"/>
              <a:t>11/11/2021</a:t>
            </a:fld>
            <a:endParaRPr lang="en-GB"/>
          </a:p>
        </p:txBody>
      </p:sp>
      <p:sp>
        <p:nvSpPr>
          <p:cNvPr id="5" name="Footer Placeholder 4">
            <a:extLst>
              <a:ext uri="{FF2B5EF4-FFF2-40B4-BE49-F238E27FC236}">
                <a16:creationId xmlns:a16="http://schemas.microsoft.com/office/drawing/2014/main" id="{AB88EFCB-AE3B-4145-86E5-18D94A75E4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9772FE-359D-4BD7-A7FB-993B3E3E8EF8}"/>
              </a:ext>
            </a:extLst>
          </p:cNvPr>
          <p:cNvSpPr>
            <a:spLocks noGrp="1"/>
          </p:cNvSpPr>
          <p:nvPr>
            <p:ph type="sldNum" sz="quarter" idx="12"/>
          </p:nvPr>
        </p:nvSpPr>
        <p:spPr/>
        <p:txBody>
          <a:bodyPr/>
          <a:lstStyle/>
          <a:p>
            <a:fld id="{1F0FA077-DACB-4823-B86C-2F6AB32D6E9C}" type="slidenum">
              <a:rPr lang="en-GB" smtClean="0"/>
              <a:t>‹#›</a:t>
            </a:fld>
            <a:endParaRPr lang="en-GB"/>
          </a:p>
        </p:txBody>
      </p:sp>
    </p:spTree>
    <p:extLst>
      <p:ext uri="{BB962C8B-B14F-4D97-AF65-F5344CB8AC3E}">
        <p14:creationId xmlns:p14="http://schemas.microsoft.com/office/powerpoint/2010/main" val="3215486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8DF063-F54E-4455-8AE7-1075880E5F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B1D82A-1091-4EA5-97E0-05F3C2EC3E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38D875-1214-4FA1-9F89-79039FED766B}"/>
              </a:ext>
            </a:extLst>
          </p:cNvPr>
          <p:cNvSpPr>
            <a:spLocks noGrp="1"/>
          </p:cNvSpPr>
          <p:nvPr>
            <p:ph type="dt" sz="half" idx="10"/>
          </p:nvPr>
        </p:nvSpPr>
        <p:spPr/>
        <p:txBody>
          <a:bodyPr/>
          <a:lstStyle/>
          <a:p>
            <a:fld id="{FF5B89B6-9064-4C0B-88F3-13CAF95D2231}" type="datetimeFigureOut">
              <a:rPr lang="en-GB" smtClean="0"/>
              <a:t>11/11/2021</a:t>
            </a:fld>
            <a:endParaRPr lang="en-GB"/>
          </a:p>
        </p:txBody>
      </p:sp>
      <p:sp>
        <p:nvSpPr>
          <p:cNvPr id="5" name="Footer Placeholder 4">
            <a:extLst>
              <a:ext uri="{FF2B5EF4-FFF2-40B4-BE49-F238E27FC236}">
                <a16:creationId xmlns:a16="http://schemas.microsoft.com/office/drawing/2014/main" id="{34C34095-5E7F-48CB-BA81-22D10AC6E7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7CD457-F463-4628-A605-6E134BFC4799}"/>
              </a:ext>
            </a:extLst>
          </p:cNvPr>
          <p:cNvSpPr>
            <a:spLocks noGrp="1"/>
          </p:cNvSpPr>
          <p:nvPr>
            <p:ph type="sldNum" sz="quarter" idx="12"/>
          </p:nvPr>
        </p:nvSpPr>
        <p:spPr/>
        <p:txBody>
          <a:bodyPr/>
          <a:lstStyle/>
          <a:p>
            <a:fld id="{1F0FA077-DACB-4823-B86C-2F6AB32D6E9C}" type="slidenum">
              <a:rPr lang="en-GB" smtClean="0"/>
              <a:t>‹#›</a:t>
            </a:fld>
            <a:endParaRPr lang="en-GB"/>
          </a:p>
        </p:txBody>
      </p:sp>
    </p:spTree>
    <p:extLst>
      <p:ext uri="{BB962C8B-B14F-4D97-AF65-F5344CB8AC3E}">
        <p14:creationId xmlns:p14="http://schemas.microsoft.com/office/powerpoint/2010/main" val="172954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s - 2 column text">
    <p:spTree>
      <p:nvGrpSpPr>
        <p:cNvPr id="1" name=""/>
        <p:cNvGrpSpPr/>
        <p:nvPr/>
      </p:nvGrpSpPr>
      <p:grpSpPr>
        <a:xfrm>
          <a:off x="0" y="0"/>
          <a:ext cx="0" cy="0"/>
          <a:chOff x="0" y="0"/>
          <a:chExt cx="0" cy="0"/>
        </a:xfrm>
      </p:grpSpPr>
      <p:sp>
        <p:nvSpPr>
          <p:cNvPr id="14"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Type text here</a:t>
            </a:r>
          </a:p>
        </p:txBody>
      </p:sp>
      <p:sp>
        <p:nvSpPr>
          <p:cNvPr id="19" name="Text Placeholder 13"/>
          <p:cNvSpPr>
            <a:spLocks noGrp="1"/>
          </p:cNvSpPr>
          <p:nvPr>
            <p:ph type="body" sz="quarter" idx="15" hasCustomPrompt="1"/>
          </p:nvPr>
        </p:nvSpPr>
        <p:spPr>
          <a:xfrm>
            <a:off x="6255024" y="1559902"/>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Type text here</a:t>
            </a:r>
          </a:p>
        </p:txBody>
      </p:sp>
      <p:sp>
        <p:nvSpPr>
          <p:cNvPr id="6" name="Text Placeholder 7">
            <a:extLst>
              <a:ext uri="{FF2B5EF4-FFF2-40B4-BE49-F238E27FC236}">
                <a16:creationId xmlns:a16="http://schemas.microsoft.com/office/drawing/2014/main" id="{3D1687DE-6F0B-1A43-9FB7-49F39B622E28}"/>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5EB8"/>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1111427054"/>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1E3A6A16-5260-48C3-B9D6-1DD4E816D960}" type="slidenum">
              <a:rPr lang="en-GB" smtClean="0"/>
              <a:t>‹#›</a:t>
            </a:fld>
            <a:endParaRPr lang="en-GB"/>
          </a:p>
        </p:txBody>
      </p:sp>
      <p:sp>
        <p:nvSpPr>
          <p:cNvPr id="2" name="Title 1"/>
          <p:cNvSpPr>
            <a:spLocks noGrp="1"/>
          </p:cNvSpPr>
          <p:nvPr>
            <p:ph type="title"/>
          </p:nvPr>
        </p:nvSpPr>
        <p:spPr>
          <a:xfrm>
            <a:off x="546101" y="1130400"/>
            <a:ext cx="11036300" cy="730800"/>
          </a:xfrm>
          <a:prstGeom prst="rect">
            <a:avLst/>
          </a:prstGeom>
        </p:spPr>
        <p:txBody>
          <a:bodyPr>
            <a:normAutofit/>
          </a:bodyPr>
          <a:lstStyle>
            <a:lvl1pPr>
              <a:defRPr sz="3200">
                <a:solidFill>
                  <a:schemeClr val="accent2"/>
                </a:solidFill>
              </a:defRPr>
            </a:lvl1pPr>
          </a:lstStyle>
          <a:p>
            <a:r>
              <a:rPr lang="en-US"/>
              <a:t>Click to edit Master title style</a:t>
            </a:r>
            <a:endParaRPr lang="en-GB"/>
          </a:p>
        </p:txBody>
      </p:sp>
      <p:sp>
        <p:nvSpPr>
          <p:cNvPr id="6" name="Content Placeholder 5"/>
          <p:cNvSpPr>
            <a:spLocks noGrp="1"/>
          </p:cNvSpPr>
          <p:nvPr>
            <p:ph sz="quarter" idx="11"/>
          </p:nvPr>
        </p:nvSpPr>
        <p:spPr>
          <a:xfrm>
            <a:off x="546101" y="1939096"/>
            <a:ext cx="11036300" cy="4417255"/>
          </a:xfrm>
          <a:prstGeom prst="rect">
            <a:avLst/>
          </a:prstGeom>
        </p:spPr>
        <p:txBody>
          <a:bodyPr/>
          <a:lstStyle>
            <a:lvl1pPr marL="257175" indent="-257175" algn="l" rtl="0" eaLnBrk="1" fontAlgn="base" hangingPunct="1">
              <a:spcBef>
                <a:spcPct val="20000"/>
              </a:spcBef>
              <a:spcAft>
                <a:spcPct val="0"/>
              </a:spcAft>
              <a:buFont typeface="Wingdings" panose="05000000000000000000" pitchFamily="2" charset="2"/>
              <a:buChar char="§"/>
              <a:defRPr lang="en-US" sz="2000" dirty="0" smtClean="0">
                <a:solidFill>
                  <a:schemeClr val="tx1">
                    <a:lumMod val="85000"/>
                    <a:lumOff val="15000"/>
                  </a:schemeClr>
                </a:solidFill>
                <a:latin typeface="Calibri" panose="020F0502020204030204" pitchFamily="34" charset="0"/>
                <a:ea typeface="+mn-ea"/>
                <a:cs typeface="+mn-cs"/>
              </a:defRPr>
            </a:lvl1pPr>
            <a:lvl2pPr algn="l" rtl="0" eaLnBrk="1" fontAlgn="base" hangingPunct="1">
              <a:spcBef>
                <a:spcPct val="20000"/>
              </a:spcBef>
              <a:spcAft>
                <a:spcPct val="0"/>
              </a:spcAft>
              <a:defRPr lang="en-US" sz="2000" dirty="0" smtClean="0">
                <a:solidFill>
                  <a:schemeClr val="tx1">
                    <a:lumMod val="85000"/>
                    <a:lumOff val="15000"/>
                  </a:schemeClr>
                </a:solidFill>
                <a:latin typeface="Calibri" panose="020F0502020204030204" pitchFamily="34" charset="0"/>
                <a:ea typeface="+mn-ea"/>
                <a:cs typeface="+mn-cs"/>
              </a:defRPr>
            </a:lvl2pPr>
            <a:lvl3pPr algn="l" rtl="0" eaLnBrk="1" fontAlgn="base" hangingPunct="1">
              <a:spcBef>
                <a:spcPct val="20000"/>
              </a:spcBef>
              <a:spcAft>
                <a:spcPct val="0"/>
              </a:spcAft>
              <a:defRPr lang="en-US" sz="2000" dirty="0" smtClean="0">
                <a:solidFill>
                  <a:schemeClr val="tx1">
                    <a:lumMod val="85000"/>
                    <a:lumOff val="15000"/>
                  </a:schemeClr>
                </a:solidFill>
                <a:latin typeface="Calibri" panose="020F0502020204030204" pitchFamily="34" charset="0"/>
                <a:ea typeface="+mn-ea"/>
                <a:cs typeface="+mn-cs"/>
              </a:defRPr>
            </a:lvl3pPr>
            <a:lvl4pPr algn="l" rtl="0" eaLnBrk="1" fontAlgn="base" hangingPunct="1">
              <a:spcBef>
                <a:spcPct val="20000"/>
              </a:spcBef>
              <a:spcAft>
                <a:spcPct val="0"/>
              </a:spcAft>
              <a:defRPr lang="en-US" sz="2000" dirty="0" smtClean="0">
                <a:solidFill>
                  <a:schemeClr val="tx1">
                    <a:lumMod val="85000"/>
                    <a:lumOff val="15000"/>
                  </a:schemeClr>
                </a:solidFill>
                <a:latin typeface="Calibri" panose="020F0502020204030204" pitchFamily="34" charset="0"/>
                <a:ea typeface="+mn-ea"/>
                <a:cs typeface="+mn-cs"/>
              </a:defRPr>
            </a:lvl4pPr>
            <a:lvl5pPr algn="l" rtl="0" eaLnBrk="1" fontAlgn="base" hangingPunct="1">
              <a:spcBef>
                <a:spcPct val="20000"/>
              </a:spcBef>
              <a:spcAft>
                <a:spcPct val="0"/>
              </a:spcAft>
              <a:defRPr lang="en-GB" sz="2000" dirty="0">
                <a:solidFill>
                  <a:schemeClr val="tx1">
                    <a:lumMod val="85000"/>
                    <a:lumOff val="15000"/>
                  </a:schemeClr>
                </a:solidFill>
                <a:latin typeface="Calibri" panose="020F0502020204030204" pitchFamily="3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0609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Graph &amp; Text Layout">
    <p:spTree>
      <p:nvGrpSpPr>
        <p:cNvPr id="1" name=""/>
        <p:cNvGrpSpPr/>
        <p:nvPr/>
      </p:nvGrpSpPr>
      <p:grpSpPr>
        <a:xfrm>
          <a:off x="0" y="0"/>
          <a:ext cx="0" cy="0"/>
          <a:chOff x="0" y="0"/>
          <a:chExt cx="0" cy="0"/>
        </a:xfrm>
      </p:grpSpPr>
      <p:sp>
        <p:nvSpPr>
          <p:cNvPr id="2" name="Title 1"/>
          <p:cNvSpPr>
            <a:spLocks noGrp="1"/>
          </p:cNvSpPr>
          <p:nvPr>
            <p:ph type="title"/>
          </p:nvPr>
        </p:nvSpPr>
        <p:spPr>
          <a:xfrm>
            <a:off x="546101" y="1129750"/>
            <a:ext cx="11036299" cy="730800"/>
          </a:xfrm>
          <a:prstGeom prst="rect">
            <a:avLst/>
          </a:prstGeom>
        </p:spPr>
        <p:txBody>
          <a:bodyPr>
            <a:normAutofit/>
          </a:bodyPr>
          <a:lstStyle>
            <a:lvl1pPr algn="l">
              <a:defRPr sz="3200">
                <a:solidFill>
                  <a:schemeClr val="accent2"/>
                </a:solidFill>
                <a:latin typeface="Calibri" panose="020F0502020204030204" pitchFamily="34" charset="0"/>
                <a:cs typeface="Arial" panose="020B0604020202020204" pitchFamily="34" charset="0"/>
              </a:defRPr>
            </a:lvl1pPr>
          </a:lstStyle>
          <a:p>
            <a:r>
              <a:rPr lang="en-US"/>
              <a:t>Click to edit Master title style</a:t>
            </a:r>
            <a:endParaRPr lang="en-GB"/>
          </a:p>
        </p:txBody>
      </p:sp>
      <p:sp>
        <p:nvSpPr>
          <p:cNvPr id="3" name="Slide Number Placeholder 2"/>
          <p:cNvSpPr>
            <a:spLocks noGrp="1"/>
          </p:cNvSpPr>
          <p:nvPr>
            <p:ph type="sldNum" sz="quarter" idx="10"/>
          </p:nvPr>
        </p:nvSpPr>
        <p:spPr>
          <a:xfrm>
            <a:off x="8567738" y="6441016"/>
            <a:ext cx="3014663" cy="416984"/>
          </a:xfrm>
        </p:spPr>
        <p:txBody>
          <a:bodyPr/>
          <a:lstStyle/>
          <a:p>
            <a:fld id="{1E3A6A16-5260-48C3-B9D6-1DD4E816D960}" type="slidenum">
              <a:rPr lang="en-GB" smtClean="0"/>
              <a:t>‹#›</a:t>
            </a:fld>
            <a:endParaRPr lang="en-GB"/>
          </a:p>
        </p:txBody>
      </p:sp>
      <p:sp>
        <p:nvSpPr>
          <p:cNvPr id="6" name="Content Placeholder 5"/>
          <p:cNvSpPr>
            <a:spLocks noGrp="1"/>
          </p:cNvSpPr>
          <p:nvPr>
            <p:ph sz="quarter" idx="11"/>
          </p:nvPr>
        </p:nvSpPr>
        <p:spPr>
          <a:xfrm>
            <a:off x="546101" y="1939096"/>
            <a:ext cx="7835900" cy="4417255"/>
          </a:xfrm>
          <a:prstGeom prst="rect">
            <a:avLst/>
          </a:prstGeom>
        </p:spPr>
        <p:txBody>
          <a:bodyPr/>
          <a:lstStyle>
            <a:lvl1pPr marL="257175" indent="-257175" algn="l" rtl="0" eaLnBrk="1" fontAlgn="base" hangingPunct="1">
              <a:spcBef>
                <a:spcPct val="20000"/>
              </a:spcBef>
              <a:spcAft>
                <a:spcPct val="0"/>
              </a:spcAft>
              <a:buFont typeface="Wingdings" panose="05000000000000000000" pitchFamily="2" charset="2"/>
              <a:buChar char="§"/>
              <a:defRPr lang="en-US" sz="1800" dirty="0" smtClean="0">
                <a:solidFill>
                  <a:schemeClr val="tx1">
                    <a:lumMod val="85000"/>
                    <a:lumOff val="15000"/>
                  </a:schemeClr>
                </a:solidFill>
                <a:latin typeface="Calibri" panose="020F0502020204030204" pitchFamily="34" charset="0"/>
                <a:ea typeface="+mn-ea"/>
                <a:cs typeface="+mn-cs"/>
              </a:defRPr>
            </a:lvl1pPr>
            <a:lvl2pPr algn="l" rtl="0" eaLnBrk="1" fontAlgn="base" hangingPunct="1">
              <a:spcBef>
                <a:spcPct val="20000"/>
              </a:spcBef>
              <a:spcAft>
                <a:spcPct val="0"/>
              </a:spcAft>
              <a:defRPr lang="en-US" sz="1800" dirty="0" smtClean="0">
                <a:solidFill>
                  <a:schemeClr val="tx1">
                    <a:lumMod val="85000"/>
                    <a:lumOff val="15000"/>
                  </a:schemeClr>
                </a:solidFill>
                <a:latin typeface="Calibri" panose="020F0502020204030204" pitchFamily="34" charset="0"/>
                <a:ea typeface="+mn-ea"/>
                <a:cs typeface="+mn-cs"/>
              </a:defRPr>
            </a:lvl2pPr>
            <a:lvl3pPr algn="l" rtl="0" eaLnBrk="1" fontAlgn="base" hangingPunct="1">
              <a:spcBef>
                <a:spcPct val="20000"/>
              </a:spcBef>
              <a:spcAft>
                <a:spcPct val="0"/>
              </a:spcAft>
              <a:defRPr lang="en-US" sz="1800" dirty="0" smtClean="0">
                <a:solidFill>
                  <a:schemeClr val="tx1">
                    <a:lumMod val="85000"/>
                    <a:lumOff val="15000"/>
                  </a:schemeClr>
                </a:solidFill>
                <a:latin typeface="Calibri" panose="020F0502020204030204" pitchFamily="34" charset="0"/>
                <a:ea typeface="+mn-ea"/>
                <a:cs typeface="+mn-cs"/>
              </a:defRPr>
            </a:lvl3pPr>
            <a:lvl4pPr algn="l" rtl="0" eaLnBrk="1" fontAlgn="base" hangingPunct="1">
              <a:spcBef>
                <a:spcPct val="20000"/>
              </a:spcBef>
              <a:spcAft>
                <a:spcPct val="0"/>
              </a:spcAft>
              <a:defRPr lang="en-US" sz="1800" dirty="0" smtClean="0">
                <a:solidFill>
                  <a:schemeClr val="tx1">
                    <a:lumMod val="85000"/>
                    <a:lumOff val="15000"/>
                  </a:schemeClr>
                </a:solidFill>
                <a:latin typeface="Calibri" panose="020F0502020204030204" pitchFamily="34" charset="0"/>
                <a:ea typeface="+mn-ea"/>
                <a:cs typeface="+mn-cs"/>
              </a:defRPr>
            </a:lvl4pPr>
            <a:lvl5pPr algn="l" rtl="0" eaLnBrk="1" fontAlgn="base" hangingPunct="1">
              <a:spcBef>
                <a:spcPct val="20000"/>
              </a:spcBef>
              <a:spcAft>
                <a:spcPct val="0"/>
              </a:spcAft>
              <a:defRPr lang="en-GB" sz="1800" dirty="0">
                <a:solidFill>
                  <a:schemeClr val="tx1">
                    <a:lumMod val="85000"/>
                    <a:lumOff val="15000"/>
                  </a:schemeClr>
                </a:solidFill>
                <a:latin typeface="Calibri" panose="020F0502020204030204" pitchFamily="3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p:cNvSpPr>
            <a:spLocks noGrp="1"/>
          </p:cNvSpPr>
          <p:nvPr>
            <p:ph sz="quarter" idx="12"/>
          </p:nvPr>
        </p:nvSpPr>
        <p:spPr>
          <a:xfrm>
            <a:off x="8567738" y="1939095"/>
            <a:ext cx="3014663" cy="4417255"/>
          </a:xfrm>
          <a:prstGeom prst="rect">
            <a:avLst/>
          </a:prstGeom>
        </p:spPr>
        <p:txBody>
          <a:bodyPr/>
          <a:lstStyle>
            <a:lvl1pPr>
              <a:defRPr lang="en-US" sz="1800" smtClean="0">
                <a:solidFill>
                  <a:schemeClr val="tx1">
                    <a:lumMod val="85000"/>
                    <a:lumOff val="15000"/>
                  </a:schemeClr>
                </a:solidFill>
                <a:latin typeface="Calibri" panose="020F0502020204030204" pitchFamily="34" charset="0"/>
              </a:defRPr>
            </a:lvl1pPr>
            <a:lvl2pPr>
              <a:defRPr lang="en-US" sz="1800" smtClean="0">
                <a:solidFill>
                  <a:schemeClr val="tx1">
                    <a:lumMod val="85000"/>
                    <a:lumOff val="15000"/>
                  </a:schemeClr>
                </a:solidFill>
                <a:latin typeface="Calibri" panose="020F0502020204030204" pitchFamily="34" charset="0"/>
              </a:defRPr>
            </a:lvl2pPr>
            <a:lvl3pPr>
              <a:defRPr lang="en-US" sz="1800" smtClean="0">
                <a:solidFill>
                  <a:schemeClr val="tx1">
                    <a:lumMod val="85000"/>
                    <a:lumOff val="15000"/>
                  </a:schemeClr>
                </a:solidFill>
                <a:latin typeface="Calibri" panose="020F0502020204030204" pitchFamily="34" charset="0"/>
              </a:defRPr>
            </a:lvl3pPr>
            <a:lvl4pPr>
              <a:defRPr lang="en-US" sz="1800" smtClean="0">
                <a:solidFill>
                  <a:schemeClr val="tx1">
                    <a:lumMod val="85000"/>
                    <a:lumOff val="15000"/>
                  </a:schemeClr>
                </a:solidFill>
                <a:latin typeface="Calibri" panose="020F0502020204030204" pitchFamily="34" charset="0"/>
              </a:defRPr>
            </a:lvl4pPr>
            <a:lvl5pPr>
              <a:defRPr lang="en-GB" sz="1800">
                <a:solidFill>
                  <a:schemeClr val="tx1">
                    <a:lumMod val="85000"/>
                    <a:lumOff val="15000"/>
                  </a:schemeClr>
                </a:solidFill>
                <a:latin typeface="Calibri" panose="020F0502020204030204" pitchFamily="34" charset="0"/>
              </a:defRPr>
            </a:lvl5pPr>
          </a:lstStyle>
          <a:p>
            <a:pPr lvl="0" fontAlgn="base">
              <a:spcAft>
                <a:spcPct val="0"/>
              </a:spcAft>
              <a:buFont typeface="Wingdings" panose="05000000000000000000" pitchFamily="2" charset="2"/>
              <a:buChar char="§"/>
            </a:pPr>
            <a:r>
              <a:rPr lang="en-US"/>
              <a:t>Edit Master text styles</a:t>
            </a:r>
          </a:p>
          <a:p>
            <a:pPr lvl="1" fontAlgn="base">
              <a:spcAft>
                <a:spcPct val="0"/>
              </a:spcAft>
              <a:buFont typeface="Wingdings" panose="05000000000000000000" pitchFamily="2" charset="2"/>
              <a:buChar char="§"/>
            </a:pPr>
            <a:r>
              <a:rPr lang="en-US"/>
              <a:t>Second level</a:t>
            </a:r>
          </a:p>
          <a:p>
            <a:pPr lvl="2" fontAlgn="base">
              <a:spcAft>
                <a:spcPct val="0"/>
              </a:spcAft>
              <a:buFont typeface="Wingdings" panose="05000000000000000000" pitchFamily="2" charset="2"/>
              <a:buChar char="§"/>
            </a:pPr>
            <a:r>
              <a:rPr lang="en-US"/>
              <a:t>Third level</a:t>
            </a:r>
          </a:p>
          <a:p>
            <a:pPr lvl="3" fontAlgn="base">
              <a:spcAft>
                <a:spcPct val="0"/>
              </a:spcAft>
              <a:buFont typeface="Wingdings" panose="05000000000000000000" pitchFamily="2" charset="2"/>
              <a:buChar char="§"/>
            </a:pPr>
            <a:r>
              <a:rPr lang="en-US"/>
              <a:t>Fourth level</a:t>
            </a:r>
          </a:p>
          <a:p>
            <a:pPr lvl="4" fontAlgn="base">
              <a:spcAft>
                <a:spcPct val="0"/>
              </a:spcAft>
              <a:buFont typeface="Wingdings" panose="05000000000000000000" pitchFamily="2" charset="2"/>
              <a:buChar char="§"/>
            </a:pPr>
            <a:r>
              <a:rPr lang="en-US"/>
              <a:t>Fifth level</a:t>
            </a:r>
            <a:endParaRPr lang="en-GB"/>
          </a:p>
        </p:txBody>
      </p:sp>
    </p:spTree>
    <p:extLst>
      <p:ext uri="{BB962C8B-B14F-4D97-AF65-F5344CB8AC3E}">
        <p14:creationId xmlns:p14="http://schemas.microsoft.com/office/powerpoint/2010/main" val="7349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546102" y="1129752"/>
            <a:ext cx="11055767" cy="729579"/>
          </a:xfrm>
          <a:prstGeom prst="rect">
            <a:avLst/>
          </a:prstGeom>
        </p:spPr>
        <p:txBody>
          <a:bodyPr>
            <a:normAutofit/>
          </a:bodyPr>
          <a:lstStyle>
            <a:lvl1pPr algn="l">
              <a:defRPr sz="3200">
                <a:solidFill>
                  <a:schemeClr val="accent2"/>
                </a:solidFill>
                <a:latin typeface="Calibri" panose="020F0502020204030204" pitchFamily="34" charset="0"/>
                <a:cs typeface="Arial" panose="020B0604020202020204" pitchFamily="34" charset="0"/>
              </a:defRPr>
            </a:lvl1pPr>
          </a:lstStyle>
          <a:p>
            <a:r>
              <a:rPr lang="en-US"/>
              <a:t>Click to edit Master title style</a:t>
            </a:r>
            <a:endParaRPr lang="en-GB"/>
          </a:p>
        </p:txBody>
      </p:sp>
      <p:sp>
        <p:nvSpPr>
          <p:cNvPr id="3" name="Slide Number Placeholder 2"/>
          <p:cNvSpPr>
            <a:spLocks noGrp="1"/>
          </p:cNvSpPr>
          <p:nvPr>
            <p:ph type="sldNum" sz="quarter" idx="10"/>
          </p:nvPr>
        </p:nvSpPr>
        <p:spPr>
          <a:xfrm>
            <a:off x="8567738" y="6441016"/>
            <a:ext cx="3014663" cy="416984"/>
          </a:xfrm>
        </p:spPr>
        <p:txBody>
          <a:bodyPr/>
          <a:lstStyle/>
          <a:p>
            <a:fld id="{1E3A6A16-5260-48C3-B9D6-1DD4E816D960}" type="slidenum">
              <a:rPr lang="en-GB" smtClean="0"/>
              <a:t>‹#›</a:t>
            </a:fld>
            <a:endParaRPr lang="en-GB"/>
          </a:p>
        </p:txBody>
      </p:sp>
      <p:sp>
        <p:nvSpPr>
          <p:cNvPr id="6" name="Content Placeholder 5"/>
          <p:cNvSpPr>
            <a:spLocks noGrp="1"/>
          </p:cNvSpPr>
          <p:nvPr>
            <p:ph sz="quarter" idx="11"/>
          </p:nvPr>
        </p:nvSpPr>
        <p:spPr>
          <a:xfrm>
            <a:off x="546099" y="1939096"/>
            <a:ext cx="5472000" cy="4417255"/>
          </a:xfrm>
          <a:prstGeom prst="rect">
            <a:avLst/>
          </a:prstGeom>
        </p:spPr>
        <p:txBody>
          <a:bodyPr/>
          <a:lstStyle>
            <a:lvl1pPr marL="257175" indent="-257175" algn="l" rtl="0" eaLnBrk="1" fontAlgn="base" hangingPunct="1">
              <a:spcBef>
                <a:spcPct val="20000"/>
              </a:spcBef>
              <a:spcAft>
                <a:spcPct val="0"/>
              </a:spcAft>
              <a:buFont typeface="Wingdings" panose="05000000000000000000" pitchFamily="2" charset="2"/>
              <a:buChar char="§"/>
              <a:defRPr lang="en-US" sz="1800" dirty="0" smtClean="0">
                <a:solidFill>
                  <a:schemeClr val="tx1">
                    <a:lumMod val="85000"/>
                    <a:lumOff val="15000"/>
                  </a:schemeClr>
                </a:solidFill>
                <a:latin typeface="Calibri" panose="020F0502020204030204" pitchFamily="34" charset="0"/>
                <a:ea typeface="+mn-ea"/>
                <a:cs typeface="+mn-cs"/>
              </a:defRPr>
            </a:lvl1pPr>
            <a:lvl2pPr algn="l" rtl="0" eaLnBrk="1" fontAlgn="base" hangingPunct="1">
              <a:spcBef>
                <a:spcPct val="20000"/>
              </a:spcBef>
              <a:spcAft>
                <a:spcPct val="0"/>
              </a:spcAft>
              <a:defRPr lang="en-US" sz="1800" dirty="0" smtClean="0">
                <a:solidFill>
                  <a:schemeClr val="tx1">
                    <a:lumMod val="85000"/>
                    <a:lumOff val="15000"/>
                  </a:schemeClr>
                </a:solidFill>
                <a:latin typeface="Calibri" panose="020F0502020204030204" pitchFamily="34" charset="0"/>
                <a:ea typeface="+mn-ea"/>
                <a:cs typeface="+mn-cs"/>
              </a:defRPr>
            </a:lvl2pPr>
            <a:lvl3pPr algn="l" rtl="0" eaLnBrk="1" fontAlgn="base" hangingPunct="1">
              <a:spcBef>
                <a:spcPct val="20000"/>
              </a:spcBef>
              <a:spcAft>
                <a:spcPct val="0"/>
              </a:spcAft>
              <a:defRPr lang="en-US" sz="1800" dirty="0" smtClean="0">
                <a:solidFill>
                  <a:schemeClr val="tx1">
                    <a:lumMod val="85000"/>
                    <a:lumOff val="15000"/>
                  </a:schemeClr>
                </a:solidFill>
                <a:latin typeface="Calibri" panose="020F0502020204030204" pitchFamily="34" charset="0"/>
                <a:ea typeface="+mn-ea"/>
                <a:cs typeface="+mn-cs"/>
              </a:defRPr>
            </a:lvl3pPr>
            <a:lvl4pPr algn="l" rtl="0" eaLnBrk="1" fontAlgn="base" hangingPunct="1">
              <a:spcBef>
                <a:spcPct val="20000"/>
              </a:spcBef>
              <a:spcAft>
                <a:spcPct val="0"/>
              </a:spcAft>
              <a:defRPr lang="en-US" sz="1800" dirty="0" smtClean="0">
                <a:solidFill>
                  <a:schemeClr val="tx1">
                    <a:lumMod val="85000"/>
                    <a:lumOff val="15000"/>
                  </a:schemeClr>
                </a:solidFill>
                <a:latin typeface="Calibri" panose="020F0502020204030204" pitchFamily="34" charset="0"/>
                <a:ea typeface="+mn-ea"/>
                <a:cs typeface="+mn-cs"/>
              </a:defRPr>
            </a:lvl4pPr>
            <a:lvl5pPr algn="l" rtl="0" eaLnBrk="1" fontAlgn="base" hangingPunct="1">
              <a:spcBef>
                <a:spcPct val="20000"/>
              </a:spcBef>
              <a:spcAft>
                <a:spcPct val="0"/>
              </a:spcAft>
              <a:defRPr lang="en-GB" sz="1800" dirty="0">
                <a:solidFill>
                  <a:schemeClr val="tx1">
                    <a:lumMod val="85000"/>
                    <a:lumOff val="15000"/>
                  </a:schemeClr>
                </a:solidFill>
                <a:latin typeface="Calibri" panose="020F0502020204030204" pitchFamily="3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p:cNvSpPr>
            <a:spLocks noGrp="1"/>
          </p:cNvSpPr>
          <p:nvPr>
            <p:ph sz="quarter" idx="12"/>
          </p:nvPr>
        </p:nvSpPr>
        <p:spPr>
          <a:xfrm>
            <a:off x="6129867" y="1939095"/>
            <a:ext cx="5472000" cy="4417255"/>
          </a:xfrm>
          <a:prstGeom prst="rect">
            <a:avLst/>
          </a:prstGeom>
        </p:spPr>
        <p:txBody>
          <a:bodyPr/>
          <a:lstStyle>
            <a:lvl1pPr>
              <a:defRPr lang="en-US" sz="1800" smtClean="0">
                <a:solidFill>
                  <a:schemeClr val="tx1">
                    <a:lumMod val="85000"/>
                    <a:lumOff val="15000"/>
                  </a:schemeClr>
                </a:solidFill>
                <a:latin typeface="Calibri" panose="020F0502020204030204" pitchFamily="34" charset="0"/>
              </a:defRPr>
            </a:lvl1pPr>
            <a:lvl2pPr>
              <a:defRPr lang="en-US" sz="1800" smtClean="0">
                <a:solidFill>
                  <a:schemeClr val="tx1">
                    <a:lumMod val="85000"/>
                    <a:lumOff val="15000"/>
                  </a:schemeClr>
                </a:solidFill>
                <a:latin typeface="Calibri" panose="020F0502020204030204" pitchFamily="34" charset="0"/>
              </a:defRPr>
            </a:lvl2pPr>
            <a:lvl3pPr>
              <a:defRPr lang="en-US" sz="1800" smtClean="0">
                <a:solidFill>
                  <a:schemeClr val="tx1">
                    <a:lumMod val="85000"/>
                    <a:lumOff val="15000"/>
                  </a:schemeClr>
                </a:solidFill>
                <a:latin typeface="Calibri" panose="020F0502020204030204" pitchFamily="34" charset="0"/>
              </a:defRPr>
            </a:lvl3pPr>
            <a:lvl4pPr>
              <a:defRPr lang="en-US" sz="1800" smtClean="0">
                <a:solidFill>
                  <a:schemeClr val="tx1">
                    <a:lumMod val="85000"/>
                    <a:lumOff val="15000"/>
                  </a:schemeClr>
                </a:solidFill>
                <a:latin typeface="Calibri" panose="020F0502020204030204" pitchFamily="34" charset="0"/>
              </a:defRPr>
            </a:lvl4pPr>
            <a:lvl5pPr>
              <a:defRPr lang="en-GB" sz="1800">
                <a:solidFill>
                  <a:schemeClr val="tx1">
                    <a:lumMod val="85000"/>
                    <a:lumOff val="15000"/>
                  </a:schemeClr>
                </a:solidFill>
                <a:latin typeface="Calibri" panose="020F0502020204030204" pitchFamily="34" charset="0"/>
              </a:defRPr>
            </a:lvl5pPr>
          </a:lstStyle>
          <a:p>
            <a:pPr lvl="0" fontAlgn="base">
              <a:spcAft>
                <a:spcPct val="0"/>
              </a:spcAft>
              <a:buFont typeface="Wingdings" panose="05000000000000000000" pitchFamily="2" charset="2"/>
              <a:buChar char="§"/>
            </a:pPr>
            <a:r>
              <a:rPr lang="en-US"/>
              <a:t>Edit Master text styles</a:t>
            </a:r>
          </a:p>
          <a:p>
            <a:pPr lvl="1" fontAlgn="base">
              <a:spcAft>
                <a:spcPct val="0"/>
              </a:spcAft>
              <a:buFont typeface="Wingdings" panose="05000000000000000000" pitchFamily="2" charset="2"/>
              <a:buChar char="§"/>
            </a:pPr>
            <a:r>
              <a:rPr lang="en-US"/>
              <a:t>Second level</a:t>
            </a:r>
          </a:p>
          <a:p>
            <a:pPr lvl="2" fontAlgn="base">
              <a:spcAft>
                <a:spcPct val="0"/>
              </a:spcAft>
              <a:buFont typeface="Wingdings" panose="05000000000000000000" pitchFamily="2" charset="2"/>
              <a:buChar char="§"/>
            </a:pPr>
            <a:r>
              <a:rPr lang="en-US"/>
              <a:t>Third level</a:t>
            </a:r>
          </a:p>
          <a:p>
            <a:pPr lvl="3" fontAlgn="base">
              <a:spcAft>
                <a:spcPct val="0"/>
              </a:spcAft>
              <a:buFont typeface="Wingdings" panose="05000000000000000000" pitchFamily="2" charset="2"/>
              <a:buChar char="§"/>
            </a:pPr>
            <a:r>
              <a:rPr lang="en-US"/>
              <a:t>Fourth level</a:t>
            </a:r>
          </a:p>
          <a:p>
            <a:pPr lvl="4" fontAlgn="base">
              <a:spcAft>
                <a:spcPct val="0"/>
              </a:spcAft>
              <a:buFont typeface="Wingdings" panose="05000000000000000000" pitchFamily="2" charset="2"/>
              <a:buChar char="§"/>
            </a:pPr>
            <a:r>
              <a:rPr lang="en-US"/>
              <a:t>Fifth level</a:t>
            </a:r>
            <a:endParaRPr lang="en-GB"/>
          </a:p>
        </p:txBody>
      </p:sp>
    </p:spTree>
    <p:extLst>
      <p:ext uri="{BB962C8B-B14F-4D97-AF65-F5344CB8AC3E}">
        <p14:creationId xmlns:p14="http://schemas.microsoft.com/office/powerpoint/2010/main" val="3195752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609600" y="1774245"/>
            <a:ext cx="10972800" cy="1143000"/>
          </a:xfrm>
          <a:prstGeom prst="rect">
            <a:avLst/>
          </a:prstGeom>
        </p:spPr>
        <p:txBody>
          <a:bodyPr vert="horz">
            <a:normAutofit/>
          </a:bodyPr>
          <a:lstStyle>
            <a:lvl1pPr algn="l">
              <a:defRPr sz="4400">
                <a:solidFill>
                  <a:schemeClr val="tx1">
                    <a:lumMod val="75000"/>
                    <a:lumOff val="25000"/>
                  </a:schemeClr>
                </a:solidFill>
              </a:defRPr>
            </a:lvl1pPr>
          </a:lstStyle>
          <a:p>
            <a:r>
              <a:rPr lang="en-US"/>
              <a:t>Click to edit Master title style</a:t>
            </a:r>
          </a:p>
        </p:txBody>
      </p:sp>
      <p:sp>
        <p:nvSpPr>
          <p:cNvPr id="10" name="Content Placeholder 3"/>
          <p:cNvSpPr>
            <a:spLocks noGrp="1"/>
          </p:cNvSpPr>
          <p:nvPr>
            <p:ph sz="quarter" idx="10"/>
          </p:nvPr>
        </p:nvSpPr>
        <p:spPr>
          <a:xfrm>
            <a:off x="609600" y="2917245"/>
            <a:ext cx="6956217" cy="479605"/>
          </a:xfrm>
          <a:prstGeom prst="rect">
            <a:avLst/>
          </a:prstGeom>
          <a:solidFill>
            <a:srgbClr val="AF0066"/>
          </a:solidFill>
        </p:spPr>
        <p:txBody>
          <a:bodyPr vert="horz" bIns="126000" anchor="ctr" anchorCtr="0"/>
          <a:lstStyle>
            <a:lvl1pPr marL="0" indent="0">
              <a:lnSpc>
                <a:spcPct val="100000"/>
              </a:lnSpc>
              <a:spcBef>
                <a:spcPts val="450"/>
              </a:spcBef>
              <a:spcAft>
                <a:spcPts val="450"/>
              </a:spcAft>
              <a:buNone/>
              <a:defRPr sz="2800">
                <a:solidFill>
                  <a:schemeClr val="bg1"/>
                </a:solidFill>
                <a:latin typeface="Calibri" panose="020F0502020204030204" pitchFamily="34" charset="0"/>
              </a:defRPr>
            </a:lvl1pPr>
          </a:lstStyle>
          <a:p>
            <a:pPr lvl="0"/>
            <a:r>
              <a:rPr lang="en-US"/>
              <a:t>Edit Master text styles</a:t>
            </a:r>
          </a:p>
        </p:txBody>
      </p:sp>
      <p:sp>
        <p:nvSpPr>
          <p:cNvPr id="2" name="Slide Number Placeholder 1"/>
          <p:cNvSpPr>
            <a:spLocks noGrp="1"/>
          </p:cNvSpPr>
          <p:nvPr>
            <p:ph type="sldNum" sz="quarter" idx="11"/>
          </p:nvPr>
        </p:nvSpPr>
        <p:spPr/>
        <p:txBody>
          <a:bodyPr/>
          <a:lstStyle/>
          <a:p>
            <a:fld id="{1E3A6A16-5260-48C3-B9D6-1DD4E816D960}" type="slidenum">
              <a:rPr lang="en-GB" smtClean="0"/>
              <a:t>‹#›</a:t>
            </a:fld>
            <a:endParaRPr lang="en-GB"/>
          </a:p>
        </p:txBody>
      </p:sp>
    </p:spTree>
    <p:extLst>
      <p:ext uri="{BB962C8B-B14F-4D97-AF65-F5344CB8AC3E}">
        <p14:creationId xmlns:p14="http://schemas.microsoft.com/office/powerpoint/2010/main" val="3322170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ub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609600" y="1774245"/>
            <a:ext cx="10972800" cy="1143000"/>
          </a:xfrm>
          <a:prstGeom prst="rect">
            <a:avLst/>
          </a:prstGeom>
        </p:spPr>
        <p:txBody>
          <a:bodyPr vert="horz">
            <a:normAutofit/>
          </a:bodyPr>
          <a:lstStyle>
            <a:lvl1pPr algn="l">
              <a:defRPr sz="3200">
                <a:solidFill>
                  <a:schemeClr val="accent2"/>
                </a:solidFill>
              </a:defRPr>
            </a:lvl1pPr>
          </a:lstStyle>
          <a:p>
            <a:r>
              <a:rPr lang="en-US"/>
              <a:t>Click to edit Master title style</a:t>
            </a:r>
          </a:p>
        </p:txBody>
      </p:sp>
      <p:sp>
        <p:nvSpPr>
          <p:cNvPr id="10" name="Content Placeholder 3"/>
          <p:cNvSpPr>
            <a:spLocks noGrp="1"/>
          </p:cNvSpPr>
          <p:nvPr>
            <p:ph sz="quarter" idx="10"/>
          </p:nvPr>
        </p:nvSpPr>
        <p:spPr>
          <a:xfrm>
            <a:off x="609602" y="2917247"/>
            <a:ext cx="6341457" cy="2585339"/>
          </a:xfrm>
          <a:prstGeom prst="rect">
            <a:avLst/>
          </a:prstGeom>
          <a:noFill/>
        </p:spPr>
        <p:txBody>
          <a:bodyPr vert="horz" bIns="126000" anchor="t" anchorCtr="0"/>
          <a:lstStyle>
            <a:lvl1pPr marL="0" indent="0">
              <a:lnSpc>
                <a:spcPct val="100000"/>
              </a:lnSpc>
              <a:spcBef>
                <a:spcPts val="450"/>
              </a:spcBef>
              <a:spcAft>
                <a:spcPts val="450"/>
              </a:spcAft>
              <a:buNone/>
              <a:defRPr sz="2800">
                <a:solidFill>
                  <a:schemeClr val="tx1">
                    <a:lumMod val="75000"/>
                    <a:lumOff val="25000"/>
                  </a:schemeClr>
                </a:solidFill>
                <a:latin typeface="Calibri" panose="020F0502020204030204" pitchFamily="34" charset="0"/>
              </a:defRPr>
            </a:lvl1pPr>
          </a:lstStyle>
          <a:p>
            <a:pPr lvl="0"/>
            <a:r>
              <a:rPr lang="en-US"/>
              <a:t>Edit Master text styles</a:t>
            </a:r>
          </a:p>
        </p:txBody>
      </p:sp>
      <p:sp>
        <p:nvSpPr>
          <p:cNvPr id="2" name="Slide Number Placeholder 1"/>
          <p:cNvSpPr>
            <a:spLocks noGrp="1"/>
          </p:cNvSpPr>
          <p:nvPr>
            <p:ph type="sldNum" sz="quarter" idx="11"/>
          </p:nvPr>
        </p:nvSpPr>
        <p:spPr/>
        <p:txBody>
          <a:bodyPr/>
          <a:lstStyle/>
          <a:p>
            <a:fld id="{1E3A6A16-5260-48C3-B9D6-1DD4E816D960}" type="slidenum">
              <a:rPr lang="en-GB" smtClean="0"/>
              <a:t>‹#›</a:t>
            </a:fld>
            <a:endParaRPr lang="en-GB"/>
          </a:p>
        </p:txBody>
      </p:sp>
      <p:sp>
        <p:nvSpPr>
          <p:cNvPr id="5" name="TextBox 4"/>
          <p:cNvSpPr txBox="1"/>
          <p:nvPr userDrawn="1"/>
        </p:nvSpPr>
        <p:spPr>
          <a:xfrm>
            <a:off x="281467" y="6256352"/>
            <a:ext cx="1483325" cy="369332"/>
          </a:xfrm>
          <a:prstGeom prst="rect">
            <a:avLst/>
          </a:prstGeom>
          <a:noFill/>
        </p:spPr>
        <p:txBody>
          <a:bodyPr wrap="square" rtlCol="0">
            <a:spAutoFit/>
          </a:bodyPr>
          <a:lstStyle/>
          <a:p>
            <a:r>
              <a:rPr lang="en-GB" b="1" i="0" dirty="0">
                <a:solidFill>
                  <a:srgbClr val="FF0000"/>
                </a:solidFill>
              </a:rPr>
              <a:t>DRAFT</a:t>
            </a:r>
          </a:p>
        </p:txBody>
      </p:sp>
    </p:spTree>
    <p:extLst>
      <p:ext uri="{BB962C8B-B14F-4D97-AF65-F5344CB8AC3E}">
        <p14:creationId xmlns:p14="http://schemas.microsoft.com/office/powerpoint/2010/main" val="1318839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1E3A6A16-5260-48C3-B9D6-1DD4E816D960}" type="slidenum">
              <a:rPr lang="en-GB" smtClean="0"/>
              <a:t>‹#›</a:t>
            </a:fld>
            <a:endParaRPr lang="en-GB"/>
          </a:p>
        </p:txBody>
      </p:sp>
      <p:sp>
        <p:nvSpPr>
          <p:cNvPr id="2" name="Title 1"/>
          <p:cNvSpPr>
            <a:spLocks noGrp="1"/>
          </p:cNvSpPr>
          <p:nvPr>
            <p:ph type="title"/>
          </p:nvPr>
        </p:nvSpPr>
        <p:spPr>
          <a:xfrm>
            <a:off x="546101" y="1130400"/>
            <a:ext cx="11036300" cy="730800"/>
          </a:xfrm>
          <a:prstGeom prst="rect">
            <a:avLst/>
          </a:prstGeom>
        </p:spPr>
        <p:txBody>
          <a:bodyPr>
            <a:normAutofit/>
          </a:bodyPr>
          <a:lstStyle>
            <a:lvl1pPr>
              <a:defRPr sz="3200">
                <a:solidFill>
                  <a:schemeClr val="accent2"/>
                </a:solidFill>
              </a:defRPr>
            </a:lvl1pPr>
          </a:lstStyle>
          <a:p>
            <a:r>
              <a:rPr lang="en-US"/>
              <a:t>Click to edit Master title style</a:t>
            </a:r>
            <a:endParaRPr lang="en-GB"/>
          </a:p>
        </p:txBody>
      </p:sp>
      <p:sp>
        <p:nvSpPr>
          <p:cNvPr id="4" name="TextBox 3"/>
          <p:cNvSpPr txBox="1"/>
          <p:nvPr userDrawn="1"/>
        </p:nvSpPr>
        <p:spPr>
          <a:xfrm>
            <a:off x="281467" y="6256352"/>
            <a:ext cx="1483325" cy="369332"/>
          </a:xfrm>
          <a:prstGeom prst="rect">
            <a:avLst/>
          </a:prstGeom>
          <a:noFill/>
        </p:spPr>
        <p:txBody>
          <a:bodyPr wrap="square" rtlCol="0">
            <a:spAutoFit/>
          </a:bodyPr>
          <a:lstStyle/>
          <a:p>
            <a:r>
              <a:rPr lang="en-GB" b="1" i="0">
                <a:solidFill>
                  <a:srgbClr val="FF0000"/>
                </a:solidFill>
              </a:rPr>
              <a:t>DRAFT</a:t>
            </a:r>
          </a:p>
        </p:txBody>
      </p:sp>
    </p:spTree>
    <p:extLst>
      <p:ext uri="{BB962C8B-B14F-4D97-AF65-F5344CB8AC3E}">
        <p14:creationId xmlns:p14="http://schemas.microsoft.com/office/powerpoint/2010/main" val="3203775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1E3A6A16-5260-48C3-B9D6-1DD4E816D960}" type="slidenum">
              <a:rPr lang="en-GB" smtClean="0"/>
              <a:t>‹#›</a:t>
            </a:fld>
            <a:endParaRPr lang="en-GB"/>
          </a:p>
        </p:txBody>
      </p:sp>
      <p:sp>
        <p:nvSpPr>
          <p:cNvPr id="3" name="TextBox 2"/>
          <p:cNvSpPr txBox="1"/>
          <p:nvPr userDrawn="1"/>
        </p:nvSpPr>
        <p:spPr>
          <a:xfrm>
            <a:off x="281467" y="6256352"/>
            <a:ext cx="1483325" cy="369332"/>
          </a:xfrm>
          <a:prstGeom prst="rect">
            <a:avLst/>
          </a:prstGeom>
          <a:noFill/>
        </p:spPr>
        <p:txBody>
          <a:bodyPr wrap="square" rtlCol="0">
            <a:spAutoFit/>
          </a:bodyPr>
          <a:lstStyle/>
          <a:p>
            <a:r>
              <a:rPr lang="en-GB" b="1" i="0">
                <a:solidFill>
                  <a:srgbClr val="FF0000"/>
                </a:solidFill>
              </a:rPr>
              <a:t>DRAFT</a:t>
            </a:r>
          </a:p>
        </p:txBody>
      </p:sp>
    </p:spTree>
    <p:extLst>
      <p:ext uri="{BB962C8B-B14F-4D97-AF65-F5344CB8AC3E}">
        <p14:creationId xmlns:p14="http://schemas.microsoft.com/office/powerpoint/2010/main" val="2173050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A2DDF-3F07-4D22-8128-31CF7A6B44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8CD9D6-83C4-468B-B49D-DED9169B30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E6FCCB-EBF9-416A-B5C6-4D6CB5F50FED}"/>
              </a:ext>
            </a:extLst>
          </p:cNvPr>
          <p:cNvSpPr>
            <a:spLocks noGrp="1"/>
          </p:cNvSpPr>
          <p:nvPr>
            <p:ph type="dt" sz="half" idx="10"/>
          </p:nvPr>
        </p:nvSpPr>
        <p:spPr/>
        <p:txBody>
          <a:bodyPr/>
          <a:lstStyle/>
          <a:p>
            <a:fld id="{FF5B89B6-9064-4C0B-88F3-13CAF95D2231}" type="datetimeFigureOut">
              <a:rPr lang="en-GB" smtClean="0"/>
              <a:t>11/11/2021</a:t>
            </a:fld>
            <a:endParaRPr lang="en-GB"/>
          </a:p>
        </p:txBody>
      </p:sp>
      <p:sp>
        <p:nvSpPr>
          <p:cNvPr id="5" name="Footer Placeholder 4">
            <a:extLst>
              <a:ext uri="{FF2B5EF4-FFF2-40B4-BE49-F238E27FC236}">
                <a16:creationId xmlns:a16="http://schemas.microsoft.com/office/drawing/2014/main" id="{AD5C5E78-A900-49BA-81C4-E4B11556A1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B7C713-E9CF-4106-9FDC-500A3310B596}"/>
              </a:ext>
            </a:extLst>
          </p:cNvPr>
          <p:cNvSpPr>
            <a:spLocks noGrp="1"/>
          </p:cNvSpPr>
          <p:nvPr>
            <p:ph type="sldNum" sz="quarter" idx="12"/>
          </p:nvPr>
        </p:nvSpPr>
        <p:spPr/>
        <p:txBody>
          <a:bodyPr/>
          <a:lstStyle/>
          <a:p>
            <a:fld id="{1F0FA077-DACB-4823-B86C-2F6AB32D6E9C}" type="slidenum">
              <a:rPr lang="en-GB" smtClean="0"/>
              <a:t>‹#›</a:t>
            </a:fld>
            <a:endParaRPr lang="en-GB"/>
          </a:p>
        </p:txBody>
      </p:sp>
    </p:spTree>
    <p:extLst>
      <p:ext uri="{BB962C8B-B14F-4D97-AF65-F5344CB8AC3E}">
        <p14:creationId xmlns:p14="http://schemas.microsoft.com/office/powerpoint/2010/main" val="1750345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2898A-B085-4825-8322-ACC46830C4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BC80DBB-C054-435A-A07F-8AAEDB2611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689A63-F9B8-4F9D-B302-27AC489FB789}"/>
              </a:ext>
            </a:extLst>
          </p:cNvPr>
          <p:cNvSpPr>
            <a:spLocks noGrp="1"/>
          </p:cNvSpPr>
          <p:nvPr>
            <p:ph type="dt" sz="half" idx="10"/>
          </p:nvPr>
        </p:nvSpPr>
        <p:spPr/>
        <p:txBody>
          <a:bodyPr/>
          <a:lstStyle/>
          <a:p>
            <a:fld id="{FF5B89B6-9064-4C0B-88F3-13CAF95D2231}" type="datetimeFigureOut">
              <a:rPr lang="en-GB" smtClean="0"/>
              <a:t>11/11/2021</a:t>
            </a:fld>
            <a:endParaRPr lang="en-GB"/>
          </a:p>
        </p:txBody>
      </p:sp>
      <p:sp>
        <p:nvSpPr>
          <p:cNvPr id="5" name="Footer Placeholder 4">
            <a:extLst>
              <a:ext uri="{FF2B5EF4-FFF2-40B4-BE49-F238E27FC236}">
                <a16:creationId xmlns:a16="http://schemas.microsoft.com/office/drawing/2014/main" id="{EDD44FC9-DFF8-4016-8E6D-7BF3643B50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211951-9E5E-4231-83B9-FC65561C4CB6}"/>
              </a:ext>
            </a:extLst>
          </p:cNvPr>
          <p:cNvSpPr>
            <a:spLocks noGrp="1"/>
          </p:cNvSpPr>
          <p:nvPr>
            <p:ph type="sldNum" sz="quarter" idx="12"/>
          </p:nvPr>
        </p:nvSpPr>
        <p:spPr/>
        <p:txBody>
          <a:bodyPr/>
          <a:lstStyle/>
          <a:p>
            <a:fld id="{1F0FA077-DACB-4823-B86C-2F6AB32D6E9C}" type="slidenum">
              <a:rPr lang="en-GB" smtClean="0"/>
              <a:t>‹#›</a:t>
            </a:fld>
            <a:endParaRPr lang="en-GB"/>
          </a:p>
        </p:txBody>
      </p:sp>
    </p:spTree>
    <p:extLst>
      <p:ext uri="{BB962C8B-B14F-4D97-AF65-F5344CB8AC3E}">
        <p14:creationId xmlns:p14="http://schemas.microsoft.com/office/powerpoint/2010/main" val="3508338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D8CA4-B55A-4A85-8419-FADC183AF4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BD89DC-A149-4D17-A185-7675757F4C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FE1A4F-56A4-4840-A10A-F021ED333F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4767EF-323E-4A92-BEED-62153212FAF5}"/>
              </a:ext>
            </a:extLst>
          </p:cNvPr>
          <p:cNvSpPr>
            <a:spLocks noGrp="1"/>
          </p:cNvSpPr>
          <p:nvPr>
            <p:ph type="dt" sz="half" idx="10"/>
          </p:nvPr>
        </p:nvSpPr>
        <p:spPr/>
        <p:txBody>
          <a:bodyPr/>
          <a:lstStyle/>
          <a:p>
            <a:fld id="{FF5B89B6-9064-4C0B-88F3-13CAF95D2231}" type="datetimeFigureOut">
              <a:rPr lang="en-GB" smtClean="0"/>
              <a:t>11/11/2021</a:t>
            </a:fld>
            <a:endParaRPr lang="en-GB"/>
          </a:p>
        </p:txBody>
      </p:sp>
      <p:sp>
        <p:nvSpPr>
          <p:cNvPr id="6" name="Footer Placeholder 5">
            <a:extLst>
              <a:ext uri="{FF2B5EF4-FFF2-40B4-BE49-F238E27FC236}">
                <a16:creationId xmlns:a16="http://schemas.microsoft.com/office/drawing/2014/main" id="{F21CE736-929D-4C90-8185-73EDD203B3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C0E855-DEE6-4512-9CB6-41F9DE2DA3CF}"/>
              </a:ext>
            </a:extLst>
          </p:cNvPr>
          <p:cNvSpPr>
            <a:spLocks noGrp="1"/>
          </p:cNvSpPr>
          <p:nvPr>
            <p:ph type="sldNum" sz="quarter" idx="12"/>
          </p:nvPr>
        </p:nvSpPr>
        <p:spPr/>
        <p:txBody>
          <a:bodyPr/>
          <a:lstStyle/>
          <a:p>
            <a:fld id="{1F0FA077-DACB-4823-B86C-2F6AB32D6E9C}" type="slidenum">
              <a:rPr lang="en-GB" smtClean="0"/>
              <a:t>‹#›</a:t>
            </a:fld>
            <a:endParaRPr lang="en-GB"/>
          </a:p>
        </p:txBody>
      </p:sp>
    </p:spTree>
    <p:extLst>
      <p:ext uri="{BB962C8B-B14F-4D97-AF65-F5344CB8AC3E}">
        <p14:creationId xmlns:p14="http://schemas.microsoft.com/office/powerpoint/2010/main" val="1981577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1C96-BDC0-411B-BC0A-E99C9B79D7F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849399-2082-4020-9C67-C0829576E4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06ACAC-91BD-4710-BD9E-C313341277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4D1D3B0-48D3-41EB-952C-92CEE69EB6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D456A5-5D40-4BD8-8380-18DF284E18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C4C8414-D42A-44EC-8343-13BE3BDCEEAB}"/>
              </a:ext>
            </a:extLst>
          </p:cNvPr>
          <p:cNvSpPr>
            <a:spLocks noGrp="1"/>
          </p:cNvSpPr>
          <p:nvPr>
            <p:ph type="dt" sz="half" idx="10"/>
          </p:nvPr>
        </p:nvSpPr>
        <p:spPr/>
        <p:txBody>
          <a:bodyPr/>
          <a:lstStyle/>
          <a:p>
            <a:fld id="{FF5B89B6-9064-4C0B-88F3-13CAF95D2231}" type="datetimeFigureOut">
              <a:rPr lang="en-GB" smtClean="0"/>
              <a:t>11/11/2021</a:t>
            </a:fld>
            <a:endParaRPr lang="en-GB"/>
          </a:p>
        </p:txBody>
      </p:sp>
      <p:sp>
        <p:nvSpPr>
          <p:cNvPr id="8" name="Footer Placeholder 7">
            <a:extLst>
              <a:ext uri="{FF2B5EF4-FFF2-40B4-BE49-F238E27FC236}">
                <a16:creationId xmlns:a16="http://schemas.microsoft.com/office/drawing/2014/main" id="{35410495-B6B4-4DD9-9D8D-C2DBC7DAB91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4FC6DD0-54EB-42B6-90C7-3DA1CB4C2402}"/>
              </a:ext>
            </a:extLst>
          </p:cNvPr>
          <p:cNvSpPr>
            <a:spLocks noGrp="1"/>
          </p:cNvSpPr>
          <p:nvPr>
            <p:ph type="sldNum" sz="quarter" idx="12"/>
          </p:nvPr>
        </p:nvSpPr>
        <p:spPr/>
        <p:txBody>
          <a:bodyPr/>
          <a:lstStyle/>
          <a:p>
            <a:fld id="{1F0FA077-DACB-4823-B86C-2F6AB32D6E9C}" type="slidenum">
              <a:rPr lang="en-GB" smtClean="0"/>
              <a:t>‹#›</a:t>
            </a:fld>
            <a:endParaRPr lang="en-GB"/>
          </a:p>
        </p:txBody>
      </p:sp>
    </p:spTree>
    <p:extLst>
      <p:ext uri="{BB962C8B-B14F-4D97-AF65-F5344CB8AC3E}">
        <p14:creationId xmlns:p14="http://schemas.microsoft.com/office/powerpoint/2010/main" val="3272001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211F5-5793-4EBA-95BC-864870B00B4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C318862-C8C4-4A7F-9784-7127590C9C65}"/>
              </a:ext>
            </a:extLst>
          </p:cNvPr>
          <p:cNvSpPr>
            <a:spLocks noGrp="1"/>
          </p:cNvSpPr>
          <p:nvPr>
            <p:ph type="dt" sz="half" idx="10"/>
          </p:nvPr>
        </p:nvSpPr>
        <p:spPr/>
        <p:txBody>
          <a:bodyPr/>
          <a:lstStyle/>
          <a:p>
            <a:fld id="{FF5B89B6-9064-4C0B-88F3-13CAF95D2231}" type="datetimeFigureOut">
              <a:rPr lang="en-GB" smtClean="0"/>
              <a:t>11/11/2021</a:t>
            </a:fld>
            <a:endParaRPr lang="en-GB"/>
          </a:p>
        </p:txBody>
      </p:sp>
      <p:sp>
        <p:nvSpPr>
          <p:cNvPr id="4" name="Footer Placeholder 3">
            <a:extLst>
              <a:ext uri="{FF2B5EF4-FFF2-40B4-BE49-F238E27FC236}">
                <a16:creationId xmlns:a16="http://schemas.microsoft.com/office/drawing/2014/main" id="{16C7EB95-F72C-4E0C-B988-8DA41182551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6A32CFE-596E-4D39-A498-8930D0A920DC}"/>
              </a:ext>
            </a:extLst>
          </p:cNvPr>
          <p:cNvSpPr>
            <a:spLocks noGrp="1"/>
          </p:cNvSpPr>
          <p:nvPr>
            <p:ph type="sldNum" sz="quarter" idx="12"/>
          </p:nvPr>
        </p:nvSpPr>
        <p:spPr/>
        <p:txBody>
          <a:bodyPr/>
          <a:lstStyle/>
          <a:p>
            <a:fld id="{1F0FA077-DACB-4823-B86C-2F6AB32D6E9C}" type="slidenum">
              <a:rPr lang="en-GB" smtClean="0"/>
              <a:t>‹#›</a:t>
            </a:fld>
            <a:endParaRPr lang="en-GB"/>
          </a:p>
        </p:txBody>
      </p:sp>
    </p:spTree>
    <p:extLst>
      <p:ext uri="{BB962C8B-B14F-4D97-AF65-F5344CB8AC3E}">
        <p14:creationId xmlns:p14="http://schemas.microsoft.com/office/powerpoint/2010/main" val="2080205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2C3377-918B-4D1C-A2F8-695B6DCB557A}"/>
              </a:ext>
            </a:extLst>
          </p:cNvPr>
          <p:cNvSpPr>
            <a:spLocks noGrp="1"/>
          </p:cNvSpPr>
          <p:nvPr>
            <p:ph type="dt" sz="half" idx="10"/>
          </p:nvPr>
        </p:nvSpPr>
        <p:spPr/>
        <p:txBody>
          <a:bodyPr/>
          <a:lstStyle/>
          <a:p>
            <a:fld id="{FF5B89B6-9064-4C0B-88F3-13CAF95D2231}" type="datetimeFigureOut">
              <a:rPr lang="en-GB" smtClean="0"/>
              <a:t>11/11/2021</a:t>
            </a:fld>
            <a:endParaRPr lang="en-GB"/>
          </a:p>
        </p:txBody>
      </p:sp>
      <p:sp>
        <p:nvSpPr>
          <p:cNvPr id="3" name="Footer Placeholder 2">
            <a:extLst>
              <a:ext uri="{FF2B5EF4-FFF2-40B4-BE49-F238E27FC236}">
                <a16:creationId xmlns:a16="http://schemas.microsoft.com/office/drawing/2014/main" id="{AF63E8B6-391A-42AB-8D98-67FCD920D5C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7D80DB-E94A-4A9C-8A86-7864D26C775C}"/>
              </a:ext>
            </a:extLst>
          </p:cNvPr>
          <p:cNvSpPr>
            <a:spLocks noGrp="1"/>
          </p:cNvSpPr>
          <p:nvPr>
            <p:ph type="sldNum" sz="quarter" idx="12"/>
          </p:nvPr>
        </p:nvSpPr>
        <p:spPr/>
        <p:txBody>
          <a:bodyPr/>
          <a:lstStyle/>
          <a:p>
            <a:fld id="{1F0FA077-DACB-4823-B86C-2F6AB32D6E9C}" type="slidenum">
              <a:rPr lang="en-GB" smtClean="0"/>
              <a:t>‹#›</a:t>
            </a:fld>
            <a:endParaRPr lang="en-GB"/>
          </a:p>
        </p:txBody>
      </p:sp>
    </p:spTree>
    <p:extLst>
      <p:ext uri="{BB962C8B-B14F-4D97-AF65-F5344CB8AC3E}">
        <p14:creationId xmlns:p14="http://schemas.microsoft.com/office/powerpoint/2010/main" val="3371505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266CC-916E-42F6-9513-1A6B33FAC1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4BA3-617F-423E-8BCC-8DF9991E3B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59C9D33-EBDC-4392-ABD4-885C87C1BC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33D2CA-CF05-4FA7-AFC1-2BEF9EBD1EB4}"/>
              </a:ext>
            </a:extLst>
          </p:cNvPr>
          <p:cNvSpPr>
            <a:spLocks noGrp="1"/>
          </p:cNvSpPr>
          <p:nvPr>
            <p:ph type="dt" sz="half" idx="10"/>
          </p:nvPr>
        </p:nvSpPr>
        <p:spPr/>
        <p:txBody>
          <a:bodyPr/>
          <a:lstStyle/>
          <a:p>
            <a:fld id="{FF5B89B6-9064-4C0B-88F3-13CAF95D2231}" type="datetimeFigureOut">
              <a:rPr lang="en-GB" smtClean="0"/>
              <a:t>11/11/2021</a:t>
            </a:fld>
            <a:endParaRPr lang="en-GB"/>
          </a:p>
        </p:txBody>
      </p:sp>
      <p:sp>
        <p:nvSpPr>
          <p:cNvPr id="6" name="Footer Placeholder 5">
            <a:extLst>
              <a:ext uri="{FF2B5EF4-FFF2-40B4-BE49-F238E27FC236}">
                <a16:creationId xmlns:a16="http://schemas.microsoft.com/office/drawing/2014/main" id="{E5818E5A-8CB7-428D-BBC9-C8082A299C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C34B8E-209E-41D5-A3B4-AB864FCA7F4C}"/>
              </a:ext>
            </a:extLst>
          </p:cNvPr>
          <p:cNvSpPr>
            <a:spLocks noGrp="1"/>
          </p:cNvSpPr>
          <p:nvPr>
            <p:ph type="sldNum" sz="quarter" idx="12"/>
          </p:nvPr>
        </p:nvSpPr>
        <p:spPr/>
        <p:txBody>
          <a:bodyPr/>
          <a:lstStyle/>
          <a:p>
            <a:fld id="{1F0FA077-DACB-4823-B86C-2F6AB32D6E9C}" type="slidenum">
              <a:rPr lang="en-GB" smtClean="0"/>
              <a:t>‹#›</a:t>
            </a:fld>
            <a:endParaRPr lang="en-GB"/>
          </a:p>
        </p:txBody>
      </p:sp>
    </p:spTree>
    <p:extLst>
      <p:ext uri="{BB962C8B-B14F-4D97-AF65-F5344CB8AC3E}">
        <p14:creationId xmlns:p14="http://schemas.microsoft.com/office/powerpoint/2010/main" val="1255094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E31DA-F038-4752-BBBA-BE695675A6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106034F-CF21-473F-8CB7-CEC11B72AD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1CFD26C-6C50-4787-A7F9-EF10387E8F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E23414-3166-4626-A4F6-EAE6EF229345}"/>
              </a:ext>
            </a:extLst>
          </p:cNvPr>
          <p:cNvSpPr>
            <a:spLocks noGrp="1"/>
          </p:cNvSpPr>
          <p:nvPr>
            <p:ph type="dt" sz="half" idx="10"/>
          </p:nvPr>
        </p:nvSpPr>
        <p:spPr/>
        <p:txBody>
          <a:bodyPr/>
          <a:lstStyle/>
          <a:p>
            <a:fld id="{FF5B89B6-9064-4C0B-88F3-13CAF95D2231}" type="datetimeFigureOut">
              <a:rPr lang="en-GB" smtClean="0"/>
              <a:t>11/11/2021</a:t>
            </a:fld>
            <a:endParaRPr lang="en-GB"/>
          </a:p>
        </p:txBody>
      </p:sp>
      <p:sp>
        <p:nvSpPr>
          <p:cNvPr id="6" name="Footer Placeholder 5">
            <a:extLst>
              <a:ext uri="{FF2B5EF4-FFF2-40B4-BE49-F238E27FC236}">
                <a16:creationId xmlns:a16="http://schemas.microsoft.com/office/drawing/2014/main" id="{FBBCE6E3-4238-4A12-BEE2-7660C8AC35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96DB3F-21BD-41E7-AC3B-D7178AD3E9F2}"/>
              </a:ext>
            </a:extLst>
          </p:cNvPr>
          <p:cNvSpPr>
            <a:spLocks noGrp="1"/>
          </p:cNvSpPr>
          <p:nvPr>
            <p:ph type="sldNum" sz="quarter" idx="12"/>
          </p:nvPr>
        </p:nvSpPr>
        <p:spPr/>
        <p:txBody>
          <a:bodyPr/>
          <a:lstStyle/>
          <a:p>
            <a:fld id="{1F0FA077-DACB-4823-B86C-2F6AB32D6E9C}" type="slidenum">
              <a:rPr lang="en-GB" smtClean="0"/>
              <a:t>‹#›</a:t>
            </a:fld>
            <a:endParaRPr lang="en-GB"/>
          </a:p>
        </p:txBody>
      </p:sp>
    </p:spTree>
    <p:extLst>
      <p:ext uri="{BB962C8B-B14F-4D97-AF65-F5344CB8AC3E}">
        <p14:creationId xmlns:p14="http://schemas.microsoft.com/office/powerpoint/2010/main" val="1869592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3.jpeg"/><Relationship Id="rId5" Type="http://schemas.openxmlformats.org/officeDocument/2006/relationships/slideLayout" Target="../slideLayouts/slideLayout17.xml"/><Relationship Id="rId10"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9CD560-A4DD-44D6-9D00-074283C908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7A64C1-0844-4CD9-B30C-C166EDF76A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8F9651-C114-4A17-A28E-9C41BBA00B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B89B6-9064-4C0B-88F3-13CAF95D2231}" type="datetimeFigureOut">
              <a:rPr lang="en-GB" smtClean="0"/>
              <a:t>11/11/2021</a:t>
            </a:fld>
            <a:endParaRPr lang="en-GB"/>
          </a:p>
        </p:txBody>
      </p:sp>
      <p:sp>
        <p:nvSpPr>
          <p:cNvPr id="5" name="Footer Placeholder 4">
            <a:extLst>
              <a:ext uri="{FF2B5EF4-FFF2-40B4-BE49-F238E27FC236}">
                <a16:creationId xmlns:a16="http://schemas.microsoft.com/office/drawing/2014/main" id="{933F707D-B6B2-455C-952B-1A84033B4A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4119B0E-5FF5-4D21-8D9E-5838E9F5E0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FA077-DACB-4823-B86C-2F6AB32D6E9C}" type="slidenum">
              <a:rPr lang="en-GB" smtClean="0"/>
              <a:t>‹#›</a:t>
            </a:fld>
            <a:endParaRPr lang="en-GB"/>
          </a:p>
        </p:txBody>
      </p:sp>
    </p:spTree>
    <p:extLst>
      <p:ext uri="{BB962C8B-B14F-4D97-AF65-F5344CB8AC3E}">
        <p14:creationId xmlns:p14="http://schemas.microsoft.com/office/powerpoint/2010/main" val="708884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a:xfrm>
            <a:off x="8737600" y="6441018"/>
            <a:ext cx="2844800" cy="365125"/>
          </a:xfrm>
          <a:prstGeom prst="rect">
            <a:avLst/>
          </a:prstGeom>
        </p:spPr>
        <p:txBody>
          <a:bodyPr vert="horz" lIns="91440" tIns="45720" rIns="91440" bIns="45720" rtlCol="0" anchor="ctr"/>
          <a:lstStyle>
            <a:lvl1pPr algn="r">
              <a:defRPr sz="1350">
                <a:solidFill>
                  <a:srgbClr val="FFFFFF"/>
                </a:solidFill>
              </a:defRPr>
            </a:lvl1pPr>
          </a:lstStyle>
          <a:p>
            <a:fld id="{1E3A6A16-5260-48C3-B9D6-1DD4E816D960}" type="slidenum">
              <a:rPr lang="en-GB" smtClean="0"/>
              <a:t>‹#›</a:t>
            </a:fld>
            <a:endParaRPr lang="en-GB"/>
          </a:p>
        </p:txBody>
      </p:sp>
      <p:sp>
        <p:nvSpPr>
          <p:cNvPr id="4" name="Rectangle 3"/>
          <p:cNvSpPr/>
          <p:nvPr/>
        </p:nvSpPr>
        <p:spPr>
          <a:xfrm>
            <a:off x="38101" y="28575"/>
            <a:ext cx="12092940" cy="189738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2" name="Title Placeholder 1"/>
          <p:cNvSpPr>
            <a:spLocks noGrp="1"/>
          </p:cNvSpPr>
          <p:nvPr>
            <p:ph type="title"/>
          </p:nvPr>
        </p:nvSpPr>
        <p:spPr>
          <a:xfrm>
            <a:off x="601133" y="1160993"/>
            <a:ext cx="10515600" cy="820208"/>
          </a:xfrm>
          <a:prstGeom prst="rect">
            <a:avLst/>
          </a:prstGeom>
        </p:spPr>
        <p:txBody>
          <a:bodyPr vert="horz" lIns="91440" tIns="45720" rIns="91440" bIns="45720" rtlCol="0" anchor="ctr">
            <a:normAutofit/>
          </a:bodyPr>
          <a:lstStyle/>
          <a:p>
            <a:r>
              <a:rPr lang="en-US"/>
              <a:t>Click to edit Master title style</a:t>
            </a:r>
            <a:endParaRPr lang="en-GB"/>
          </a:p>
        </p:txBody>
      </p:sp>
      <p:pic>
        <p:nvPicPr>
          <p:cNvPr id="5" name="Picture 2" descr="North London Partners in health and car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316" y="470994"/>
            <a:ext cx="2569845" cy="6167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91801" y="460147"/>
            <a:ext cx="1043940" cy="422648"/>
          </a:xfrm>
          <a:prstGeom prst="rect">
            <a:avLst/>
          </a:prstGeom>
        </p:spPr>
      </p:pic>
    </p:spTree>
    <p:extLst>
      <p:ext uri="{BB962C8B-B14F-4D97-AF65-F5344CB8AC3E}">
        <p14:creationId xmlns:p14="http://schemas.microsoft.com/office/powerpoint/2010/main" val="420372181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sldNum="0" hdr="0" ftr="0" dt="0"/>
  <p:txStyles>
    <p:titleStyle>
      <a:lvl1pPr algn="l" defTabSz="342900" rtl="0" eaLnBrk="1" latinLnBrk="0" hangingPunct="1">
        <a:spcBef>
          <a:spcPct val="0"/>
        </a:spcBef>
        <a:buNone/>
        <a:defRPr lang="en-GB" sz="3200" b="1" kern="1200" dirty="0">
          <a:solidFill>
            <a:schemeClr val="accent2"/>
          </a:solidFill>
          <a:latin typeface="Calibri" panose="020F0502020204030204" pitchFamily="34" charset="0"/>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0908" y="4419389"/>
            <a:ext cx="2911092" cy="2438611"/>
          </a:xfrm>
          <a:prstGeom prst="rect">
            <a:avLst/>
          </a:prstGeom>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t="16123" b="22137"/>
          <a:stretch/>
        </p:blipFill>
        <p:spPr>
          <a:xfrm>
            <a:off x="141967" y="0"/>
            <a:ext cx="4567110" cy="1535409"/>
          </a:xfrm>
          <a:prstGeom prst="rect">
            <a:avLst/>
          </a:prstGeom>
        </p:spPr>
      </p:pic>
      <p:sp>
        <p:nvSpPr>
          <p:cNvPr id="15" name="TextBox 14"/>
          <p:cNvSpPr txBox="1"/>
          <p:nvPr/>
        </p:nvSpPr>
        <p:spPr>
          <a:xfrm>
            <a:off x="267294" y="1783496"/>
            <a:ext cx="11791341" cy="4708981"/>
          </a:xfrm>
          <a:prstGeom prst="rect">
            <a:avLst/>
          </a:prstGeom>
          <a:noFill/>
        </p:spPr>
        <p:txBody>
          <a:bodyPr wrap="square" lIns="91440" tIns="45720" rIns="91440" bIns="45720" rtlCol="0" anchor="t">
            <a:spAutoFit/>
          </a:bodyPr>
          <a:lstStyle/>
          <a:p>
            <a:pPr>
              <a:defRPr/>
            </a:pPr>
            <a:r>
              <a:rPr lang="en-GB" sz="4800" b="1" dirty="0" smtClean="0">
                <a:latin typeface="Arial"/>
                <a:cs typeface="Arial"/>
              </a:rPr>
              <a:t>North Central London: </a:t>
            </a:r>
            <a:r>
              <a:rPr lang="en-GB" sz="4800" dirty="0" smtClean="0">
                <a:latin typeface="Arial"/>
                <a:cs typeface="Arial"/>
              </a:rPr>
              <a:t>Integrating Care to improve outcomes across our communities </a:t>
            </a:r>
            <a:endParaRPr lang="en-GB" sz="4800" noProof="0" dirty="0" smtClean="0">
              <a:latin typeface="Arial"/>
              <a:cs typeface="Arial"/>
            </a:endParaRPr>
          </a:p>
          <a:p>
            <a:pPr>
              <a:defRPr/>
            </a:pPr>
            <a:endParaRPr lang="en-GB" sz="4800" dirty="0">
              <a:latin typeface="Arial"/>
              <a:cs typeface="Arial"/>
            </a:endParaRPr>
          </a:p>
          <a:p>
            <a:pPr>
              <a:defRPr/>
            </a:pPr>
            <a:endParaRPr lang="en-GB" sz="4800" dirty="0" smtClean="0">
              <a:latin typeface="Arial"/>
              <a:cs typeface="Arial"/>
            </a:endParaRPr>
          </a:p>
          <a:p>
            <a:pPr>
              <a:defRPr/>
            </a:pPr>
            <a:r>
              <a:rPr lang="en-GB" sz="3000" dirty="0" smtClean="0">
                <a:latin typeface="Arial"/>
                <a:cs typeface="Arial"/>
              </a:rPr>
              <a:t>Richard Dale, Executive Director of Transitio</a:t>
            </a:r>
            <a:r>
              <a:rPr lang="en-GB" sz="3000" dirty="0" smtClean="0">
                <a:latin typeface="Arial"/>
                <a:cs typeface="Arial"/>
              </a:rPr>
              <a:t>n </a:t>
            </a:r>
            <a:r>
              <a:rPr lang="en-GB" sz="3000" dirty="0" smtClean="0">
                <a:latin typeface="Arial"/>
                <a:cs typeface="Arial"/>
              </a:rPr>
              <a:t>NCL </a:t>
            </a:r>
            <a:r>
              <a:rPr lang="en-GB" sz="3000" dirty="0" smtClean="0">
                <a:latin typeface="Arial"/>
                <a:cs typeface="Arial"/>
              </a:rPr>
              <a:t>CCG </a:t>
            </a:r>
          </a:p>
          <a:p>
            <a:pPr>
              <a:defRPr/>
            </a:pPr>
            <a:r>
              <a:rPr lang="en-GB" sz="3000" b="0" u="none" strike="noStrike" kern="1200" cap="none" spc="0" normalizeH="0" baseline="0" noProof="0" dirty="0" smtClean="0">
                <a:ln>
                  <a:noFill/>
                </a:ln>
                <a:effectLst/>
                <a:uLnTx/>
                <a:uFillTx/>
                <a:latin typeface="Arial"/>
                <a:cs typeface="Arial"/>
              </a:rPr>
              <a:t>Collette Wood</a:t>
            </a:r>
            <a:r>
              <a:rPr lang="en-GB" sz="3000" b="0" u="none" strike="noStrike" kern="1200" cap="none" spc="0" normalizeH="0" baseline="0" noProof="0" smtClean="0">
                <a:ln>
                  <a:noFill/>
                </a:ln>
                <a:effectLst/>
                <a:uLnTx/>
                <a:uFillTx/>
                <a:latin typeface="Arial"/>
                <a:cs typeface="Arial"/>
              </a:rPr>
              <a:t>,</a:t>
            </a:r>
            <a:r>
              <a:rPr lang="en-GB" sz="3000" b="0" u="none" strike="noStrike" kern="1200" cap="none" spc="0" normalizeH="0" noProof="0" smtClean="0">
                <a:ln>
                  <a:noFill/>
                </a:ln>
                <a:effectLst/>
                <a:uLnTx/>
                <a:uFillTx/>
                <a:latin typeface="Arial"/>
                <a:cs typeface="Arial"/>
              </a:rPr>
              <a:t> Director</a:t>
            </a:r>
            <a:r>
              <a:rPr lang="en-GB" sz="3000" smtClean="0">
                <a:latin typeface="Arial"/>
                <a:cs typeface="Arial"/>
              </a:rPr>
              <a:t> </a:t>
            </a:r>
            <a:r>
              <a:rPr lang="en-GB" sz="3000" dirty="0" smtClean="0">
                <a:latin typeface="Arial"/>
                <a:cs typeface="Arial"/>
              </a:rPr>
              <a:t>of Integration, Barnet, NCL CCG</a:t>
            </a:r>
            <a:endParaRPr lang="en-GB" sz="3000" b="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7" name="Rectangle 16"/>
          <p:cNvSpPr/>
          <p:nvPr/>
        </p:nvSpPr>
        <p:spPr>
          <a:xfrm>
            <a:off x="267294" y="4419389"/>
            <a:ext cx="3734970" cy="531673"/>
          </a:xfrm>
          <a:prstGeom prst="rect">
            <a:avLst/>
          </a:prstGeom>
          <a:solidFill>
            <a:srgbClr val="AE257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z="2400" dirty="0" smtClean="0">
                <a:latin typeface="Arial"/>
                <a:cs typeface="Arial"/>
              </a:rPr>
              <a:t>11 </a:t>
            </a:r>
            <a:r>
              <a:rPr lang="en-GB" sz="2400" dirty="0" smtClean="0">
                <a:latin typeface="Arial"/>
                <a:cs typeface="Arial"/>
              </a:rPr>
              <a:t>November </a:t>
            </a:r>
            <a:r>
              <a:rPr lang="en-GB" sz="2400" dirty="0" smtClean="0">
                <a:latin typeface="Arial"/>
                <a:cs typeface="Arial"/>
              </a:rPr>
              <a:t>2021</a:t>
            </a:r>
            <a:endParaRPr lang="en-GB" sz="2400" b="0" i="0" u="none" strike="noStrike" kern="1200" cap="none" spc="0" normalizeH="0" baseline="0" noProof="0" dirty="0">
              <a:ln>
                <a:noFill/>
              </a:ln>
              <a:effectLst/>
              <a:uLnTx/>
              <a:uFillTx/>
              <a:latin typeface="Arial"/>
              <a:cs typeface="Arial"/>
            </a:endParaRPr>
          </a:p>
        </p:txBody>
      </p:sp>
    </p:spTree>
    <p:extLst>
      <p:ext uri="{BB962C8B-B14F-4D97-AF65-F5344CB8AC3E}">
        <p14:creationId xmlns:p14="http://schemas.microsoft.com/office/powerpoint/2010/main" val="2890891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5BB156-38C6-4ED2-957A-33A525825C5E}"/>
              </a:ext>
            </a:extLst>
          </p:cNvPr>
          <p:cNvSpPr txBox="1"/>
          <p:nvPr/>
        </p:nvSpPr>
        <p:spPr>
          <a:xfrm>
            <a:off x="184727" y="318339"/>
            <a:ext cx="11827153" cy="685124"/>
          </a:xfrm>
          <a:prstGeom prst="rect">
            <a:avLst/>
          </a:prstGeom>
          <a:solidFill>
            <a:srgbClr val="BF2778"/>
          </a:solidFill>
          <a:ln>
            <a:noFill/>
          </a:ln>
        </p:spPr>
        <p:txBody>
          <a:bodyPr wrap="square" rtlCol="0">
            <a:spAutoFit/>
          </a:bodyPr>
          <a:lstStyle/>
          <a:p>
            <a:pPr>
              <a:lnSpc>
                <a:spcPct val="107000"/>
              </a:lnSpc>
              <a:spcAft>
                <a:spcPts val="800"/>
              </a:spcAft>
              <a:defRPr/>
            </a:pPr>
            <a:r>
              <a:rPr lang="en-US" sz="3600" b="1" dirty="0" smtClean="0">
                <a:solidFill>
                  <a:prstClr val="white"/>
                </a:solidFill>
                <a:latin typeface="Arial" panose="020B0604020202020204" pitchFamily="34" charset="0"/>
                <a:cs typeface="Arial" panose="020B0604020202020204" pitchFamily="34" charset="0"/>
              </a:rPr>
              <a:t>NCL Overview: who we </a:t>
            </a:r>
            <a:r>
              <a:rPr lang="en-US" sz="3600" b="1" dirty="0" smtClean="0">
                <a:solidFill>
                  <a:prstClr val="white"/>
                </a:solidFill>
                <a:latin typeface="Arial" panose="020B0604020202020204" pitchFamily="34" charset="0"/>
                <a:cs typeface="Arial" panose="020B0604020202020204" pitchFamily="34" charset="0"/>
              </a:rPr>
              <a:t>are  </a:t>
            </a:r>
            <a:endParaRPr lang="en-GB" sz="3600" b="1" dirty="0">
              <a:solidFill>
                <a:prstClr val="white"/>
              </a:solidFill>
              <a:latin typeface="Arial" panose="020B0604020202020204" pitchFamily="34" charset="0"/>
              <a:cs typeface="Arial" panose="020B0604020202020204" pitchFamily="34" charset="0"/>
            </a:endParaRPr>
          </a:p>
        </p:txBody>
      </p:sp>
      <p:sp>
        <p:nvSpPr>
          <p:cNvPr id="5" name="TextBox 4"/>
          <p:cNvSpPr txBox="1"/>
          <p:nvPr/>
        </p:nvSpPr>
        <p:spPr>
          <a:xfrm>
            <a:off x="5209916" y="1381957"/>
            <a:ext cx="6622647" cy="5102935"/>
          </a:xfrm>
          <a:prstGeom prst="rect">
            <a:avLst/>
          </a:prstGeom>
          <a:noFill/>
        </p:spPr>
        <p:txBody>
          <a:bodyPr wrap="square" rtlCol="0">
            <a:spAutoFit/>
          </a:bodyPr>
          <a:lstStyle/>
          <a:p>
            <a:pPr marL="285750" indent="-285750">
              <a:buFont typeface="Arial" panose="020B0604020202020204" pitchFamily="34" charset="0"/>
              <a:buChar char="•"/>
            </a:pPr>
            <a:r>
              <a:rPr lang="en-GB" sz="2200" dirty="0" smtClean="0">
                <a:solidFill>
                  <a:schemeClr val="bg2">
                    <a:lumMod val="25000"/>
                  </a:schemeClr>
                </a:solidFill>
                <a:latin typeface="Arial" panose="020B0604020202020204" pitchFamily="34" charset="0"/>
                <a:cs typeface="Arial" panose="020B0604020202020204" pitchFamily="34" charset="0"/>
              </a:rPr>
              <a:t>Around 1.6 million residents, with a relatively young population in some boroughs compared to London average.</a:t>
            </a:r>
          </a:p>
          <a:p>
            <a:pPr marL="285750" indent="-285750" defTabSz="457200">
              <a:spcBef>
                <a:spcPct val="20000"/>
              </a:spcBef>
              <a:buFont typeface="Arial" panose="020B0604020202020204" pitchFamily="34" charset="0"/>
              <a:buChar char="•"/>
              <a:defRPr/>
            </a:pPr>
            <a:r>
              <a:rPr lang="en-GB" sz="2200" dirty="0" smtClean="0">
                <a:solidFill>
                  <a:schemeClr val="bg2">
                    <a:lumMod val="25000"/>
                  </a:schemeClr>
                </a:solidFill>
                <a:latin typeface="Arial" panose="020B0604020202020204" pitchFamily="34" charset="0"/>
                <a:cs typeface="Arial" panose="020B0604020202020204" pitchFamily="34" charset="0"/>
              </a:rPr>
              <a:t>Diverse population with historic high migration – from within UK and abroad; around 25% of people do not have English as their main language.</a:t>
            </a:r>
          </a:p>
          <a:p>
            <a:pPr marL="285750" lvl="0" indent="-285750" defTabSz="457200">
              <a:spcBef>
                <a:spcPct val="20000"/>
              </a:spcBef>
              <a:buFont typeface="Arial" panose="020B0604020202020204" pitchFamily="34" charset="0"/>
              <a:buChar char="•"/>
              <a:defRPr/>
            </a:pPr>
            <a:r>
              <a:rPr lang="en-GB" sz="2200" dirty="0" smtClean="0">
                <a:solidFill>
                  <a:schemeClr val="bg2">
                    <a:lumMod val="25000"/>
                  </a:schemeClr>
                </a:solidFill>
                <a:latin typeface="Arial" panose="020B0604020202020204" pitchFamily="34" charset="0"/>
                <a:cs typeface="Arial" panose="020B0604020202020204" pitchFamily="34" charset="0"/>
              </a:rPr>
              <a:t>Higher rates of deprivation than some London areas, with pockets of deprivation across all boroughs.</a:t>
            </a:r>
          </a:p>
          <a:p>
            <a:pPr marL="285750" lvl="0" indent="-285750" defTabSz="457200">
              <a:spcBef>
                <a:spcPct val="20000"/>
              </a:spcBef>
              <a:buFont typeface="Arial" panose="020B0604020202020204" pitchFamily="34" charset="0"/>
              <a:buChar char="•"/>
              <a:defRPr/>
            </a:pPr>
            <a:r>
              <a:rPr lang="en-GB" sz="2200" dirty="0" smtClean="0">
                <a:solidFill>
                  <a:schemeClr val="bg2">
                    <a:lumMod val="25000"/>
                  </a:schemeClr>
                </a:solidFill>
                <a:latin typeface="Arial" panose="020B0604020202020204" pitchFamily="34" charset="0"/>
                <a:cs typeface="Arial" panose="020B0604020202020204" pitchFamily="34" charset="0"/>
              </a:rPr>
              <a:t>Significant </a:t>
            </a:r>
            <a:r>
              <a:rPr lang="en-GB" sz="2200" dirty="0">
                <a:solidFill>
                  <a:schemeClr val="bg2">
                    <a:lumMod val="25000"/>
                  </a:schemeClr>
                </a:solidFill>
                <a:latin typeface="Arial" panose="020B0604020202020204" pitchFamily="34" charset="0"/>
                <a:cs typeface="Arial" panose="020B0604020202020204" pitchFamily="34" charset="0"/>
              </a:rPr>
              <a:t>variation in life </a:t>
            </a:r>
            <a:r>
              <a:rPr lang="en-GB" sz="2200" dirty="0" smtClean="0">
                <a:solidFill>
                  <a:schemeClr val="bg2">
                    <a:lumMod val="25000"/>
                  </a:schemeClr>
                </a:solidFill>
                <a:latin typeface="Arial" panose="020B0604020202020204" pitchFamily="34" charset="0"/>
                <a:cs typeface="Arial" panose="020B0604020202020204" pitchFamily="34" charset="0"/>
              </a:rPr>
              <a:t>expectancy between most affluent and most deprived areas.</a:t>
            </a:r>
          </a:p>
          <a:p>
            <a:pPr marL="285750" lvl="0" indent="-285750" defTabSz="457200">
              <a:spcBef>
                <a:spcPct val="20000"/>
              </a:spcBef>
              <a:buFont typeface="Arial" panose="020B0604020202020204" pitchFamily="34" charset="0"/>
              <a:buChar char="•"/>
              <a:defRPr/>
            </a:pPr>
            <a:r>
              <a:rPr lang="en-GB" sz="2200" dirty="0" smtClean="0">
                <a:solidFill>
                  <a:schemeClr val="bg2">
                    <a:lumMod val="25000"/>
                  </a:schemeClr>
                </a:solidFill>
                <a:latin typeface="Arial" panose="020B0604020202020204" pitchFamily="34" charset="0"/>
                <a:cs typeface="Arial" panose="020B0604020202020204" pitchFamily="34" charset="0"/>
              </a:rPr>
              <a:t>Approx. 200,000 people in NCL are living with a disability.</a:t>
            </a:r>
          </a:p>
        </p:txBody>
      </p:sp>
      <p:sp>
        <p:nvSpPr>
          <p:cNvPr id="8" name="TextBox 6">
            <a:extLst>
              <a:ext uri="{FF2B5EF4-FFF2-40B4-BE49-F238E27FC236}">
                <a16:creationId xmlns:a16="http://schemas.microsoft.com/office/drawing/2014/main" id="{A9D274F3-5941-4ECF-9395-BE9A3A4FEEC1}"/>
              </a:ext>
            </a:extLst>
          </p:cNvPr>
          <p:cNvSpPr txBox="1"/>
          <p:nvPr/>
        </p:nvSpPr>
        <p:spPr>
          <a:xfrm>
            <a:off x="643618" y="6190601"/>
            <a:ext cx="2686050" cy="24622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200">
              <a:spcBef>
                <a:spcPct val="20000"/>
              </a:spcBef>
              <a:defRPr/>
            </a:pPr>
            <a:r>
              <a:rPr kumimoji="0" lang="en-GB" sz="1000" b="1" i="0" u="none" strike="noStrike" kern="1200" cap="none" spc="0" normalizeH="0" baseline="30000" noProof="0" dirty="0">
                <a:ln>
                  <a:noFill/>
                </a:ln>
                <a:solidFill>
                  <a:srgbClr val="425563"/>
                </a:solidFill>
                <a:effectLst/>
                <a:uLnTx/>
                <a:uFillTx/>
                <a:latin typeface="Arial" panose="020B0604020202020204" pitchFamily="34" charset="0"/>
                <a:cs typeface="Arial" panose="020B0604020202020204" pitchFamily="34" charset="0"/>
              </a:rPr>
              <a:t>1 </a:t>
            </a:r>
            <a:r>
              <a:rPr kumimoji="0" lang="en-GB" sz="1000" b="1" i="0" u="none" strike="noStrike" kern="1200" cap="none" spc="0" normalizeH="0" baseline="0" noProof="0" dirty="0">
                <a:ln>
                  <a:noFill/>
                </a:ln>
                <a:solidFill>
                  <a:srgbClr val="425563"/>
                </a:solidFill>
                <a:effectLst/>
                <a:uLnTx/>
                <a:uFillTx/>
                <a:latin typeface="Arial" panose="020B0604020202020204" pitchFamily="34" charset="0"/>
                <a:cs typeface="Arial" panose="020B0604020202020204" pitchFamily="34" charset="0"/>
              </a:rPr>
              <a:t>Index of Multiple Deprivation, 2019</a:t>
            </a:r>
          </a:p>
        </p:txBody>
      </p:sp>
      <p:pic>
        <p:nvPicPr>
          <p:cNvPr id="2" name="Picture 1"/>
          <p:cNvPicPr>
            <a:picLocks noChangeAspect="1"/>
          </p:cNvPicPr>
          <p:nvPr/>
        </p:nvPicPr>
        <p:blipFill rotWithShape="1">
          <a:blip r:embed="rId3" cstate="hqprint">
            <a:extLst>
              <a:ext uri="{28A0092B-C50C-407E-A947-70E740481C1C}">
                <a14:useLocalDpi xmlns:a14="http://schemas.microsoft.com/office/drawing/2010/main" val="0"/>
              </a:ext>
            </a:extLst>
          </a:blip>
          <a:srcRect l="17364" r="8018"/>
          <a:stretch/>
        </p:blipFill>
        <p:spPr>
          <a:xfrm>
            <a:off x="408476" y="1439108"/>
            <a:ext cx="4483470" cy="4506424"/>
          </a:xfrm>
          <a:prstGeom prst="rect">
            <a:avLst/>
          </a:prstGeom>
        </p:spPr>
      </p:pic>
    </p:spTree>
    <p:extLst>
      <p:ext uri="{BB962C8B-B14F-4D97-AF65-F5344CB8AC3E}">
        <p14:creationId xmlns:p14="http://schemas.microsoft.com/office/powerpoint/2010/main" val="2919645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5BB156-38C6-4ED2-957A-33A525825C5E}"/>
              </a:ext>
            </a:extLst>
          </p:cNvPr>
          <p:cNvSpPr txBox="1"/>
          <p:nvPr/>
        </p:nvSpPr>
        <p:spPr>
          <a:xfrm>
            <a:off x="184727" y="318339"/>
            <a:ext cx="11827153" cy="685124"/>
          </a:xfrm>
          <a:prstGeom prst="rect">
            <a:avLst/>
          </a:prstGeom>
          <a:solidFill>
            <a:srgbClr val="BF2778"/>
          </a:solidFill>
          <a:ln>
            <a:noFill/>
          </a:ln>
        </p:spPr>
        <p:txBody>
          <a:bodyPr wrap="square" rtlCol="0">
            <a:spAutoFit/>
          </a:bodyPr>
          <a:lstStyle/>
          <a:p>
            <a:pPr>
              <a:lnSpc>
                <a:spcPct val="107000"/>
              </a:lnSpc>
              <a:spcAft>
                <a:spcPts val="800"/>
              </a:spcAft>
              <a:defRPr/>
            </a:pPr>
            <a:r>
              <a:rPr lang="en-US" sz="3600" b="1" dirty="0" smtClean="0">
                <a:solidFill>
                  <a:prstClr val="white"/>
                </a:solidFill>
                <a:latin typeface="Arial" panose="020B0604020202020204" pitchFamily="34" charset="0"/>
                <a:cs typeface="Arial" panose="020B0604020202020204" pitchFamily="34" charset="0"/>
              </a:rPr>
              <a:t>NCL overview: Our partnership  </a:t>
            </a:r>
            <a:endParaRPr lang="en-GB" sz="3600" b="1" dirty="0">
              <a:solidFill>
                <a:prstClr val="white"/>
              </a:solidFill>
              <a:latin typeface="Arial" panose="020B0604020202020204" pitchFamily="34" charset="0"/>
              <a:cs typeface="Arial" panose="020B0604020202020204" pitchFamily="34" charset="0"/>
            </a:endParaRPr>
          </a:p>
        </p:txBody>
      </p:sp>
      <p:sp>
        <p:nvSpPr>
          <p:cNvPr id="9" name="Rectangle 8"/>
          <p:cNvSpPr/>
          <p:nvPr/>
        </p:nvSpPr>
        <p:spPr>
          <a:xfrm>
            <a:off x="381000" y="1667280"/>
            <a:ext cx="2670007" cy="671513"/>
          </a:xfrm>
          <a:prstGeom prst="rect">
            <a:avLst/>
          </a:prstGeom>
          <a:solidFill>
            <a:schemeClr val="accent1">
              <a:lumMod val="20000"/>
              <a:lumOff val="8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45720" rIns="45720" rtlCol="0" anchor="t" anchorCtr="0"/>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Enfield Local Authority</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338,143 registered population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324,000 resident population</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 name="Rectangle 9"/>
          <p:cNvSpPr/>
          <p:nvPr/>
        </p:nvSpPr>
        <p:spPr>
          <a:xfrm>
            <a:off x="381000" y="2537032"/>
            <a:ext cx="2670007" cy="671513"/>
          </a:xfrm>
          <a:prstGeom prst="rect">
            <a:avLst/>
          </a:prstGeom>
          <a:solidFill>
            <a:schemeClr val="accent1">
              <a:lumMod val="20000"/>
              <a:lumOff val="8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45720" rIns="45720" rtlCol="0" anchor="t" anchorCtr="0"/>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Barnet Local </a:t>
            </a:r>
            <a:r>
              <a:rPr kumimoji="0" lang="en-GB" sz="12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Authority</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422,630 registered population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375,000 resident population</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Rectangle 10"/>
          <p:cNvSpPr/>
          <p:nvPr/>
        </p:nvSpPr>
        <p:spPr>
          <a:xfrm>
            <a:off x="381000" y="3406784"/>
            <a:ext cx="2670007" cy="671513"/>
          </a:xfrm>
          <a:prstGeom prst="rect">
            <a:avLst/>
          </a:prstGeom>
          <a:solidFill>
            <a:schemeClr val="accent1">
              <a:lumMod val="20000"/>
              <a:lumOff val="8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45720" rIns="45720" rtlCol="0" anchor="t" anchorCtr="0"/>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Haringey Local Authority</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316,910 registered population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267,000 resident population</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2" name="Rectangle 11"/>
          <p:cNvSpPr/>
          <p:nvPr/>
        </p:nvSpPr>
        <p:spPr>
          <a:xfrm>
            <a:off x="381000" y="4276536"/>
            <a:ext cx="2670007" cy="671513"/>
          </a:xfrm>
          <a:prstGeom prst="rect">
            <a:avLst/>
          </a:prstGeom>
          <a:solidFill>
            <a:schemeClr val="accent1">
              <a:lumMod val="20000"/>
              <a:lumOff val="8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45720" rIns="45720" rtlCol="0" anchor="t" anchorCtr="0"/>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Islington Local </a:t>
            </a:r>
            <a:r>
              <a:rPr kumimoji="0" lang="en-GB" sz="12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Authority</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251,606 registered population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221,000 resident population</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3" name="Rectangle 12"/>
          <p:cNvSpPr/>
          <p:nvPr/>
        </p:nvSpPr>
        <p:spPr>
          <a:xfrm>
            <a:off x="381000" y="5146286"/>
            <a:ext cx="2670007" cy="671513"/>
          </a:xfrm>
          <a:prstGeom prst="rect">
            <a:avLst/>
          </a:prstGeom>
          <a:solidFill>
            <a:schemeClr val="accent1">
              <a:lumMod val="20000"/>
              <a:lumOff val="8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45720" rIns="45720" rtlCol="0" anchor="t" anchorCtr="0"/>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Camden Local </a:t>
            </a:r>
            <a:r>
              <a:rPr kumimoji="0" lang="en-GB" sz="12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Authority</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283,789 registered population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235,000 resident population</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 name="Rectangle 13"/>
          <p:cNvSpPr/>
          <p:nvPr/>
        </p:nvSpPr>
        <p:spPr>
          <a:xfrm>
            <a:off x="1514000" y="6043353"/>
            <a:ext cx="4114800" cy="1846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0000" rIns="90000" rtlCol="0" anchor="b"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schemeClr val="bg1">
                    <a:lumMod val="50000"/>
                  </a:schemeClr>
                </a:solidFill>
                <a:effectLst/>
                <a:uLnTx/>
                <a:uFillTx/>
                <a:latin typeface="Calibri" panose="020F0502020204030204" pitchFamily="34" charset="0"/>
                <a:ea typeface="+mn-ea"/>
                <a:cs typeface="+mn-cs"/>
              </a:rPr>
              <a:t>Source: North Central London Devolution Pilot Outline Business Case November 2017</a:t>
            </a:r>
          </a:p>
        </p:txBody>
      </p:sp>
      <p:grpSp>
        <p:nvGrpSpPr>
          <p:cNvPr id="15" name="Group 14"/>
          <p:cNvGrpSpPr/>
          <p:nvPr/>
        </p:nvGrpSpPr>
        <p:grpSpPr>
          <a:xfrm>
            <a:off x="2988673" y="1652142"/>
            <a:ext cx="4057310" cy="4203271"/>
            <a:chOff x="1902991" y="1930343"/>
            <a:chExt cx="4057310" cy="4203271"/>
          </a:xfrm>
        </p:grpSpPr>
        <p:grpSp>
          <p:nvGrpSpPr>
            <p:cNvPr id="16" name="Group 223"/>
            <p:cNvGrpSpPr/>
            <p:nvPr/>
          </p:nvGrpSpPr>
          <p:grpSpPr>
            <a:xfrm>
              <a:off x="1902991" y="1930343"/>
              <a:ext cx="3865275" cy="4111636"/>
              <a:chOff x="3549650" y="2227263"/>
              <a:chExt cx="2295525" cy="2208212"/>
            </a:xfrm>
            <a:solidFill>
              <a:srgbClr val="EB8C00"/>
            </a:solidFill>
          </p:grpSpPr>
          <p:sp>
            <p:nvSpPr>
              <p:cNvPr id="54" name="Freeform 40"/>
              <p:cNvSpPr>
                <a:spLocks/>
              </p:cNvSpPr>
              <p:nvPr/>
            </p:nvSpPr>
            <p:spPr bwMode="auto">
              <a:xfrm>
                <a:off x="4851400" y="3659188"/>
                <a:ext cx="522288" cy="698500"/>
              </a:xfrm>
              <a:custGeom>
                <a:avLst/>
                <a:gdLst/>
                <a:ahLst/>
                <a:cxnLst>
                  <a:cxn ang="0">
                    <a:pos x="32" y="14"/>
                  </a:cxn>
                  <a:cxn ang="0">
                    <a:pos x="37" y="19"/>
                  </a:cxn>
                  <a:cxn ang="0">
                    <a:pos x="44" y="21"/>
                  </a:cxn>
                  <a:cxn ang="0">
                    <a:pos x="46" y="26"/>
                  </a:cxn>
                  <a:cxn ang="0">
                    <a:pos x="46" y="29"/>
                  </a:cxn>
                  <a:cxn ang="0">
                    <a:pos x="48" y="30"/>
                  </a:cxn>
                  <a:cxn ang="0">
                    <a:pos x="54" y="33"/>
                  </a:cxn>
                  <a:cxn ang="0">
                    <a:pos x="58" y="36"/>
                  </a:cxn>
                  <a:cxn ang="0">
                    <a:pos x="59" y="40"/>
                  </a:cxn>
                  <a:cxn ang="0">
                    <a:pos x="52" y="40"/>
                  </a:cxn>
                  <a:cxn ang="0">
                    <a:pos x="51" y="51"/>
                  </a:cxn>
                  <a:cxn ang="0">
                    <a:pos x="43" y="58"/>
                  </a:cxn>
                  <a:cxn ang="0">
                    <a:pos x="44" y="65"/>
                  </a:cxn>
                  <a:cxn ang="0">
                    <a:pos x="49" y="67"/>
                  </a:cxn>
                  <a:cxn ang="0">
                    <a:pos x="52" y="69"/>
                  </a:cxn>
                  <a:cxn ang="0">
                    <a:pos x="52" y="72"/>
                  </a:cxn>
                  <a:cxn ang="0">
                    <a:pos x="51" y="79"/>
                  </a:cxn>
                  <a:cxn ang="0">
                    <a:pos x="46" y="76"/>
                  </a:cxn>
                  <a:cxn ang="0">
                    <a:pos x="42" y="73"/>
                  </a:cxn>
                  <a:cxn ang="0">
                    <a:pos x="40" y="77"/>
                  </a:cxn>
                  <a:cxn ang="0">
                    <a:pos x="35" y="80"/>
                  </a:cxn>
                  <a:cxn ang="0">
                    <a:pos x="34" y="77"/>
                  </a:cxn>
                  <a:cxn ang="0">
                    <a:pos x="32" y="75"/>
                  </a:cxn>
                  <a:cxn ang="0">
                    <a:pos x="28" y="69"/>
                  </a:cxn>
                  <a:cxn ang="0">
                    <a:pos x="26" y="67"/>
                  </a:cxn>
                  <a:cxn ang="0">
                    <a:pos x="25" y="65"/>
                  </a:cxn>
                  <a:cxn ang="0">
                    <a:pos x="19" y="63"/>
                  </a:cxn>
                  <a:cxn ang="0">
                    <a:pos x="19" y="53"/>
                  </a:cxn>
                  <a:cxn ang="0">
                    <a:pos x="15" y="42"/>
                  </a:cxn>
                  <a:cxn ang="0">
                    <a:pos x="2" y="23"/>
                  </a:cxn>
                  <a:cxn ang="0">
                    <a:pos x="2" y="19"/>
                  </a:cxn>
                  <a:cxn ang="0">
                    <a:pos x="1" y="12"/>
                  </a:cxn>
                  <a:cxn ang="0">
                    <a:pos x="6" y="6"/>
                  </a:cxn>
                  <a:cxn ang="0">
                    <a:pos x="16" y="2"/>
                  </a:cxn>
                  <a:cxn ang="0">
                    <a:pos x="20" y="2"/>
                  </a:cxn>
                  <a:cxn ang="0">
                    <a:pos x="24" y="7"/>
                  </a:cxn>
                  <a:cxn ang="0">
                    <a:pos x="28" y="10"/>
                  </a:cxn>
                  <a:cxn ang="0">
                    <a:pos x="32" y="14"/>
                  </a:cxn>
                </a:cxnLst>
                <a:rect l="0" t="0" r="r" b="b"/>
                <a:pathLst>
                  <a:path w="60" h="80">
                    <a:moveTo>
                      <a:pt x="32" y="14"/>
                    </a:moveTo>
                    <a:cubicBezTo>
                      <a:pt x="33" y="16"/>
                      <a:pt x="35" y="17"/>
                      <a:pt x="37" y="19"/>
                    </a:cubicBezTo>
                    <a:cubicBezTo>
                      <a:pt x="39" y="21"/>
                      <a:pt x="42" y="19"/>
                      <a:pt x="44" y="21"/>
                    </a:cubicBezTo>
                    <a:cubicBezTo>
                      <a:pt x="46" y="22"/>
                      <a:pt x="46" y="24"/>
                      <a:pt x="46" y="26"/>
                    </a:cubicBezTo>
                    <a:cubicBezTo>
                      <a:pt x="46" y="27"/>
                      <a:pt x="46" y="28"/>
                      <a:pt x="46" y="29"/>
                    </a:cubicBezTo>
                    <a:cubicBezTo>
                      <a:pt x="46" y="31"/>
                      <a:pt x="48" y="29"/>
                      <a:pt x="48" y="30"/>
                    </a:cubicBezTo>
                    <a:cubicBezTo>
                      <a:pt x="49" y="32"/>
                      <a:pt x="51" y="33"/>
                      <a:pt x="54" y="33"/>
                    </a:cubicBezTo>
                    <a:cubicBezTo>
                      <a:pt x="56" y="33"/>
                      <a:pt x="57" y="34"/>
                      <a:pt x="58" y="36"/>
                    </a:cubicBezTo>
                    <a:cubicBezTo>
                      <a:pt x="58" y="37"/>
                      <a:pt x="60" y="39"/>
                      <a:pt x="59" y="40"/>
                    </a:cubicBezTo>
                    <a:cubicBezTo>
                      <a:pt x="58" y="42"/>
                      <a:pt x="54" y="40"/>
                      <a:pt x="52" y="40"/>
                    </a:cubicBezTo>
                    <a:cubicBezTo>
                      <a:pt x="53" y="44"/>
                      <a:pt x="52" y="48"/>
                      <a:pt x="51" y="51"/>
                    </a:cubicBezTo>
                    <a:cubicBezTo>
                      <a:pt x="49" y="55"/>
                      <a:pt x="46" y="56"/>
                      <a:pt x="43" y="58"/>
                    </a:cubicBezTo>
                    <a:cubicBezTo>
                      <a:pt x="41" y="60"/>
                      <a:pt x="42" y="63"/>
                      <a:pt x="44" y="65"/>
                    </a:cubicBezTo>
                    <a:cubicBezTo>
                      <a:pt x="45" y="66"/>
                      <a:pt x="47" y="66"/>
                      <a:pt x="49" y="67"/>
                    </a:cubicBezTo>
                    <a:cubicBezTo>
                      <a:pt x="50" y="68"/>
                      <a:pt x="50" y="70"/>
                      <a:pt x="52" y="69"/>
                    </a:cubicBezTo>
                    <a:cubicBezTo>
                      <a:pt x="53" y="70"/>
                      <a:pt x="51" y="71"/>
                      <a:pt x="52" y="72"/>
                    </a:cubicBezTo>
                    <a:cubicBezTo>
                      <a:pt x="54" y="73"/>
                      <a:pt x="52" y="78"/>
                      <a:pt x="51" y="79"/>
                    </a:cubicBezTo>
                    <a:cubicBezTo>
                      <a:pt x="49" y="78"/>
                      <a:pt x="48" y="77"/>
                      <a:pt x="46" y="76"/>
                    </a:cubicBezTo>
                    <a:cubicBezTo>
                      <a:pt x="44" y="76"/>
                      <a:pt x="44" y="74"/>
                      <a:pt x="42" y="73"/>
                    </a:cubicBezTo>
                    <a:cubicBezTo>
                      <a:pt x="41" y="73"/>
                      <a:pt x="41" y="77"/>
                      <a:pt x="40" y="77"/>
                    </a:cubicBezTo>
                    <a:cubicBezTo>
                      <a:pt x="39" y="79"/>
                      <a:pt x="37" y="79"/>
                      <a:pt x="35" y="80"/>
                    </a:cubicBezTo>
                    <a:cubicBezTo>
                      <a:pt x="34" y="79"/>
                      <a:pt x="34" y="78"/>
                      <a:pt x="34" y="77"/>
                    </a:cubicBezTo>
                    <a:cubicBezTo>
                      <a:pt x="33" y="75"/>
                      <a:pt x="32" y="76"/>
                      <a:pt x="32" y="75"/>
                    </a:cubicBezTo>
                    <a:cubicBezTo>
                      <a:pt x="31" y="73"/>
                      <a:pt x="24" y="72"/>
                      <a:pt x="28" y="69"/>
                    </a:cubicBezTo>
                    <a:cubicBezTo>
                      <a:pt x="27" y="69"/>
                      <a:pt x="26" y="68"/>
                      <a:pt x="26" y="67"/>
                    </a:cubicBezTo>
                    <a:cubicBezTo>
                      <a:pt x="25" y="67"/>
                      <a:pt x="26" y="65"/>
                      <a:pt x="25" y="65"/>
                    </a:cubicBezTo>
                    <a:cubicBezTo>
                      <a:pt x="24" y="63"/>
                      <a:pt x="21" y="63"/>
                      <a:pt x="19" y="63"/>
                    </a:cubicBezTo>
                    <a:cubicBezTo>
                      <a:pt x="19" y="60"/>
                      <a:pt x="20" y="56"/>
                      <a:pt x="19" y="53"/>
                    </a:cubicBezTo>
                    <a:cubicBezTo>
                      <a:pt x="17" y="49"/>
                      <a:pt x="16" y="45"/>
                      <a:pt x="15" y="42"/>
                    </a:cubicBezTo>
                    <a:cubicBezTo>
                      <a:pt x="13" y="34"/>
                      <a:pt x="5" y="30"/>
                      <a:pt x="2" y="23"/>
                    </a:cubicBezTo>
                    <a:cubicBezTo>
                      <a:pt x="2" y="22"/>
                      <a:pt x="2" y="20"/>
                      <a:pt x="2" y="19"/>
                    </a:cubicBezTo>
                    <a:cubicBezTo>
                      <a:pt x="2" y="16"/>
                      <a:pt x="2" y="14"/>
                      <a:pt x="1" y="12"/>
                    </a:cubicBezTo>
                    <a:cubicBezTo>
                      <a:pt x="0" y="9"/>
                      <a:pt x="4" y="7"/>
                      <a:pt x="6" y="6"/>
                    </a:cubicBezTo>
                    <a:cubicBezTo>
                      <a:pt x="9" y="4"/>
                      <a:pt x="12" y="3"/>
                      <a:pt x="16" y="2"/>
                    </a:cubicBezTo>
                    <a:cubicBezTo>
                      <a:pt x="16" y="2"/>
                      <a:pt x="22" y="0"/>
                      <a:pt x="20" y="2"/>
                    </a:cubicBezTo>
                    <a:cubicBezTo>
                      <a:pt x="23" y="2"/>
                      <a:pt x="23" y="5"/>
                      <a:pt x="24" y="7"/>
                    </a:cubicBezTo>
                    <a:cubicBezTo>
                      <a:pt x="25" y="8"/>
                      <a:pt x="27" y="9"/>
                      <a:pt x="28" y="10"/>
                    </a:cubicBezTo>
                    <a:cubicBezTo>
                      <a:pt x="29" y="11"/>
                      <a:pt x="31" y="13"/>
                      <a:pt x="32" y="14"/>
                    </a:cubicBezTo>
                  </a:path>
                </a:pathLst>
              </a:custGeom>
              <a:solidFill>
                <a:srgbClr val="FAC090">
                  <a:alpha val="89804"/>
                </a:srgbClr>
              </a:solidFill>
              <a:ln w="3175" cap="flat">
                <a:solidFill>
                  <a:schemeClr val="tx1">
                    <a:lumMod val="65000"/>
                    <a:lumOff val="35000"/>
                  </a:schemeClr>
                </a:solidFill>
                <a:prstDash val="solid"/>
                <a:miter lim="800000"/>
                <a:headEnd/>
                <a:tailEnd/>
              </a:ln>
            </p:spPr>
            <p:txBody>
              <a:bodyPr vert="horz" wrap="square" lIns="78191" tIns="39095" rIns="78191" bIns="39095"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684" b="0" i="0" u="none" strike="noStrike" kern="1200" cap="none" spc="0" normalizeH="0" baseline="0" noProof="0">
                  <a:ln>
                    <a:noFill/>
                  </a:ln>
                  <a:solidFill>
                    <a:prstClr val="black"/>
                  </a:solidFill>
                  <a:effectLst/>
                  <a:uLnTx/>
                  <a:uFillTx/>
                  <a:latin typeface="Calibri"/>
                  <a:ea typeface="+mn-ea"/>
                  <a:cs typeface="+mn-cs"/>
                </a:endParaRPr>
              </a:p>
            </p:txBody>
          </p:sp>
          <p:grpSp>
            <p:nvGrpSpPr>
              <p:cNvPr id="55" name="Group 222"/>
              <p:cNvGrpSpPr/>
              <p:nvPr/>
            </p:nvGrpSpPr>
            <p:grpSpPr>
              <a:xfrm>
                <a:off x="3549650" y="2227263"/>
                <a:ext cx="2295525" cy="2208212"/>
                <a:chOff x="3549650" y="2227263"/>
                <a:chExt cx="2295525" cy="2208212"/>
              </a:xfrm>
              <a:grpFill/>
            </p:grpSpPr>
            <p:sp>
              <p:nvSpPr>
                <p:cNvPr id="56" name="Freeform 60"/>
                <p:cNvSpPr>
                  <a:spLocks/>
                </p:cNvSpPr>
                <p:nvPr/>
              </p:nvSpPr>
              <p:spPr bwMode="auto">
                <a:xfrm>
                  <a:off x="4318000" y="3702050"/>
                  <a:ext cx="838200" cy="733425"/>
                </a:xfrm>
                <a:custGeom>
                  <a:avLst/>
                  <a:gdLst/>
                  <a:ahLst/>
                  <a:cxnLst>
                    <a:cxn ang="0">
                      <a:pos x="39" y="0"/>
                    </a:cxn>
                    <a:cxn ang="0">
                      <a:pos x="59" y="3"/>
                    </a:cxn>
                    <a:cxn ang="0">
                      <a:pos x="64" y="20"/>
                    </a:cxn>
                    <a:cxn ang="0">
                      <a:pos x="71" y="28"/>
                    </a:cxn>
                    <a:cxn ang="0">
                      <a:pos x="73" y="31"/>
                    </a:cxn>
                    <a:cxn ang="0">
                      <a:pos x="76" y="36"/>
                    </a:cxn>
                    <a:cxn ang="0">
                      <a:pos x="80" y="48"/>
                    </a:cxn>
                    <a:cxn ang="0">
                      <a:pos x="80" y="58"/>
                    </a:cxn>
                    <a:cxn ang="0">
                      <a:pos x="86" y="60"/>
                    </a:cxn>
                    <a:cxn ang="0">
                      <a:pos x="86" y="62"/>
                    </a:cxn>
                    <a:cxn ang="0">
                      <a:pos x="89" y="64"/>
                    </a:cxn>
                    <a:cxn ang="0">
                      <a:pos x="93" y="70"/>
                    </a:cxn>
                    <a:cxn ang="0">
                      <a:pos x="95" y="74"/>
                    </a:cxn>
                    <a:cxn ang="0">
                      <a:pos x="88" y="76"/>
                    </a:cxn>
                    <a:cxn ang="0">
                      <a:pos x="90" y="80"/>
                    </a:cxn>
                    <a:cxn ang="0">
                      <a:pos x="88" y="79"/>
                    </a:cxn>
                    <a:cxn ang="0">
                      <a:pos x="84" y="81"/>
                    </a:cxn>
                    <a:cxn ang="0">
                      <a:pos x="80" y="81"/>
                    </a:cxn>
                    <a:cxn ang="0">
                      <a:pos x="76" y="84"/>
                    </a:cxn>
                    <a:cxn ang="0">
                      <a:pos x="72" y="78"/>
                    </a:cxn>
                    <a:cxn ang="0">
                      <a:pos x="67" y="73"/>
                    </a:cxn>
                    <a:cxn ang="0">
                      <a:pos x="61" y="67"/>
                    </a:cxn>
                    <a:cxn ang="0">
                      <a:pos x="61" y="68"/>
                    </a:cxn>
                    <a:cxn ang="0">
                      <a:pos x="59" y="67"/>
                    </a:cxn>
                    <a:cxn ang="0">
                      <a:pos x="57" y="59"/>
                    </a:cxn>
                    <a:cxn ang="0">
                      <a:pos x="54" y="51"/>
                    </a:cxn>
                    <a:cxn ang="0">
                      <a:pos x="50" y="51"/>
                    </a:cxn>
                    <a:cxn ang="0">
                      <a:pos x="48" y="51"/>
                    </a:cxn>
                    <a:cxn ang="0">
                      <a:pos x="46" y="50"/>
                    </a:cxn>
                    <a:cxn ang="0">
                      <a:pos x="42" y="51"/>
                    </a:cxn>
                    <a:cxn ang="0">
                      <a:pos x="39" y="48"/>
                    </a:cxn>
                    <a:cxn ang="0">
                      <a:pos x="35" y="50"/>
                    </a:cxn>
                    <a:cxn ang="0">
                      <a:pos x="34" y="47"/>
                    </a:cxn>
                    <a:cxn ang="0">
                      <a:pos x="27" y="49"/>
                    </a:cxn>
                    <a:cxn ang="0">
                      <a:pos x="19" y="51"/>
                    </a:cxn>
                    <a:cxn ang="0">
                      <a:pos x="8" y="36"/>
                    </a:cxn>
                    <a:cxn ang="0">
                      <a:pos x="2" y="29"/>
                    </a:cxn>
                    <a:cxn ang="0">
                      <a:pos x="3" y="24"/>
                    </a:cxn>
                    <a:cxn ang="0">
                      <a:pos x="6" y="24"/>
                    </a:cxn>
                    <a:cxn ang="0">
                      <a:pos x="7" y="26"/>
                    </a:cxn>
                    <a:cxn ang="0">
                      <a:pos x="12" y="24"/>
                    </a:cxn>
                    <a:cxn ang="0">
                      <a:pos x="13" y="20"/>
                    </a:cxn>
                    <a:cxn ang="0">
                      <a:pos x="14" y="20"/>
                    </a:cxn>
                    <a:cxn ang="0">
                      <a:pos x="14" y="18"/>
                    </a:cxn>
                    <a:cxn ang="0">
                      <a:pos x="19" y="16"/>
                    </a:cxn>
                    <a:cxn ang="0">
                      <a:pos x="22" y="10"/>
                    </a:cxn>
                    <a:cxn ang="0">
                      <a:pos x="28" y="6"/>
                    </a:cxn>
                    <a:cxn ang="0">
                      <a:pos x="34" y="5"/>
                    </a:cxn>
                    <a:cxn ang="0">
                      <a:pos x="39" y="0"/>
                    </a:cxn>
                  </a:cxnLst>
                  <a:rect l="0" t="0" r="r" b="b"/>
                  <a:pathLst>
                    <a:path w="96" h="84">
                      <a:moveTo>
                        <a:pt x="39" y="0"/>
                      </a:moveTo>
                      <a:cubicBezTo>
                        <a:pt x="46" y="2"/>
                        <a:pt x="53" y="0"/>
                        <a:pt x="59" y="3"/>
                      </a:cubicBezTo>
                      <a:cubicBezTo>
                        <a:pt x="65" y="7"/>
                        <a:pt x="62" y="15"/>
                        <a:pt x="64" y="20"/>
                      </a:cubicBezTo>
                      <a:cubicBezTo>
                        <a:pt x="66" y="23"/>
                        <a:pt x="68" y="25"/>
                        <a:pt x="71" y="28"/>
                      </a:cubicBezTo>
                      <a:cubicBezTo>
                        <a:pt x="72" y="29"/>
                        <a:pt x="72" y="30"/>
                        <a:pt x="73" y="31"/>
                      </a:cubicBezTo>
                      <a:cubicBezTo>
                        <a:pt x="74" y="33"/>
                        <a:pt x="75" y="34"/>
                        <a:pt x="76" y="36"/>
                      </a:cubicBezTo>
                      <a:cubicBezTo>
                        <a:pt x="77" y="40"/>
                        <a:pt x="78" y="44"/>
                        <a:pt x="80" y="48"/>
                      </a:cubicBezTo>
                      <a:cubicBezTo>
                        <a:pt x="81" y="51"/>
                        <a:pt x="80" y="55"/>
                        <a:pt x="80" y="58"/>
                      </a:cubicBezTo>
                      <a:cubicBezTo>
                        <a:pt x="82" y="58"/>
                        <a:pt x="85" y="58"/>
                        <a:pt x="86" y="60"/>
                      </a:cubicBezTo>
                      <a:cubicBezTo>
                        <a:pt x="86" y="60"/>
                        <a:pt x="86" y="61"/>
                        <a:pt x="86" y="62"/>
                      </a:cubicBezTo>
                      <a:cubicBezTo>
                        <a:pt x="86" y="63"/>
                        <a:pt x="88" y="64"/>
                        <a:pt x="89" y="64"/>
                      </a:cubicBezTo>
                      <a:cubicBezTo>
                        <a:pt x="85" y="67"/>
                        <a:pt x="92" y="69"/>
                        <a:pt x="93" y="70"/>
                      </a:cubicBezTo>
                      <a:cubicBezTo>
                        <a:pt x="95" y="70"/>
                        <a:pt x="95" y="73"/>
                        <a:pt x="95" y="74"/>
                      </a:cubicBezTo>
                      <a:cubicBezTo>
                        <a:pt x="96" y="77"/>
                        <a:pt x="90" y="76"/>
                        <a:pt x="88" y="76"/>
                      </a:cubicBezTo>
                      <a:cubicBezTo>
                        <a:pt x="89" y="77"/>
                        <a:pt x="90" y="78"/>
                        <a:pt x="90" y="80"/>
                      </a:cubicBezTo>
                      <a:cubicBezTo>
                        <a:pt x="89" y="80"/>
                        <a:pt x="88" y="81"/>
                        <a:pt x="88" y="79"/>
                      </a:cubicBezTo>
                      <a:cubicBezTo>
                        <a:pt x="86" y="80"/>
                        <a:pt x="85" y="80"/>
                        <a:pt x="84" y="81"/>
                      </a:cubicBezTo>
                      <a:cubicBezTo>
                        <a:pt x="82" y="81"/>
                        <a:pt x="81" y="80"/>
                        <a:pt x="80" y="81"/>
                      </a:cubicBezTo>
                      <a:cubicBezTo>
                        <a:pt x="79" y="81"/>
                        <a:pt x="78" y="84"/>
                        <a:pt x="76" y="84"/>
                      </a:cubicBezTo>
                      <a:cubicBezTo>
                        <a:pt x="74" y="83"/>
                        <a:pt x="74" y="77"/>
                        <a:pt x="72" y="78"/>
                      </a:cubicBezTo>
                      <a:cubicBezTo>
                        <a:pt x="72" y="76"/>
                        <a:pt x="68" y="75"/>
                        <a:pt x="67" y="73"/>
                      </a:cubicBezTo>
                      <a:cubicBezTo>
                        <a:pt x="65" y="72"/>
                        <a:pt x="64" y="69"/>
                        <a:pt x="61" y="67"/>
                      </a:cubicBezTo>
                      <a:cubicBezTo>
                        <a:pt x="62" y="68"/>
                        <a:pt x="62" y="68"/>
                        <a:pt x="61" y="68"/>
                      </a:cubicBezTo>
                      <a:cubicBezTo>
                        <a:pt x="61" y="68"/>
                        <a:pt x="60" y="67"/>
                        <a:pt x="59" y="67"/>
                      </a:cubicBezTo>
                      <a:cubicBezTo>
                        <a:pt x="58" y="67"/>
                        <a:pt x="57" y="61"/>
                        <a:pt x="57" y="59"/>
                      </a:cubicBezTo>
                      <a:cubicBezTo>
                        <a:pt x="56" y="57"/>
                        <a:pt x="55" y="54"/>
                        <a:pt x="54" y="51"/>
                      </a:cubicBezTo>
                      <a:cubicBezTo>
                        <a:pt x="53" y="49"/>
                        <a:pt x="51" y="50"/>
                        <a:pt x="50" y="51"/>
                      </a:cubicBezTo>
                      <a:cubicBezTo>
                        <a:pt x="49" y="51"/>
                        <a:pt x="48" y="52"/>
                        <a:pt x="48" y="51"/>
                      </a:cubicBezTo>
                      <a:cubicBezTo>
                        <a:pt x="47" y="51"/>
                        <a:pt x="47" y="50"/>
                        <a:pt x="46" y="50"/>
                      </a:cubicBezTo>
                      <a:cubicBezTo>
                        <a:pt x="45" y="51"/>
                        <a:pt x="43" y="53"/>
                        <a:pt x="42" y="51"/>
                      </a:cubicBezTo>
                      <a:cubicBezTo>
                        <a:pt x="41" y="50"/>
                        <a:pt x="40" y="49"/>
                        <a:pt x="39" y="48"/>
                      </a:cubicBezTo>
                      <a:cubicBezTo>
                        <a:pt x="38" y="48"/>
                        <a:pt x="36" y="49"/>
                        <a:pt x="35" y="50"/>
                      </a:cubicBezTo>
                      <a:cubicBezTo>
                        <a:pt x="34" y="49"/>
                        <a:pt x="36" y="47"/>
                        <a:pt x="34" y="47"/>
                      </a:cubicBezTo>
                      <a:cubicBezTo>
                        <a:pt x="31" y="47"/>
                        <a:pt x="29" y="47"/>
                        <a:pt x="27" y="49"/>
                      </a:cubicBezTo>
                      <a:cubicBezTo>
                        <a:pt x="24" y="51"/>
                        <a:pt x="23" y="57"/>
                        <a:pt x="19" y="51"/>
                      </a:cubicBezTo>
                      <a:cubicBezTo>
                        <a:pt x="15" y="46"/>
                        <a:pt x="12" y="41"/>
                        <a:pt x="8" y="36"/>
                      </a:cubicBezTo>
                      <a:cubicBezTo>
                        <a:pt x="6" y="34"/>
                        <a:pt x="4" y="32"/>
                        <a:pt x="2" y="29"/>
                      </a:cubicBezTo>
                      <a:cubicBezTo>
                        <a:pt x="0" y="26"/>
                        <a:pt x="0" y="26"/>
                        <a:pt x="3" y="24"/>
                      </a:cubicBezTo>
                      <a:cubicBezTo>
                        <a:pt x="4" y="26"/>
                        <a:pt x="5" y="25"/>
                        <a:pt x="6" y="24"/>
                      </a:cubicBezTo>
                      <a:cubicBezTo>
                        <a:pt x="6" y="25"/>
                        <a:pt x="6" y="25"/>
                        <a:pt x="7" y="26"/>
                      </a:cubicBezTo>
                      <a:cubicBezTo>
                        <a:pt x="7" y="26"/>
                        <a:pt x="12" y="25"/>
                        <a:pt x="12" y="24"/>
                      </a:cubicBezTo>
                      <a:cubicBezTo>
                        <a:pt x="12" y="23"/>
                        <a:pt x="13" y="21"/>
                        <a:pt x="13" y="20"/>
                      </a:cubicBezTo>
                      <a:cubicBezTo>
                        <a:pt x="13" y="20"/>
                        <a:pt x="14" y="21"/>
                        <a:pt x="14" y="20"/>
                      </a:cubicBezTo>
                      <a:cubicBezTo>
                        <a:pt x="15" y="20"/>
                        <a:pt x="14" y="19"/>
                        <a:pt x="14" y="18"/>
                      </a:cubicBezTo>
                      <a:cubicBezTo>
                        <a:pt x="16" y="19"/>
                        <a:pt x="18" y="17"/>
                        <a:pt x="19" y="16"/>
                      </a:cubicBezTo>
                      <a:cubicBezTo>
                        <a:pt x="21" y="14"/>
                        <a:pt x="19" y="12"/>
                        <a:pt x="22" y="10"/>
                      </a:cubicBezTo>
                      <a:cubicBezTo>
                        <a:pt x="23" y="9"/>
                        <a:pt x="27" y="8"/>
                        <a:pt x="28" y="6"/>
                      </a:cubicBezTo>
                      <a:cubicBezTo>
                        <a:pt x="29" y="3"/>
                        <a:pt x="32" y="5"/>
                        <a:pt x="34" y="5"/>
                      </a:cubicBezTo>
                      <a:cubicBezTo>
                        <a:pt x="34" y="2"/>
                        <a:pt x="36" y="1"/>
                        <a:pt x="39" y="0"/>
                      </a:cubicBezTo>
                    </a:path>
                  </a:pathLst>
                </a:custGeom>
                <a:solidFill>
                  <a:srgbClr val="93CDDD">
                    <a:alpha val="89804"/>
                  </a:srgbClr>
                </a:solidFill>
                <a:ln w="3175" cap="flat">
                  <a:solidFill>
                    <a:schemeClr val="tx1">
                      <a:lumMod val="65000"/>
                      <a:lumOff val="35000"/>
                    </a:schemeClr>
                  </a:solidFill>
                  <a:prstDash val="solid"/>
                  <a:miter lim="800000"/>
                  <a:headEnd/>
                  <a:tailEnd/>
                </a:ln>
              </p:spPr>
              <p:txBody>
                <a:bodyPr vert="horz" wrap="square" lIns="78191" tIns="39095" rIns="78191" bIns="39095"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684" b="0" i="0" u="none" strike="noStrike" kern="1200" cap="none" spc="0" normalizeH="0" baseline="0" noProof="0">
                    <a:ln>
                      <a:noFill/>
                    </a:ln>
                    <a:solidFill>
                      <a:prstClr val="black"/>
                    </a:solidFill>
                    <a:effectLst/>
                    <a:uLnTx/>
                    <a:uFillTx/>
                    <a:latin typeface="Calibri"/>
                    <a:ea typeface="+mn-ea"/>
                    <a:cs typeface="+mn-cs"/>
                  </a:endParaRPr>
                </a:p>
              </p:txBody>
            </p:sp>
            <p:grpSp>
              <p:nvGrpSpPr>
                <p:cNvPr id="57" name="Group 221"/>
                <p:cNvGrpSpPr/>
                <p:nvPr/>
              </p:nvGrpSpPr>
              <p:grpSpPr>
                <a:xfrm>
                  <a:off x="3549650" y="2227263"/>
                  <a:ext cx="2295525" cy="1701800"/>
                  <a:chOff x="3549650" y="2227263"/>
                  <a:chExt cx="2295525" cy="1701800"/>
                </a:xfrm>
                <a:grpFill/>
              </p:grpSpPr>
              <p:sp>
                <p:nvSpPr>
                  <p:cNvPr id="58" name="Freeform 54"/>
                  <p:cNvSpPr>
                    <a:spLocks/>
                  </p:cNvSpPr>
                  <p:nvPr/>
                </p:nvSpPr>
                <p:spPr bwMode="auto">
                  <a:xfrm>
                    <a:off x="4492625" y="2227263"/>
                    <a:ext cx="1352550" cy="1057275"/>
                  </a:xfrm>
                  <a:custGeom>
                    <a:avLst/>
                    <a:gdLst/>
                    <a:ahLst/>
                    <a:cxnLst>
                      <a:cxn ang="0">
                        <a:pos x="79" y="3"/>
                      </a:cxn>
                      <a:cxn ang="0">
                        <a:pos x="95" y="6"/>
                      </a:cxn>
                      <a:cxn ang="0">
                        <a:pos x="108" y="12"/>
                      </a:cxn>
                      <a:cxn ang="0">
                        <a:pos x="117" y="11"/>
                      </a:cxn>
                      <a:cxn ang="0">
                        <a:pos x="124" y="12"/>
                      </a:cxn>
                      <a:cxn ang="0">
                        <a:pos x="143" y="13"/>
                      </a:cxn>
                      <a:cxn ang="0">
                        <a:pos x="151" y="14"/>
                      </a:cxn>
                      <a:cxn ang="0">
                        <a:pos x="153" y="20"/>
                      </a:cxn>
                      <a:cxn ang="0">
                        <a:pos x="152" y="29"/>
                      </a:cxn>
                      <a:cxn ang="0">
                        <a:pos x="153" y="38"/>
                      </a:cxn>
                      <a:cxn ang="0">
                        <a:pos x="154" y="45"/>
                      </a:cxn>
                      <a:cxn ang="0">
                        <a:pos x="153" y="52"/>
                      </a:cxn>
                      <a:cxn ang="0">
                        <a:pos x="152" y="70"/>
                      </a:cxn>
                      <a:cxn ang="0">
                        <a:pos x="146" y="87"/>
                      </a:cxn>
                      <a:cxn ang="0">
                        <a:pos x="138" y="102"/>
                      </a:cxn>
                      <a:cxn ang="0">
                        <a:pos x="134" y="108"/>
                      </a:cxn>
                      <a:cxn ang="0">
                        <a:pos x="134" y="114"/>
                      </a:cxn>
                      <a:cxn ang="0">
                        <a:pos x="124" y="120"/>
                      </a:cxn>
                      <a:cxn ang="0">
                        <a:pos x="117" y="117"/>
                      </a:cxn>
                      <a:cxn ang="0">
                        <a:pos x="109" y="117"/>
                      </a:cxn>
                      <a:cxn ang="0">
                        <a:pos x="90" y="118"/>
                      </a:cxn>
                      <a:cxn ang="0">
                        <a:pos x="79" y="117"/>
                      </a:cxn>
                      <a:cxn ang="0">
                        <a:pos x="74" y="118"/>
                      </a:cxn>
                      <a:cxn ang="0">
                        <a:pos x="71" y="118"/>
                      </a:cxn>
                      <a:cxn ang="0">
                        <a:pos x="66" y="118"/>
                      </a:cxn>
                      <a:cxn ang="0">
                        <a:pos x="56" y="117"/>
                      </a:cxn>
                      <a:cxn ang="0">
                        <a:pos x="53" y="117"/>
                      </a:cxn>
                      <a:cxn ang="0">
                        <a:pos x="48" y="116"/>
                      </a:cxn>
                      <a:cxn ang="0">
                        <a:pos x="45" y="115"/>
                      </a:cxn>
                      <a:cxn ang="0">
                        <a:pos x="42" y="116"/>
                      </a:cxn>
                      <a:cxn ang="0">
                        <a:pos x="38" y="109"/>
                      </a:cxn>
                      <a:cxn ang="0">
                        <a:pos x="44" y="102"/>
                      </a:cxn>
                      <a:cxn ang="0">
                        <a:pos x="48" y="91"/>
                      </a:cxn>
                      <a:cxn ang="0">
                        <a:pos x="50" y="86"/>
                      </a:cxn>
                      <a:cxn ang="0">
                        <a:pos x="49" y="85"/>
                      </a:cxn>
                      <a:cxn ang="0">
                        <a:pos x="44" y="80"/>
                      </a:cxn>
                      <a:cxn ang="0">
                        <a:pos x="38" y="74"/>
                      </a:cxn>
                      <a:cxn ang="0">
                        <a:pos x="36" y="71"/>
                      </a:cxn>
                      <a:cxn ang="0">
                        <a:pos x="34" y="71"/>
                      </a:cxn>
                      <a:cxn ang="0">
                        <a:pos x="32" y="67"/>
                      </a:cxn>
                      <a:cxn ang="0">
                        <a:pos x="31" y="65"/>
                      </a:cxn>
                      <a:cxn ang="0">
                        <a:pos x="31" y="63"/>
                      </a:cxn>
                      <a:cxn ang="0">
                        <a:pos x="30" y="61"/>
                      </a:cxn>
                      <a:cxn ang="0">
                        <a:pos x="28" y="57"/>
                      </a:cxn>
                      <a:cxn ang="0">
                        <a:pos x="20" y="50"/>
                      </a:cxn>
                      <a:cxn ang="0">
                        <a:pos x="0" y="43"/>
                      </a:cxn>
                      <a:cxn ang="0">
                        <a:pos x="3" y="35"/>
                      </a:cxn>
                      <a:cxn ang="0">
                        <a:pos x="8" y="29"/>
                      </a:cxn>
                      <a:cxn ang="0">
                        <a:pos x="9" y="28"/>
                      </a:cxn>
                      <a:cxn ang="0">
                        <a:pos x="15" y="23"/>
                      </a:cxn>
                      <a:cxn ang="0">
                        <a:pos x="18" y="16"/>
                      </a:cxn>
                      <a:cxn ang="0">
                        <a:pos x="19" y="7"/>
                      </a:cxn>
                      <a:cxn ang="0">
                        <a:pos x="34" y="10"/>
                      </a:cxn>
                      <a:cxn ang="0">
                        <a:pos x="48" y="6"/>
                      </a:cxn>
                      <a:cxn ang="0">
                        <a:pos x="56" y="6"/>
                      </a:cxn>
                      <a:cxn ang="0">
                        <a:pos x="63" y="3"/>
                      </a:cxn>
                      <a:cxn ang="0">
                        <a:pos x="79" y="3"/>
                      </a:cxn>
                    </a:cxnLst>
                    <a:rect l="0" t="0" r="r" b="b"/>
                    <a:pathLst>
                      <a:path w="155" h="121">
                        <a:moveTo>
                          <a:pt x="79" y="3"/>
                        </a:moveTo>
                        <a:cubicBezTo>
                          <a:pt x="84" y="3"/>
                          <a:pt x="90" y="3"/>
                          <a:pt x="95" y="6"/>
                        </a:cubicBezTo>
                        <a:cubicBezTo>
                          <a:pt x="99" y="8"/>
                          <a:pt x="103" y="12"/>
                          <a:pt x="108" y="12"/>
                        </a:cubicBezTo>
                        <a:cubicBezTo>
                          <a:pt x="111" y="13"/>
                          <a:pt x="114" y="12"/>
                          <a:pt x="117" y="11"/>
                        </a:cubicBezTo>
                        <a:cubicBezTo>
                          <a:pt x="119" y="10"/>
                          <a:pt x="122" y="11"/>
                          <a:pt x="124" y="12"/>
                        </a:cubicBezTo>
                        <a:cubicBezTo>
                          <a:pt x="130" y="13"/>
                          <a:pt x="137" y="12"/>
                          <a:pt x="143" y="13"/>
                        </a:cubicBezTo>
                        <a:cubicBezTo>
                          <a:pt x="146" y="14"/>
                          <a:pt x="148" y="14"/>
                          <a:pt x="151" y="14"/>
                        </a:cubicBezTo>
                        <a:cubicBezTo>
                          <a:pt x="153" y="14"/>
                          <a:pt x="153" y="19"/>
                          <a:pt x="153" y="20"/>
                        </a:cubicBezTo>
                        <a:cubicBezTo>
                          <a:pt x="153" y="23"/>
                          <a:pt x="152" y="26"/>
                          <a:pt x="152" y="29"/>
                        </a:cubicBezTo>
                        <a:cubicBezTo>
                          <a:pt x="152" y="32"/>
                          <a:pt x="152" y="35"/>
                          <a:pt x="153" y="38"/>
                        </a:cubicBezTo>
                        <a:cubicBezTo>
                          <a:pt x="153" y="40"/>
                          <a:pt x="155" y="42"/>
                          <a:pt x="154" y="45"/>
                        </a:cubicBezTo>
                        <a:cubicBezTo>
                          <a:pt x="154" y="47"/>
                          <a:pt x="153" y="50"/>
                          <a:pt x="153" y="52"/>
                        </a:cubicBezTo>
                        <a:cubicBezTo>
                          <a:pt x="152" y="58"/>
                          <a:pt x="153" y="64"/>
                          <a:pt x="152" y="70"/>
                        </a:cubicBezTo>
                        <a:cubicBezTo>
                          <a:pt x="151" y="76"/>
                          <a:pt x="148" y="81"/>
                          <a:pt x="146" y="87"/>
                        </a:cubicBezTo>
                        <a:cubicBezTo>
                          <a:pt x="143" y="92"/>
                          <a:pt x="142" y="97"/>
                          <a:pt x="138" y="102"/>
                        </a:cubicBezTo>
                        <a:cubicBezTo>
                          <a:pt x="136" y="104"/>
                          <a:pt x="135" y="106"/>
                          <a:pt x="134" y="108"/>
                        </a:cubicBezTo>
                        <a:cubicBezTo>
                          <a:pt x="133" y="111"/>
                          <a:pt x="133" y="112"/>
                          <a:pt x="134" y="114"/>
                        </a:cubicBezTo>
                        <a:cubicBezTo>
                          <a:pt x="136" y="119"/>
                          <a:pt x="127" y="121"/>
                          <a:pt x="124" y="120"/>
                        </a:cubicBezTo>
                        <a:cubicBezTo>
                          <a:pt x="122" y="119"/>
                          <a:pt x="120" y="117"/>
                          <a:pt x="117" y="117"/>
                        </a:cubicBezTo>
                        <a:cubicBezTo>
                          <a:pt x="115" y="116"/>
                          <a:pt x="112" y="117"/>
                          <a:pt x="109" y="117"/>
                        </a:cubicBezTo>
                        <a:cubicBezTo>
                          <a:pt x="103" y="117"/>
                          <a:pt x="96" y="118"/>
                          <a:pt x="90" y="118"/>
                        </a:cubicBezTo>
                        <a:cubicBezTo>
                          <a:pt x="89" y="117"/>
                          <a:pt x="81" y="116"/>
                          <a:pt x="79" y="117"/>
                        </a:cubicBezTo>
                        <a:cubicBezTo>
                          <a:pt x="79" y="118"/>
                          <a:pt x="75" y="119"/>
                          <a:pt x="74" y="118"/>
                        </a:cubicBezTo>
                        <a:cubicBezTo>
                          <a:pt x="73" y="118"/>
                          <a:pt x="72" y="118"/>
                          <a:pt x="71" y="118"/>
                        </a:cubicBezTo>
                        <a:cubicBezTo>
                          <a:pt x="69" y="119"/>
                          <a:pt x="68" y="118"/>
                          <a:pt x="66" y="118"/>
                        </a:cubicBezTo>
                        <a:cubicBezTo>
                          <a:pt x="63" y="118"/>
                          <a:pt x="59" y="119"/>
                          <a:pt x="56" y="117"/>
                        </a:cubicBezTo>
                        <a:cubicBezTo>
                          <a:pt x="54" y="116"/>
                          <a:pt x="55" y="117"/>
                          <a:pt x="53" y="117"/>
                        </a:cubicBezTo>
                        <a:cubicBezTo>
                          <a:pt x="51" y="117"/>
                          <a:pt x="50" y="116"/>
                          <a:pt x="48" y="116"/>
                        </a:cubicBezTo>
                        <a:cubicBezTo>
                          <a:pt x="47" y="115"/>
                          <a:pt x="46" y="115"/>
                          <a:pt x="45" y="115"/>
                        </a:cubicBezTo>
                        <a:cubicBezTo>
                          <a:pt x="44" y="116"/>
                          <a:pt x="43" y="116"/>
                          <a:pt x="42" y="116"/>
                        </a:cubicBezTo>
                        <a:cubicBezTo>
                          <a:pt x="40" y="114"/>
                          <a:pt x="39" y="111"/>
                          <a:pt x="38" y="109"/>
                        </a:cubicBezTo>
                        <a:cubicBezTo>
                          <a:pt x="40" y="108"/>
                          <a:pt x="42" y="104"/>
                          <a:pt x="44" y="102"/>
                        </a:cubicBezTo>
                        <a:cubicBezTo>
                          <a:pt x="46" y="99"/>
                          <a:pt x="47" y="95"/>
                          <a:pt x="48" y="91"/>
                        </a:cubicBezTo>
                        <a:cubicBezTo>
                          <a:pt x="49" y="90"/>
                          <a:pt x="49" y="88"/>
                          <a:pt x="50" y="86"/>
                        </a:cubicBezTo>
                        <a:cubicBezTo>
                          <a:pt x="51" y="85"/>
                          <a:pt x="50" y="85"/>
                          <a:pt x="49" y="85"/>
                        </a:cubicBezTo>
                        <a:cubicBezTo>
                          <a:pt x="46" y="84"/>
                          <a:pt x="46" y="81"/>
                          <a:pt x="44" y="80"/>
                        </a:cubicBezTo>
                        <a:cubicBezTo>
                          <a:pt x="42" y="78"/>
                          <a:pt x="39" y="76"/>
                          <a:pt x="38" y="74"/>
                        </a:cubicBezTo>
                        <a:cubicBezTo>
                          <a:pt x="38" y="72"/>
                          <a:pt x="37" y="71"/>
                          <a:pt x="36" y="71"/>
                        </a:cubicBezTo>
                        <a:cubicBezTo>
                          <a:pt x="35" y="71"/>
                          <a:pt x="34" y="72"/>
                          <a:pt x="34" y="71"/>
                        </a:cubicBezTo>
                        <a:cubicBezTo>
                          <a:pt x="33" y="70"/>
                          <a:pt x="33" y="67"/>
                          <a:pt x="32" y="67"/>
                        </a:cubicBezTo>
                        <a:cubicBezTo>
                          <a:pt x="30" y="67"/>
                          <a:pt x="31" y="66"/>
                          <a:pt x="31" y="65"/>
                        </a:cubicBezTo>
                        <a:cubicBezTo>
                          <a:pt x="30" y="63"/>
                          <a:pt x="30" y="64"/>
                          <a:pt x="31" y="63"/>
                        </a:cubicBezTo>
                        <a:cubicBezTo>
                          <a:pt x="32" y="62"/>
                          <a:pt x="31" y="60"/>
                          <a:pt x="30" y="61"/>
                        </a:cubicBezTo>
                        <a:cubicBezTo>
                          <a:pt x="30" y="60"/>
                          <a:pt x="30" y="57"/>
                          <a:pt x="28" y="57"/>
                        </a:cubicBezTo>
                        <a:cubicBezTo>
                          <a:pt x="30" y="53"/>
                          <a:pt x="23" y="51"/>
                          <a:pt x="20" y="50"/>
                        </a:cubicBezTo>
                        <a:cubicBezTo>
                          <a:pt x="13" y="48"/>
                          <a:pt x="7" y="46"/>
                          <a:pt x="0" y="43"/>
                        </a:cubicBezTo>
                        <a:cubicBezTo>
                          <a:pt x="1" y="41"/>
                          <a:pt x="2" y="38"/>
                          <a:pt x="3" y="35"/>
                        </a:cubicBezTo>
                        <a:cubicBezTo>
                          <a:pt x="4" y="34"/>
                          <a:pt x="9" y="32"/>
                          <a:pt x="8" y="29"/>
                        </a:cubicBezTo>
                        <a:cubicBezTo>
                          <a:pt x="9" y="30"/>
                          <a:pt x="9" y="30"/>
                          <a:pt x="9" y="28"/>
                        </a:cubicBezTo>
                        <a:cubicBezTo>
                          <a:pt x="12" y="30"/>
                          <a:pt x="14" y="25"/>
                          <a:pt x="15" y="23"/>
                        </a:cubicBezTo>
                        <a:cubicBezTo>
                          <a:pt x="16" y="20"/>
                          <a:pt x="18" y="18"/>
                          <a:pt x="18" y="16"/>
                        </a:cubicBezTo>
                        <a:cubicBezTo>
                          <a:pt x="19" y="13"/>
                          <a:pt x="19" y="10"/>
                          <a:pt x="19" y="7"/>
                        </a:cubicBezTo>
                        <a:cubicBezTo>
                          <a:pt x="24" y="9"/>
                          <a:pt x="29" y="12"/>
                          <a:pt x="34" y="10"/>
                        </a:cubicBezTo>
                        <a:cubicBezTo>
                          <a:pt x="39" y="9"/>
                          <a:pt x="43" y="6"/>
                          <a:pt x="48" y="6"/>
                        </a:cubicBezTo>
                        <a:cubicBezTo>
                          <a:pt x="51" y="6"/>
                          <a:pt x="53" y="6"/>
                          <a:pt x="56" y="6"/>
                        </a:cubicBezTo>
                        <a:cubicBezTo>
                          <a:pt x="58" y="5"/>
                          <a:pt x="61" y="4"/>
                          <a:pt x="63" y="3"/>
                        </a:cubicBezTo>
                        <a:cubicBezTo>
                          <a:pt x="68" y="0"/>
                          <a:pt x="73" y="2"/>
                          <a:pt x="79" y="3"/>
                        </a:cubicBezTo>
                      </a:path>
                    </a:pathLst>
                  </a:custGeom>
                  <a:solidFill>
                    <a:srgbClr val="B3A2C7">
                      <a:alpha val="89804"/>
                    </a:srgbClr>
                  </a:solidFill>
                  <a:ln w="3175" cap="flat">
                    <a:solidFill>
                      <a:schemeClr val="tx1">
                        <a:lumMod val="65000"/>
                        <a:lumOff val="35000"/>
                      </a:schemeClr>
                    </a:solidFill>
                    <a:prstDash val="solid"/>
                    <a:miter lim="800000"/>
                    <a:headEnd/>
                    <a:tailEnd/>
                  </a:ln>
                </p:spPr>
                <p:txBody>
                  <a:bodyPr vert="horz" wrap="square" lIns="78191" tIns="39095" rIns="78191" bIns="39095"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684"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68"/>
                  <p:cNvSpPr>
                    <a:spLocks/>
                  </p:cNvSpPr>
                  <p:nvPr/>
                </p:nvSpPr>
                <p:spPr bwMode="auto">
                  <a:xfrm>
                    <a:off x="3549650" y="2524125"/>
                    <a:ext cx="1389063" cy="1404938"/>
                  </a:xfrm>
                  <a:custGeom>
                    <a:avLst/>
                    <a:gdLst/>
                    <a:ahLst/>
                    <a:cxnLst>
                      <a:cxn ang="0">
                        <a:pos x="100" y="2"/>
                      </a:cxn>
                      <a:cxn ang="0">
                        <a:pos x="104" y="8"/>
                      </a:cxn>
                      <a:cxn ang="0">
                        <a:pos x="111" y="1"/>
                      </a:cxn>
                      <a:cxn ang="0">
                        <a:pos x="125" y="15"/>
                      </a:cxn>
                      <a:cxn ang="0">
                        <a:pos x="136" y="23"/>
                      </a:cxn>
                      <a:cxn ang="0">
                        <a:pos x="139" y="29"/>
                      </a:cxn>
                      <a:cxn ang="0">
                        <a:pos x="139" y="33"/>
                      </a:cxn>
                      <a:cxn ang="0">
                        <a:pos x="142" y="38"/>
                      </a:cxn>
                      <a:cxn ang="0">
                        <a:pos x="149" y="43"/>
                      </a:cxn>
                      <a:cxn ang="0">
                        <a:pos x="158" y="51"/>
                      </a:cxn>
                      <a:cxn ang="0">
                        <a:pos x="155" y="60"/>
                      </a:cxn>
                      <a:cxn ang="0">
                        <a:pos x="146" y="75"/>
                      </a:cxn>
                      <a:cxn ang="0">
                        <a:pos x="147" y="85"/>
                      </a:cxn>
                      <a:cxn ang="0">
                        <a:pos x="141" y="100"/>
                      </a:cxn>
                      <a:cxn ang="0">
                        <a:pos x="136" y="89"/>
                      </a:cxn>
                      <a:cxn ang="0">
                        <a:pos x="134" y="108"/>
                      </a:cxn>
                      <a:cxn ang="0">
                        <a:pos x="135" y="114"/>
                      </a:cxn>
                      <a:cxn ang="0">
                        <a:pos x="134" y="119"/>
                      </a:cxn>
                      <a:cxn ang="0">
                        <a:pos x="127" y="124"/>
                      </a:cxn>
                      <a:cxn ang="0">
                        <a:pos x="124" y="134"/>
                      </a:cxn>
                      <a:cxn ang="0">
                        <a:pos x="122" y="140"/>
                      </a:cxn>
                      <a:cxn ang="0">
                        <a:pos x="111" y="144"/>
                      </a:cxn>
                      <a:cxn ang="0">
                        <a:pos x="102" y="153"/>
                      </a:cxn>
                      <a:cxn ang="0">
                        <a:pos x="100" y="159"/>
                      </a:cxn>
                      <a:cxn ang="0">
                        <a:pos x="94" y="159"/>
                      </a:cxn>
                      <a:cxn ang="0">
                        <a:pos x="85" y="158"/>
                      </a:cxn>
                      <a:cxn ang="0">
                        <a:pos x="73" y="142"/>
                      </a:cxn>
                      <a:cxn ang="0">
                        <a:pos x="68" y="137"/>
                      </a:cxn>
                      <a:cxn ang="0">
                        <a:pos x="63" y="137"/>
                      </a:cxn>
                      <a:cxn ang="0">
                        <a:pos x="58" y="142"/>
                      </a:cxn>
                      <a:cxn ang="0">
                        <a:pos x="54" y="140"/>
                      </a:cxn>
                      <a:cxn ang="0">
                        <a:pos x="53" y="135"/>
                      </a:cxn>
                      <a:cxn ang="0">
                        <a:pos x="56" y="121"/>
                      </a:cxn>
                      <a:cxn ang="0">
                        <a:pos x="6" y="49"/>
                      </a:cxn>
                      <a:cxn ang="0">
                        <a:pos x="19" y="49"/>
                      </a:cxn>
                      <a:cxn ang="0">
                        <a:pos x="32" y="45"/>
                      </a:cxn>
                      <a:cxn ang="0">
                        <a:pos x="37" y="40"/>
                      </a:cxn>
                      <a:cxn ang="0">
                        <a:pos x="41" y="36"/>
                      </a:cxn>
                      <a:cxn ang="0">
                        <a:pos x="48" y="38"/>
                      </a:cxn>
                      <a:cxn ang="0">
                        <a:pos x="53" y="21"/>
                      </a:cxn>
                      <a:cxn ang="0">
                        <a:pos x="63" y="17"/>
                      </a:cxn>
                      <a:cxn ang="0">
                        <a:pos x="71" y="15"/>
                      </a:cxn>
                      <a:cxn ang="0">
                        <a:pos x="79" y="14"/>
                      </a:cxn>
                      <a:cxn ang="0">
                        <a:pos x="86" y="12"/>
                      </a:cxn>
                      <a:cxn ang="0">
                        <a:pos x="89" y="5"/>
                      </a:cxn>
                      <a:cxn ang="0">
                        <a:pos x="93" y="0"/>
                      </a:cxn>
                    </a:cxnLst>
                    <a:rect l="0" t="0" r="r" b="b"/>
                    <a:pathLst>
                      <a:path w="159" h="161">
                        <a:moveTo>
                          <a:pt x="97" y="2"/>
                        </a:moveTo>
                        <a:cubicBezTo>
                          <a:pt x="98" y="2"/>
                          <a:pt x="99" y="1"/>
                          <a:pt x="100" y="2"/>
                        </a:cubicBezTo>
                        <a:cubicBezTo>
                          <a:pt x="100" y="3"/>
                          <a:pt x="99" y="5"/>
                          <a:pt x="99" y="6"/>
                        </a:cubicBezTo>
                        <a:cubicBezTo>
                          <a:pt x="100" y="6"/>
                          <a:pt x="103" y="6"/>
                          <a:pt x="104" y="8"/>
                        </a:cubicBezTo>
                        <a:cubicBezTo>
                          <a:pt x="104" y="7"/>
                          <a:pt x="105" y="5"/>
                          <a:pt x="106" y="3"/>
                        </a:cubicBezTo>
                        <a:cubicBezTo>
                          <a:pt x="107" y="1"/>
                          <a:pt x="109" y="1"/>
                          <a:pt x="111" y="1"/>
                        </a:cubicBezTo>
                        <a:cubicBezTo>
                          <a:pt x="110" y="4"/>
                          <a:pt x="109" y="7"/>
                          <a:pt x="108" y="9"/>
                        </a:cubicBezTo>
                        <a:cubicBezTo>
                          <a:pt x="114" y="11"/>
                          <a:pt x="119" y="14"/>
                          <a:pt x="125" y="15"/>
                        </a:cubicBezTo>
                        <a:cubicBezTo>
                          <a:pt x="128" y="16"/>
                          <a:pt x="130" y="17"/>
                          <a:pt x="133" y="18"/>
                        </a:cubicBezTo>
                        <a:cubicBezTo>
                          <a:pt x="135" y="19"/>
                          <a:pt x="137" y="20"/>
                          <a:pt x="136" y="23"/>
                        </a:cubicBezTo>
                        <a:cubicBezTo>
                          <a:pt x="138" y="23"/>
                          <a:pt x="138" y="26"/>
                          <a:pt x="138" y="27"/>
                        </a:cubicBezTo>
                        <a:cubicBezTo>
                          <a:pt x="139" y="26"/>
                          <a:pt x="141" y="28"/>
                          <a:pt x="139" y="29"/>
                        </a:cubicBezTo>
                        <a:cubicBezTo>
                          <a:pt x="138" y="30"/>
                          <a:pt x="138" y="30"/>
                          <a:pt x="139" y="30"/>
                        </a:cubicBezTo>
                        <a:cubicBezTo>
                          <a:pt x="139" y="31"/>
                          <a:pt x="138" y="32"/>
                          <a:pt x="139" y="33"/>
                        </a:cubicBezTo>
                        <a:cubicBezTo>
                          <a:pt x="140" y="34"/>
                          <a:pt x="141" y="33"/>
                          <a:pt x="141" y="35"/>
                        </a:cubicBezTo>
                        <a:cubicBezTo>
                          <a:pt x="141" y="35"/>
                          <a:pt x="141" y="37"/>
                          <a:pt x="142" y="38"/>
                        </a:cubicBezTo>
                        <a:cubicBezTo>
                          <a:pt x="143" y="38"/>
                          <a:pt x="144" y="36"/>
                          <a:pt x="145" y="37"/>
                        </a:cubicBezTo>
                        <a:cubicBezTo>
                          <a:pt x="146" y="39"/>
                          <a:pt x="147" y="42"/>
                          <a:pt x="149" y="43"/>
                        </a:cubicBezTo>
                        <a:cubicBezTo>
                          <a:pt x="150" y="45"/>
                          <a:pt x="154" y="47"/>
                          <a:pt x="154" y="49"/>
                        </a:cubicBezTo>
                        <a:cubicBezTo>
                          <a:pt x="154" y="49"/>
                          <a:pt x="157" y="51"/>
                          <a:pt x="158" y="51"/>
                        </a:cubicBezTo>
                        <a:cubicBezTo>
                          <a:pt x="159" y="51"/>
                          <a:pt x="158" y="54"/>
                          <a:pt x="157" y="55"/>
                        </a:cubicBezTo>
                        <a:cubicBezTo>
                          <a:pt x="157" y="57"/>
                          <a:pt x="156" y="58"/>
                          <a:pt x="155" y="60"/>
                        </a:cubicBezTo>
                        <a:cubicBezTo>
                          <a:pt x="154" y="62"/>
                          <a:pt x="154" y="64"/>
                          <a:pt x="153" y="66"/>
                        </a:cubicBezTo>
                        <a:cubicBezTo>
                          <a:pt x="152" y="69"/>
                          <a:pt x="149" y="74"/>
                          <a:pt x="146" y="75"/>
                        </a:cubicBezTo>
                        <a:cubicBezTo>
                          <a:pt x="148" y="77"/>
                          <a:pt x="149" y="80"/>
                          <a:pt x="151" y="82"/>
                        </a:cubicBezTo>
                        <a:cubicBezTo>
                          <a:pt x="150" y="83"/>
                          <a:pt x="148" y="83"/>
                          <a:pt x="147" y="85"/>
                        </a:cubicBezTo>
                        <a:cubicBezTo>
                          <a:pt x="147" y="87"/>
                          <a:pt x="148" y="89"/>
                          <a:pt x="149" y="91"/>
                        </a:cubicBezTo>
                        <a:cubicBezTo>
                          <a:pt x="149" y="96"/>
                          <a:pt x="144" y="98"/>
                          <a:pt x="141" y="100"/>
                        </a:cubicBezTo>
                        <a:cubicBezTo>
                          <a:pt x="140" y="99"/>
                          <a:pt x="139" y="97"/>
                          <a:pt x="139" y="95"/>
                        </a:cubicBezTo>
                        <a:cubicBezTo>
                          <a:pt x="138" y="93"/>
                          <a:pt x="136" y="91"/>
                          <a:pt x="136" y="89"/>
                        </a:cubicBezTo>
                        <a:cubicBezTo>
                          <a:pt x="134" y="91"/>
                          <a:pt x="132" y="97"/>
                          <a:pt x="132" y="100"/>
                        </a:cubicBezTo>
                        <a:cubicBezTo>
                          <a:pt x="132" y="101"/>
                          <a:pt x="132" y="108"/>
                          <a:pt x="134" y="108"/>
                        </a:cubicBezTo>
                        <a:cubicBezTo>
                          <a:pt x="134" y="109"/>
                          <a:pt x="134" y="110"/>
                          <a:pt x="133" y="111"/>
                        </a:cubicBezTo>
                        <a:cubicBezTo>
                          <a:pt x="133" y="113"/>
                          <a:pt x="132" y="114"/>
                          <a:pt x="135" y="114"/>
                        </a:cubicBezTo>
                        <a:cubicBezTo>
                          <a:pt x="134" y="115"/>
                          <a:pt x="135" y="116"/>
                          <a:pt x="136" y="116"/>
                        </a:cubicBezTo>
                        <a:cubicBezTo>
                          <a:pt x="135" y="117"/>
                          <a:pt x="134" y="118"/>
                          <a:pt x="134" y="119"/>
                        </a:cubicBezTo>
                        <a:cubicBezTo>
                          <a:pt x="132" y="116"/>
                          <a:pt x="129" y="120"/>
                          <a:pt x="128" y="122"/>
                        </a:cubicBezTo>
                        <a:cubicBezTo>
                          <a:pt x="128" y="123"/>
                          <a:pt x="127" y="123"/>
                          <a:pt x="127" y="124"/>
                        </a:cubicBezTo>
                        <a:cubicBezTo>
                          <a:pt x="128" y="126"/>
                          <a:pt x="128" y="130"/>
                          <a:pt x="126" y="129"/>
                        </a:cubicBezTo>
                        <a:cubicBezTo>
                          <a:pt x="125" y="131"/>
                          <a:pt x="126" y="133"/>
                          <a:pt x="124" y="134"/>
                        </a:cubicBezTo>
                        <a:cubicBezTo>
                          <a:pt x="124" y="135"/>
                          <a:pt x="124" y="136"/>
                          <a:pt x="124" y="137"/>
                        </a:cubicBezTo>
                        <a:cubicBezTo>
                          <a:pt x="123" y="138"/>
                          <a:pt x="122" y="139"/>
                          <a:pt x="122" y="140"/>
                        </a:cubicBezTo>
                        <a:cubicBezTo>
                          <a:pt x="120" y="140"/>
                          <a:pt x="117" y="138"/>
                          <a:pt x="116" y="140"/>
                        </a:cubicBezTo>
                        <a:cubicBezTo>
                          <a:pt x="114" y="142"/>
                          <a:pt x="113" y="143"/>
                          <a:pt x="111" y="144"/>
                        </a:cubicBezTo>
                        <a:cubicBezTo>
                          <a:pt x="109" y="146"/>
                          <a:pt x="108" y="147"/>
                          <a:pt x="108" y="150"/>
                        </a:cubicBezTo>
                        <a:cubicBezTo>
                          <a:pt x="108" y="152"/>
                          <a:pt x="104" y="154"/>
                          <a:pt x="102" y="153"/>
                        </a:cubicBezTo>
                        <a:cubicBezTo>
                          <a:pt x="102" y="154"/>
                          <a:pt x="102" y="155"/>
                          <a:pt x="101" y="156"/>
                        </a:cubicBezTo>
                        <a:cubicBezTo>
                          <a:pt x="100" y="156"/>
                          <a:pt x="100" y="159"/>
                          <a:pt x="100" y="159"/>
                        </a:cubicBezTo>
                        <a:cubicBezTo>
                          <a:pt x="99" y="160"/>
                          <a:pt x="96" y="160"/>
                          <a:pt x="95" y="161"/>
                        </a:cubicBezTo>
                        <a:cubicBezTo>
                          <a:pt x="94" y="160"/>
                          <a:pt x="94" y="160"/>
                          <a:pt x="94" y="159"/>
                        </a:cubicBezTo>
                        <a:cubicBezTo>
                          <a:pt x="93" y="160"/>
                          <a:pt x="92" y="161"/>
                          <a:pt x="91" y="159"/>
                        </a:cubicBezTo>
                        <a:cubicBezTo>
                          <a:pt x="88" y="161"/>
                          <a:pt x="88" y="161"/>
                          <a:pt x="85" y="158"/>
                        </a:cubicBezTo>
                        <a:cubicBezTo>
                          <a:pt x="83" y="155"/>
                          <a:pt x="81" y="152"/>
                          <a:pt x="79" y="149"/>
                        </a:cubicBezTo>
                        <a:cubicBezTo>
                          <a:pt x="77" y="147"/>
                          <a:pt x="75" y="144"/>
                          <a:pt x="73" y="142"/>
                        </a:cubicBezTo>
                        <a:cubicBezTo>
                          <a:pt x="72" y="141"/>
                          <a:pt x="71" y="139"/>
                          <a:pt x="70" y="139"/>
                        </a:cubicBezTo>
                        <a:cubicBezTo>
                          <a:pt x="69" y="138"/>
                          <a:pt x="68" y="139"/>
                          <a:pt x="68" y="137"/>
                        </a:cubicBezTo>
                        <a:cubicBezTo>
                          <a:pt x="67" y="138"/>
                          <a:pt x="66" y="137"/>
                          <a:pt x="66" y="138"/>
                        </a:cubicBezTo>
                        <a:cubicBezTo>
                          <a:pt x="65" y="137"/>
                          <a:pt x="64" y="138"/>
                          <a:pt x="63" y="137"/>
                        </a:cubicBezTo>
                        <a:cubicBezTo>
                          <a:pt x="62" y="136"/>
                          <a:pt x="60" y="138"/>
                          <a:pt x="59" y="138"/>
                        </a:cubicBezTo>
                        <a:cubicBezTo>
                          <a:pt x="57" y="138"/>
                          <a:pt x="60" y="143"/>
                          <a:pt x="58" y="142"/>
                        </a:cubicBezTo>
                        <a:cubicBezTo>
                          <a:pt x="58" y="143"/>
                          <a:pt x="57" y="143"/>
                          <a:pt x="56" y="143"/>
                        </a:cubicBezTo>
                        <a:cubicBezTo>
                          <a:pt x="55" y="142"/>
                          <a:pt x="55" y="141"/>
                          <a:pt x="54" y="140"/>
                        </a:cubicBezTo>
                        <a:cubicBezTo>
                          <a:pt x="53" y="139"/>
                          <a:pt x="52" y="138"/>
                          <a:pt x="53" y="137"/>
                        </a:cubicBezTo>
                        <a:cubicBezTo>
                          <a:pt x="54" y="137"/>
                          <a:pt x="54" y="136"/>
                          <a:pt x="53" y="135"/>
                        </a:cubicBezTo>
                        <a:cubicBezTo>
                          <a:pt x="52" y="132"/>
                          <a:pt x="51" y="129"/>
                          <a:pt x="51" y="126"/>
                        </a:cubicBezTo>
                        <a:cubicBezTo>
                          <a:pt x="51" y="123"/>
                          <a:pt x="54" y="122"/>
                          <a:pt x="56" y="121"/>
                        </a:cubicBezTo>
                        <a:cubicBezTo>
                          <a:pt x="43" y="102"/>
                          <a:pt x="28" y="85"/>
                          <a:pt x="14" y="66"/>
                        </a:cubicBezTo>
                        <a:cubicBezTo>
                          <a:pt x="13" y="66"/>
                          <a:pt x="0" y="49"/>
                          <a:pt x="6" y="49"/>
                        </a:cubicBezTo>
                        <a:cubicBezTo>
                          <a:pt x="8" y="49"/>
                          <a:pt x="10" y="50"/>
                          <a:pt x="12" y="50"/>
                        </a:cubicBezTo>
                        <a:cubicBezTo>
                          <a:pt x="15" y="49"/>
                          <a:pt x="17" y="49"/>
                          <a:pt x="19" y="49"/>
                        </a:cubicBezTo>
                        <a:cubicBezTo>
                          <a:pt x="21" y="49"/>
                          <a:pt x="23" y="47"/>
                          <a:pt x="25" y="46"/>
                        </a:cubicBezTo>
                        <a:cubicBezTo>
                          <a:pt x="27" y="45"/>
                          <a:pt x="30" y="45"/>
                          <a:pt x="32" y="45"/>
                        </a:cubicBezTo>
                        <a:cubicBezTo>
                          <a:pt x="31" y="44"/>
                          <a:pt x="33" y="42"/>
                          <a:pt x="33" y="41"/>
                        </a:cubicBezTo>
                        <a:cubicBezTo>
                          <a:pt x="34" y="40"/>
                          <a:pt x="36" y="41"/>
                          <a:pt x="37" y="40"/>
                        </a:cubicBezTo>
                        <a:cubicBezTo>
                          <a:pt x="37" y="39"/>
                          <a:pt x="36" y="38"/>
                          <a:pt x="39" y="38"/>
                        </a:cubicBezTo>
                        <a:cubicBezTo>
                          <a:pt x="40" y="38"/>
                          <a:pt x="40" y="38"/>
                          <a:pt x="41" y="36"/>
                        </a:cubicBezTo>
                        <a:cubicBezTo>
                          <a:pt x="43" y="37"/>
                          <a:pt x="43" y="39"/>
                          <a:pt x="45" y="40"/>
                        </a:cubicBezTo>
                        <a:cubicBezTo>
                          <a:pt x="47" y="42"/>
                          <a:pt x="46" y="39"/>
                          <a:pt x="48" y="38"/>
                        </a:cubicBezTo>
                        <a:cubicBezTo>
                          <a:pt x="52" y="35"/>
                          <a:pt x="53" y="29"/>
                          <a:pt x="53" y="24"/>
                        </a:cubicBezTo>
                        <a:cubicBezTo>
                          <a:pt x="53" y="23"/>
                          <a:pt x="51" y="20"/>
                          <a:pt x="53" y="21"/>
                        </a:cubicBezTo>
                        <a:cubicBezTo>
                          <a:pt x="55" y="22"/>
                          <a:pt x="56" y="21"/>
                          <a:pt x="58" y="19"/>
                        </a:cubicBezTo>
                        <a:cubicBezTo>
                          <a:pt x="59" y="18"/>
                          <a:pt x="62" y="19"/>
                          <a:pt x="63" y="17"/>
                        </a:cubicBezTo>
                        <a:cubicBezTo>
                          <a:pt x="64" y="16"/>
                          <a:pt x="66" y="15"/>
                          <a:pt x="66" y="17"/>
                        </a:cubicBezTo>
                        <a:cubicBezTo>
                          <a:pt x="67" y="16"/>
                          <a:pt x="70" y="14"/>
                          <a:pt x="71" y="15"/>
                        </a:cubicBezTo>
                        <a:cubicBezTo>
                          <a:pt x="72" y="15"/>
                          <a:pt x="72" y="17"/>
                          <a:pt x="73" y="18"/>
                        </a:cubicBezTo>
                        <a:cubicBezTo>
                          <a:pt x="73" y="17"/>
                          <a:pt x="79" y="11"/>
                          <a:pt x="79" y="14"/>
                        </a:cubicBezTo>
                        <a:cubicBezTo>
                          <a:pt x="81" y="13"/>
                          <a:pt x="83" y="10"/>
                          <a:pt x="85" y="11"/>
                        </a:cubicBezTo>
                        <a:cubicBezTo>
                          <a:pt x="85" y="11"/>
                          <a:pt x="85" y="12"/>
                          <a:pt x="86" y="12"/>
                        </a:cubicBezTo>
                        <a:cubicBezTo>
                          <a:pt x="86" y="12"/>
                          <a:pt x="88" y="11"/>
                          <a:pt x="88" y="10"/>
                        </a:cubicBezTo>
                        <a:cubicBezTo>
                          <a:pt x="89" y="9"/>
                          <a:pt x="84" y="1"/>
                          <a:pt x="89" y="5"/>
                        </a:cubicBezTo>
                        <a:cubicBezTo>
                          <a:pt x="90" y="3"/>
                          <a:pt x="91" y="2"/>
                          <a:pt x="94" y="3"/>
                        </a:cubicBezTo>
                        <a:cubicBezTo>
                          <a:pt x="94" y="2"/>
                          <a:pt x="93" y="1"/>
                          <a:pt x="93" y="0"/>
                        </a:cubicBezTo>
                        <a:cubicBezTo>
                          <a:pt x="95" y="0"/>
                          <a:pt x="96" y="0"/>
                          <a:pt x="97" y="2"/>
                        </a:cubicBezTo>
                      </a:path>
                    </a:pathLst>
                  </a:custGeom>
                  <a:solidFill>
                    <a:srgbClr val="95B3D7">
                      <a:alpha val="89804"/>
                    </a:srgbClr>
                  </a:solidFill>
                  <a:ln w="3175" cap="flat">
                    <a:solidFill>
                      <a:schemeClr val="tx1">
                        <a:lumMod val="65000"/>
                        <a:lumOff val="35000"/>
                      </a:schemeClr>
                    </a:solidFill>
                    <a:prstDash val="solid"/>
                    <a:miter lim="800000"/>
                    <a:headEnd/>
                    <a:tailEnd/>
                  </a:ln>
                </p:spPr>
                <p:txBody>
                  <a:bodyPr vert="horz" wrap="square" lIns="78191" tIns="39095" rIns="78191" bIns="39095"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684"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74"/>
                  <p:cNvSpPr>
                    <a:spLocks/>
                  </p:cNvSpPr>
                  <p:nvPr/>
                </p:nvSpPr>
                <p:spPr bwMode="auto">
                  <a:xfrm>
                    <a:off x="4632325" y="3232150"/>
                    <a:ext cx="977900" cy="574675"/>
                  </a:xfrm>
                  <a:custGeom>
                    <a:avLst/>
                    <a:gdLst/>
                    <a:ahLst/>
                    <a:cxnLst>
                      <a:cxn ang="0">
                        <a:pos x="37" y="2"/>
                      </a:cxn>
                      <a:cxn ang="0">
                        <a:pos x="39" y="1"/>
                      </a:cxn>
                      <a:cxn ang="0">
                        <a:pos x="41" y="3"/>
                      </a:cxn>
                      <a:cxn ang="0">
                        <a:pos x="48" y="3"/>
                      </a:cxn>
                      <a:cxn ang="0">
                        <a:pos x="63" y="3"/>
                      </a:cxn>
                      <a:cxn ang="0">
                        <a:pos x="65" y="2"/>
                      </a:cxn>
                      <a:cxn ang="0">
                        <a:pos x="70" y="2"/>
                      </a:cxn>
                      <a:cxn ang="0">
                        <a:pos x="85" y="2"/>
                      </a:cxn>
                      <a:cxn ang="0">
                        <a:pos x="101" y="1"/>
                      </a:cxn>
                      <a:cxn ang="0">
                        <a:pos x="105" y="3"/>
                      </a:cxn>
                      <a:cxn ang="0">
                        <a:pos x="112" y="5"/>
                      </a:cxn>
                      <a:cxn ang="0">
                        <a:pos x="103" y="25"/>
                      </a:cxn>
                      <a:cxn ang="0">
                        <a:pos x="103" y="29"/>
                      </a:cxn>
                      <a:cxn ang="0">
                        <a:pos x="102" y="33"/>
                      </a:cxn>
                      <a:cxn ang="0">
                        <a:pos x="99" y="38"/>
                      </a:cxn>
                      <a:cxn ang="0">
                        <a:pos x="96" y="42"/>
                      </a:cxn>
                      <a:cxn ang="0">
                        <a:pos x="94" y="46"/>
                      </a:cxn>
                      <a:cxn ang="0">
                        <a:pos x="84" y="48"/>
                      </a:cxn>
                      <a:cxn ang="0">
                        <a:pos x="74" y="50"/>
                      </a:cxn>
                      <a:cxn ang="0">
                        <a:pos x="68" y="51"/>
                      </a:cxn>
                      <a:cxn ang="0">
                        <a:pos x="64" y="52"/>
                      </a:cxn>
                      <a:cxn ang="0">
                        <a:pos x="65" y="55"/>
                      </a:cxn>
                      <a:cxn ang="0">
                        <a:pos x="60" y="64"/>
                      </a:cxn>
                      <a:cxn ang="0">
                        <a:pos x="51" y="57"/>
                      </a:cxn>
                      <a:cxn ang="0">
                        <a:pos x="45" y="51"/>
                      </a:cxn>
                      <a:cxn ang="0">
                        <a:pos x="41" y="51"/>
                      </a:cxn>
                      <a:cxn ang="0">
                        <a:pos x="34" y="53"/>
                      </a:cxn>
                      <a:cxn ang="0">
                        <a:pos x="28" y="58"/>
                      </a:cxn>
                      <a:cxn ang="0">
                        <a:pos x="23" y="57"/>
                      </a:cxn>
                      <a:cxn ang="0">
                        <a:pos x="15" y="55"/>
                      </a:cxn>
                      <a:cxn ang="0">
                        <a:pos x="0" y="55"/>
                      </a:cxn>
                      <a:cxn ang="0">
                        <a:pos x="2" y="52"/>
                      </a:cxn>
                      <a:cxn ang="0">
                        <a:pos x="2" y="48"/>
                      </a:cxn>
                      <a:cxn ang="0">
                        <a:pos x="3" y="44"/>
                      </a:cxn>
                      <a:cxn ang="0">
                        <a:pos x="5" y="41"/>
                      </a:cxn>
                      <a:cxn ang="0">
                        <a:pos x="10" y="38"/>
                      </a:cxn>
                      <a:cxn ang="0">
                        <a:pos x="12" y="35"/>
                      </a:cxn>
                      <a:cxn ang="0">
                        <a:pos x="11" y="33"/>
                      </a:cxn>
                      <a:cxn ang="0">
                        <a:pos x="9" y="30"/>
                      </a:cxn>
                      <a:cxn ang="0">
                        <a:pos x="10" y="27"/>
                      </a:cxn>
                      <a:cxn ang="0">
                        <a:pos x="8" y="19"/>
                      </a:cxn>
                      <a:cxn ang="0">
                        <a:pos x="12" y="8"/>
                      </a:cxn>
                      <a:cxn ang="0">
                        <a:pos x="15" y="12"/>
                      </a:cxn>
                      <a:cxn ang="0">
                        <a:pos x="17" y="19"/>
                      </a:cxn>
                      <a:cxn ang="0">
                        <a:pos x="23" y="14"/>
                      </a:cxn>
                      <a:cxn ang="0">
                        <a:pos x="23" y="5"/>
                      </a:cxn>
                      <a:cxn ang="0">
                        <a:pos x="27" y="1"/>
                      </a:cxn>
                      <a:cxn ang="0">
                        <a:pos x="37" y="2"/>
                      </a:cxn>
                    </a:cxnLst>
                    <a:rect l="0" t="0" r="r" b="b"/>
                    <a:pathLst>
                      <a:path w="112" h="66">
                        <a:moveTo>
                          <a:pt x="37" y="2"/>
                        </a:moveTo>
                        <a:cubicBezTo>
                          <a:pt x="38" y="2"/>
                          <a:pt x="38" y="2"/>
                          <a:pt x="39" y="1"/>
                        </a:cubicBezTo>
                        <a:cubicBezTo>
                          <a:pt x="40" y="1"/>
                          <a:pt x="40" y="3"/>
                          <a:pt x="41" y="3"/>
                        </a:cubicBezTo>
                        <a:cubicBezTo>
                          <a:pt x="43" y="4"/>
                          <a:pt x="46" y="3"/>
                          <a:pt x="48" y="3"/>
                        </a:cubicBezTo>
                        <a:cubicBezTo>
                          <a:pt x="53" y="3"/>
                          <a:pt x="58" y="3"/>
                          <a:pt x="63" y="3"/>
                        </a:cubicBezTo>
                        <a:cubicBezTo>
                          <a:pt x="63" y="1"/>
                          <a:pt x="64" y="2"/>
                          <a:pt x="65" y="2"/>
                        </a:cubicBezTo>
                        <a:cubicBezTo>
                          <a:pt x="66" y="3"/>
                          <a:pt x="69" y="2"/>
                          <a:pt x="70" y="2"/>
                        </a:cubicBezTo>
                        <a:cubicBezTo>
                          <a:pt x="75" y="2"/>
                          <a:pt x="80" y="2"/>
                          <a:pt x="85" y="2"/>
                        </a:cubicBezTo>
                        <a:cubicBezTo>
                          <a:pt x="90" y="2"/>
                          <a:pt x="96" y="1"/>
                          <a:pt x="101" y="1"/>
                        </a:cubicBezTo>
                        <a:cubicBezTo>
                          <a:pt x="102" y="2"/>
                          <a:pt x="104" y="3"/>
                          <a:pt x="105" y="3"/>
                        </a:cubicBezTo>
                        <a:cubicBezTo>
                          <a:pt x="107" y="4"/>
                          <a:pt x="110" y="5"/>
                          <a:pt x="112" y="5"/>
                        </a:cubicBezTo>
                        <a:cubicBezTo>
                          <a:pt x="109" y="12"/>
                          <a:pt x="105" y="18"/>
                          <a:pt x="103" y="25"/>
                        </a:cubicBezTo>
                        <a:cubicBezTo>
                          <a:pt x="102" y="27"/>
                          <a:pt x="103" y="28"/>
                          <a:pt x="103" y="29"/>
                        </a:cubicBezTo>
                        <a:cubicBezTo>
                          <a:pt x="104" y="31"/>
                          <a:pt x="103" y="32"/>
                          <a:pt x="102" y="33"/>
                        </a:cubicBezTo>
                        <a:cubicBezTo>
                          <a:pt x="101" y="35"/>
                          <a:pt x="100" y="36"/>
                          <a:pt x="99" y="38"/>
                        </a:cubicBezTo>
                        <a:cubicBezTo>
                          <a:pt x="98" y="39"/>
                          <a:pt x="96" y="40"/>
                          <a:pt x="96" y="42"/>
                        </a:cubicBezTo>
                        <a:cubicBezTo>
                          <a:pt x="94" y="44"/>
                          <a:pt x="97" y="44"/>
                          <a:pt x="94" y="46"/>
                        </a:cubicBezTo>
                        <a:cubicBezTo>
                          <a:pt x="92" y="47"/>
                          <a:pt x="85" y="50"/>
                          <a:pt x="84" y="48"/>
                        </a:cubicBezTo>
                        <a:cubicBezTo>
                          <a:pt x="83" y="50"/>
                          <a:pt x="72" y="48"/>
                          <a:pt x="74" y="50"/>
                        </a:cubicBezTo>
                        <a:cubicBezTo>
                          <a:pt x="72" y="50"/>
                          <a:pt x="70" y="50"/>
                          <a:pt x="68" y="51"/>
                        </a:cubicBezTo>
                        <a:cubicBezTo>
                          <a:pt x="67" y="51"/>
                          <a:pt x="65" y="51"/>
                          <a:pt x="64" y="52"/>
                        </a:cubicBezTo>
                        <a:cubicBezTo>
                          <a:pt x="65" y="53"/>
                          <a:pt x="65" y="54"/>
                          <a:pt x="65" y="55"/>
                        </a:cubicBezTo>
                        <a:cubicBezTo>
                          <a:pt x="65" y="57"/>
                          <a:pt x="62" y="62"/>
                          <a:pt x="60" y="64"/>
                        </a:cubicBezTo>
                        <a:cubicBezTo>
                          <a:pt x="57" y="66"/>
                          <a:pt x="53" y="59"/>
                          <a:pt x="51" y="57"/>
                        </a:cubicBezTo>
                        <a:cubicBezTo>
                          <a:pt x="48" y="56"/>
                          <a:pt x="49" y="51"/>
                          <a:pt x="45" y="51"/>
                        </a:cubicBezTo>
                        <a:cubicBezTo>
                          <a:pt x="47" y="49"/>
                          <a:pt x="42" y="51"/>
                          <a:pt x="41" y="51"/>
                        </a:cubicBezTo>
                        <a:cubicBezTo>
                          <a:pt x="39" y="52"/>
                          <a:pt x="36" y="52"/>
                          <a:pt x="34" y="53"/>
                        </a:cubicBezTo>
                        <a:cubicBezTo>
                          <a:pt x="32" y="55"/>
                          <a:pt x="30" y="57"/>
                          <a:pt x="28" y="58"/>
                        </a:cubicBezTo>
                        <a:cubicBezTo>
                          <a:pt x="26" y="59"/>
                          <a:pt x="25" y="58"/>
                          <a:pt x="23" y="57"/>
                        </a:cubicBezTo>
                        <a:cubicBezTo>
                          <a:pt x="21" y="56"/>
                          <a:pt x="18" y="56"/>
                          <a:pt x="15" y="55"/>
                        </a:cubicBezTo>
                        <a:cubicBezTo>
                          <a:pt x="10" y="55"/>
                          <a:pt x="5" y="54"/>
                          <a:pt x="0" y="55"/>
                        </a:cubicBezTo>
                        <a:cubicBezTo>
                          <a:pt x="0" y="53"/>
                          <a:pt x="2" y="53"/>
                          <a:pt x="2" y="52"/>
                        </a:cubicBezTo>
                        <a:cubicBezTo>
                          <a:pt x="2" y="51"/>
                          <a:pt x="1" y="49"/>
                          <a:pt x="2" y="48"/>
                        </a:cubicBezTo>
                        <a:cubicBezTo>
                          <a:pt x="4" y="49"/>
                          <a:pt x="4" y="45"/>
                          <a:pt x="3" y="44"/>
                        </a:cubicBezTo>
                        <a:cubicBezTo>
                          <a:pt x="3" y="42"/>
                          <a:pt x="4" y="42"/>
                          <a:pt x="5" y="41"/>
                        </a:cubicBezTo>
                        <a:cubicBezTo>
                          <a:pt x="6" y="39"/>
                          <a:pt x="8" y="35"/>
                          <a:pt x="10" y="38"/>
                        </a:cubicBezTo>
                        <a:cubicBezTo>
                          <a:pt x="10" y="37"/>
                          <a:pt x="11" y="36"/>
                          <a:pt x="12" y="35"/>
                        </a:cubicBezTo>
                        <a:cubicBezTo>
                          <a:pt x="11" y="35"/>
                          <a:pt x="10" y="34"/>
                          <a:pt x="11" y="33"/>
                        </a:cubicBezTo>
                        <a:cubicBezTo>
                          <a:pt x="8" y="33"/>
                          <a:pt x="9" y="32"/>
                          <a:pt x="9" y="30"/>
                        </a:cubicBezTo>
                        <a:cubicBezTo>
                          <a:pt x="10" y="29"/>
                          <a:pt x="10" y="28"/>
                          <a:pt x="10" y="27"/>
                        </a:cubicBezTo>
                        <a:cubicBezTo>
                          <a:pt x="8" y="27"/>
                          <a:pt x="8" y="20"/>
                          <a:pt x="8" y="19"/>
                        </a:cubicBezTo>
                        <a:cubicBezTo>
                          <a:pt x="8" y="16"/>
                          <a:pt x="10" y="10"/>
                          <a:pt x="12" y="8"/>
                        </a:cubicBezTo>
                        <a:cubicBezTo>
                          <a:pt x="12" y="10"/>
                          <a:pt x="14" y="11"/>
                          <a:pt x="15" y="12"/>
                        </a:cubicBezTo>
                        <a:cubicBezTo>
                          <a:pt x="15" y="15"/>
                          <a:pt x="15" y="17"/>
                          <a:pt x="17" y="19"/>
                        </a:cubicBezTo>
                        <a:cubicBezTo>
                          <a:pt x="19" y="18"/>
                          <a:pt x="21" y="16"/>
                          <a:pt x="23" y="14"/>
                        </a:cubicBezTo>
                        <a:cubicBezTo>
                          <a:pt x="25" y="11"/>
                          <a:pt x="24" y="9"/>
                          <a:pt x="23" y="5"/>
                        </a:cubicBezTo>
                        <a:cubicBezTo>
                          <a:pt x="23" y="3"/>
                          <a:pt x="25" y="2"/>
                          <a:pt x="27" y="1"/>
                        </a:cubicBezTo>
                        <a:cubicBezTo>
                          <a:pt x="31" y="0"/>
                          <a:pt x="34" y="1"/>
                          <a:pt x="37" y="2"/>
                        </a:cubicBezTo>
                      </a:path>
                    </a:pathLst>
                  </a:custGeom>
                  <a:solidFill>
                    <a:srgbClr val="D99694">
                      <a:alpha val="89804"/>
                    </a:srgbClr>
                  </a:solidFill>
                  <a:ln w="3175" cap="flat">
                    <a:solidFill>
                      <a:schemeClr val="tx1">
                        <a:lumMod val="65000"/>
                        <a:lumOff val="35000"/>
                      </a:schemeClr>
                    </a:solidFill>
                    <a:prstDash val="solid"/>
                    <a:miter lim="800000"/>
                    <a:headEnd/>
                    <a:tailEnd/>
                  </a:ln>
                </p:spPr>
                <p:txBody>
                  <a:bodyPr vert="horz" wrap="square" lIns="78191" tIns="39095" rIns="78191" bIns="39095"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684" b="0" i="0" u="none" strike="noStrike" kern="1200" cap="none" spc="0" normalizeH="0" baseline="0" noProof="0">
                      <a:ln>
                        <a:noFill/>
                      </a:ln>
                      <a:solidFill>
                        <a:prstClr val="black"/>
                      </a:solidFill>
                      <a:effectLst/>
                      <a:uLnTx/>
                      <a:uFillTx/>
                      <a:latin typeface="Calibri"/>
                      <a:ea typeface="+mn-ea"/>
                      <a:cs typeface="+mn-cs"/>
                    </a:endParaRPr>
                  </a:p>
                </p:txBody>
              </p:sp>
            </p:grpSp>
          </p:grpSp>
        </p:grpSp>
        <p:sp>
          <p:nvSpPr>
            <p:cNvPr id="17" name="Oval 16"/>
            <p:cNvSpPr/>
            <p:nvPr/>
          </p:nvSpPr>
          <p:spPr>
            <a:xfrm>
              <a:off x="4089433" y="4748211"/>
              <a:ext cx="123825" cy="123825"/>
            </a:xfrm>
            <a:prstGeom prst="ellipse">
              <a:avLst/>
            </a:prstGeom>
            <a:solidFill>
              <a:schemeClr val="accent1">
                <a:lumMod val="75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a:noFill/>
                  </a:ln>
                  <a:solidFill>
                    <a:prstClr val="white"/>
                  </a:solidFill>
                  <a:effectLst/>
                  <a:uLnTx/>
                  <a:uFillTx/>
                  <a:latin typeface="Calibri"/>
                  <a:ea typeface="+mn-ea"/>
                  <a:cs typeface="+mn-cs"/>
                </a:rPr>
                <a:t>1</a:t>
              </a:r>
              <a:endParaRPr kumimoji="0" lang="en-GB"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Oval 17"/>
            <p:cNvSpPr/>
            <p:nvPr/>
          </p:nvSpPr>
          <p:spPr>
            <a:xfrm>
              <a:off x="4127531" y="5701505"/>
              <a:ext cx="133352" cy="13335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a:noFill/>
                  </a:ln>
                  <a:solidFill>
                    <a:prstClr val="white"/>
                  </a:solidFill>
                  <a:effectLst/>
                  <a:uLnTx/>
                  <a:uFillTx/>
                  <a:latin typeface="Calibri"/>
                  <a:ea typeface="+mn-ea"/>
                  <a:cs typeface="+mn-cs"/>
                </a:rPr>
                <a:t>2</a:t>
              </a:r>
              <a:endParaRPr kumimoji="0" lang="en-GB"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Oval 18"/>
            <p:cNvSpPr/>
            <p:nvPr/>
          </p:nvSpPr>
          <p:spPr>
            <a:xfrm>
              <a:off x="4860956" y="3669505"/>
              <a:ext cx="133352" cy="133352"/>
            </a:xfrm>
            <a:prstGeom prst="ellipse">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a:noFill/>
                  </a:ln>
                  <a:solidFill>
                    <a:prstClr val="white"/>
                  </a:solidFill>
                  <a:effectLst/>
                  <a:uLnTx/>
                  <a:uFillTx/>
                  <a:latin typeface="Calibri"/>
                  <a:ea typeface="+mn-ea"/>
                  <a:cs typeface="+mn-cs"/>
                </a:rPr>
                <a:t>3</a:t>
              </a:r>
              <a:endParaRPr kumimoji="0" lang="en-GB"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Oval 19"/>
            <p:cNvSpPr/>
            <p:nvPr/>
          </p:nvSpPr>
          <p:spPr>
            <a:xfrm>
              <a:off x="4429156" y="2421755"/>
              <a:ext cx="133352" cy="133352"/>
            </a:xfrm>
            <a:prstGeom prst="ellipse">
              <a:avLst/>
            </a:prstGeom>
            <a:solidFill>
              <a:srgbClr val="FFFF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a:noFill/>
                  </a:ln>
                  <a:solidFill>
                    <a:prstClr val="black"/>
                  </a:solidFill>
                  <a:effectLst/>
                  <a:uLnTx/>
                  <a:uFillTx/>
                  <a:latin typeface="Calibri"/>
                  <a:ea typeface="+mn-ea"/>
                  <a:cs typeface="+mn-cs"/>
                </a:rPr>
                <a:t>4</a:t>
              </a:r>
              <a:endParaRPr kumimoji="0" lang="en-GB"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Oval 20"/>
            <p:cNvSpPr/>
            <p:nvPr/>
          </p:nvSpPr>
          <p:spPr>
            <a:xfrm>
              <a:off x="3015538" y="2815455"/>
              <a:ext cx="133352" cy="133352"/>
            </a:xfrm>
            <a:prstGeom prst="ellipse">
              <a:avLst/>
            </a:prstGeom>
            <a:solidFill>
              <a:srgbClr val="FFFF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a:noFill/>
                  </a:ln>
                  <a:solidFill>
                    <a:prstClr val="black"/>
                  </a:solidFill>
                  <a:effectLst/>
                  <a:uLnTx/>
                  <a:uFillTx/>
                  <a:latin typeface="Calibri"/>
                  <a:ea typeface="+mn-ea"/>
                  <a:cs typeface="+mn-cs"/>
                </a:rPr>
                <a:t>4</a:t>
              </a:r>
              <a:endParaRPr kumimoji="0" lang="en-GB"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Oval 21"/>
            <p:cNvSpPr/>
            <p:nvPr/>
          </p:nvSpPr>
          <p:spPr>
            <a:xfrm>
              <a:off x="3724198" y="5051285"/>
              <a:ext cx="133352" cy="133352"/>
            </a:xfrm>
            <a:prstGeom prst="ellipse">
              <a:avLst/>
            </a:prstGeom>
            <a:solidFill>
              <a:srgbClr val="FFFF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a:noFill/>
                  </a:ln>
                  <a:solidFill>
                    <a:prstClr val="black"/>
                  </a:solidFill>
                  <a:effectLst/>
                  <a:uLnTx/>
                  <a:uFillTx/>
                  <a:latin typeface="Calibri"/>
                  <a:ea typeface="+mn-ea"/>
                  <a:cs typeface="+mn-cs"/>
                </a:rPr>
                <a:t>4</a:t>
              </a:r>
              <a:endParaRPr kumimoji="0" lang="en-GB"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Oval 22"/>
            <p:cNvSpPr/>
            <p:nvPr/>
          </p:nvSpPr>
          <p:spPr>
            <a:xfrm>
              <a:off x="4659791" y="4413110"/>
              <a:ext cx="133352" cy="133352"/>
            </a:xfrm>
            <a:prstGeom prst="ellipse">
              <a:avLst/>
            </a:prstGeom>
            <a:solidFill>
              <a:schemeClr val="accent6">
                <a:lumMod val="75000"/>
              </a:schemeClr>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a:noFill/>
                  </a:ln>
                  <a:solidFill>
                    <a:prstClr val="white"/>
                  </a:solidFill>
                  <a:effectLst/>
                  <a:uLnTx/>
                  <a:uFillTx/>
                  <a:latin typeface="Calibri"/>
                  <a:ea typeface="+mn-ea"/>
                  <a:cs typeface="+mn-cs"/>
                </a:rPr>
                <a:t>5</a:t>
              </a:r>
              <a:endParaRPr kumimoji="0" lang="en-GB"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Oval 23"/>
            <p:cNvSpPr/>
            <p:nvPr/>
          </p:nvSpPr>
          <p:spPr>
            <a:xfrm>
              <a:off x="2352484" y="3865423"/>
              <a:ext cx="133352" cy="133352"/>
            </a:xfrm>
            <a:prstGeom prst="ellipse">
              <a:avLst/>
            </a:prstGeom>
            <a:solidFill>
              <a:schemeClr val="accent6">
                <a:lumMod val="75000"/>
              </a:schemeClr>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a:noFill/>
                  </a:ln>
                  <a:solidFill>
                    <a:prstClr val="white"/>
                  </a:solidFill>
                  <a:effectLst/>
                  <a:uLnTx/>
                  <a:uFillTx/>
                  <a:latin typeface="Calibri"/>
                  <a:ea typeface="+mn-ea"/>
                  <a:cs typeface="+mn-cs"/>
                </a:rPr>
                <a:t>5</a:t>
              </a:r>
              <a:endParaRPr kumimoji="0" lang="en-GB"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Oval 24"/>
            <p:cNvSpPr/>
            <p:nvPr/>
          </p:nvSpPr>
          <p:spPr>
            <a:xfrm>
              <a:off x="3090671" y="2898650"/>
              <a:ext cx="133352" cy="133352"/>
            </a:xfrm>
            <a:prstGeom prst="ellipse">
              <a:avLst/>
            </a:prstGeom>
            <a:solidFill>
              <a:schemeClr val="accent6">
                <a:lumMod val="75000"/>
              </a:schemeClr>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a:noFill/>
                  </a:ln>
                  <a:solidFill>
                    <a:prstClr val="white"/>
                  </a:solidFill>
                  <a:effectLst/>
                  <a:uLnTx/>
                  <a:uFillTx/>
                  <a:latin typeface="Calibri"/>
                  <a:ea typeface="+mn-ea"/>
                  <a:cs typeface="+mn-cs"/>
                </a:rPr>
                <a:t>5</a:t>
              </a:r>
              <a:endParaRPr kumimoji="0" lang="en-GB"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Oval 25"/>
            <p:cNvSpPr/>
            <p:nvPr/>
          </p:nvSpPr>
          <p:spPr>
            <a:xfrm>
              <a:off x="4486305" y="2508125"/>
              <a:ext cx="133352" cy="133352"/>
            </a:xfrm>
            <a:prstGeom prst="ellipse">
              <a:avLst/>
            </a:prstGeom>
            <a:solidFill>
              <a:schemeClr val="accent6">
                <a:lumMod val="75000"/>
              </a:schemeClr>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a:noFill/>
                  </a:ln>
                  <a:solidFill>
                    <a:prstClr val="white"/>
                  </a:solidFill>
                  <a:effectLst/>
                  <a:uLnTx/>
                  <a:uFillTx/>
                  <a:latin typeface="Calibri"/>
                  <a:ea typeface="+mn-ea"/>
                  <a:cs typeface="+mn-cs"/>
                </a:rPr>
                <a:t>5</a:t>
              </a:r>
              <a:endParaRPr kumimoji="0" lang="en-GB"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Oval 26"/>
            <p:cNvSpPr/>
            <p:nvPr/>
          </p:nvSpPr>
          <p:spPr>
            <a:xfrm>
              <a:off x="4641882" y="2508125"/>
              <a:ext cx="133352" cy="133352"/>
            </a:xfrm>
            <a:prstGeom prst="ellipse">
              <a:avLst/>
            </a:prstGeom>
            <a:solidFill>
              <a:schemeClr val="accent6">
                <a:lumMod val="75000"/>
              </a:schemeClr>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a:noFill/>
                  </a:ln>
                  <a:solidFill>
                    <a:prstClr val="white"/>
                  </a:solidFill>
                  <a:effectLst/>
                  <a:uLnTx/>
                  <a:uFillTx/>
                  <a:latin typeface="Calibri"/>
                  <a:ea typeface="+mn-ea"/>
                  <a:cs typeface="+mn-cs"/>
                </a:rPr>
                <a:t>5</a:t>
              </a:r>
              <a:endParaRPr kumimoji="0" lang="en-GB"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Oval 27"/>
            <p:cNvSpPr/>
            <p:nvPr/>
          </p:nvSpPr>
          <p:spPr>
            <a:xfrm>
              <a:off x="3984657" y="4712766"/>
              <a:ext cx="133352" cy="133352"/>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a:noFill/>
                  </a:ln>
                  <a:solidFill>
                    <a:prstClr val="white"/>
                  </a:solidFill>
                  <a:effectLst/>
                  <a:uLnTx/>
                  <a:uFillTx/>
                  <a:latin typeface="Calibri"/>
                  <a:ea typeface="+mn-ea"/>
                  <a:cs typeface="+mn-cs"/>
                </a:rPr>
                <a:t>6</a:t>
              </a:r>
              <a:endParaRPr kumimoji="0" lang="en-GB"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Oval 28"/>
            <p:cNvSpPr/>
            <p:nvPr/>
          </p:nvSpPr>
          <p:spPr>
            <a:xfrm>
              <a:off x="4184681" y="5425032"/>
              <a:ext cx="133352" cy="133352"/>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a:noFill/>
                  </a:ln>
                  <a:solidFill>
                    <a:prstClr val="white"/>
                  </a:solidFill>
                  <a:effectLst/>
                  <a:uLnTx/>
                  <a:uFillTx/>
                  <a:latin typeface="Calibri"/>
                  <a:ea typeface="+mn-ea"/>
                  <a:cs typeface="+mn-cs"/>
                </a:rPr>
                <a:t>6</a:t>
              </a:r>
              <a:endParaRPr kumimoji="0" lang="en-GB"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Oval 29"/>
            <p:cNvSpPr/>
            <p:nvPr/>
          </p:nvSpPr>
          <p:spPr>
            <a:xfrm>
              <a:off x="4070382" y="5610003"/>
              <a:ext cx="133352" cy="133352"/>
            </a:xfrm>
            <a:prstGeom prst="ellipse">
              <a:avLst/>
            </a:prstGeom>
            <a:solidFill>
              <a:schemeClr val="tx1">
                <a:lumMod val="75000"/>
                <a:lumOff val="2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a:noFill/>
                  </a:ln>
                  <a:solidFill>
                    <a:prstClr val="white"/>
                  </a:solidFill>
                  <a:effectLst/>
                  <a:uLnTx/>
                  <a:uFillTx/>
                  <a:latin typeface="Calibri"/>
                  <a:ea typeface="+mn-ea"/>
                  <a:cs typeface="+mn-cs"/>
                </a:rPr>
                <a:t>8</a:t>
              </a:r>
              <a:endParaRPr kumimoji="0" lang="en-GB"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Oval 30"/>
            <p:cNvSpPr/>
            <p:nvPr/>
          </p:nvSpPr>
          <p:spPr>
            <a:xfrm>
              <a:off x="3609899" y="5194160"/>
              <a:ext cx="133352" cy="133352"/>
            </a:xfrm>
            <a:prstGeom prst="ellipse">
              <a:avLst/>
            </a:prstGeom>
            <a:solidFill>
              <a:srgbClr val="FB82BF"/>
            </a:solidFill>
            <a:ln>
              <a:solidFill>
                <a:srgbClr val="FB82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a:noFill/>
                  </a:ln>
                  <a:solidFill>
                    <a:prstClr val="white"/>
                  </a:solidFill>
                  <a:effectLst/>
                  <a:uLnTx/>
                  <a:uFillTx/>
                  <a:latin typeface="Calibri"/>
                  <a:ea typeface="+mn-ea"/>
                  <a:cs typeface="+mn-cs"/>
                </a:rPr>
                <a:t>7</a:t>
              </a:r>
              <a:endParaRPr kumimoji="0" lang="en-GB"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Oval 31"/>
            <p:cNvSpPr/>
            <p:nvPr/>
          </p:nvSpPr>
          <p:spPr>
            <a:xfrm>
              <a:off x="3552749" y="3865423"/>
              <a:ext cx="133352" cy="133352"/>
            </a:xfrm>
            <a:prstGeom prst="ellipse">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a:noFill/>
                  </a:ln>
                  <a:solidFill>
                    <a:prstClr val="white"/>
                  </a:solidFill>
                  <a:effectLst/>
                  <a:uLnTx/>
                  <a:uFillTx/>
                  <a:latin typeface="Calibri"/>
                  <a:ea typeface="+mn-ea"/>
                  <a:cs typeface="+mn-cs"/>
                </a:rPr>
                <a:t>9</a:t>
              </a:r>
              <a:endParaRPr kumimoji="0" lang="en-GB"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33" name="Oval 32"/>
            <p:cNvSpPr/>
            <p:nvPr/>
          </p:nvSpPr>
          <p:spPr>
            <a:xfrm>
              <a:off x="2448304" y="3898761"/>
              <a:ext cx="133352" cy="133352"/>
            </a:xfrm>
            <a:prstGeom prst="ellipse">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smtClean="0">
                  <a:ln>
                    <a:noFill/>
                  </a:ln>
                  <a:solidFill>
                    <a:prstClr val="white"/>
                  </a:solidFill>
                  <a:effectLst/>
                  <a:uLnTx/>
                  <a:uFillTx/>
                  <a:latin typeface="Calibri"/>
                  <a:ea typeface="+mn-ea"/>
                  <a:cs typeface="+mn-cs"/>
                </a:rPr>
                <a:t>9</a:t>
              </a:r>
              <a:endParaRPr kumimoji="0" lang="en-GB"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34" name="Oval 33"/>
            <p:cNvSpPr/>
            <p:nvPr/>
          </p:nvSpPr>
          <p:spPr>
            <a:xfrm>
              <a:off x="4241832" y="5831459"/>
              <a:ext cx="133352" cy="133352"/>
            </a:xfrm>
            <a:prstGeom prst="ellipse">
              <a:avLst/>
            </a:prstGeom>
            <a:solidFill>
              <a:srgbClr val="00B0F0"/>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40" normalizeH="0" baseline="0" noProof="0" dirty="0" smtClean="0">
                  <a:ln>
                    <a:noFill/>
                  </a:ln>
                  <a:solidFill>
                    <a:prstClr val="white"/>
                  </a:solidFill>
                  <a:effectLst/>
                  <a:uLnTx/>
                  <a:uFillTx/>
                  <a:latin typeface="Calibri"/>
                  <a:ea typeface="+mn-ea"/>
                  <a:cs typeface="+mn-cs"/>
                </a:rPr>
                <a:t>10</a:t>
              </a:r>
              <a:endParaRPr kumimoji="0" lang="en-GB" sz="1600" b="1" i="0" u="none" strike="noStrike" kern="1200" cap="none" spc="-40" normalizeH="0" baseline="0" noProof="0" dirty="0">
                <a:ln>
                  <a:noFill/>
                </a:ln>
                <a:solidFill>
                  <a:prstClr val="white"/>
                </a:solidFill>
                <a:effectLst/>
                <a:uLnTx/>
                <a:uFillTx/>
                <a:latin typeface="Calibri"/>
                <a:ea typeface="+mn-ea"/>
                <a:cs typeface="+mn-cs"/>
              </a:endParaRPr>
            </a:p>
          </p:txBody>
        </p:sp>
        <p:sp>
          <p:nvSpPr>
            <p:cNvPr id="35" name="Rectangle 34"/>
            <p:cNvSpPr/>
            <p:nvPr/>
          </p:nvSpPr>
          <p:spPr>
            <a:xfrm>
              <a:off x="4241832" y="6000262"/>
              <a:ext cx="1092995" cy="13335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10" normalizeH="0" baseline="0" noProof="0" dirty="0" smtClean="0">
                  <a:ln>
                    <a:noFill/>
                  </a:ln>
                  <a:solidFill>
                    <a:prstClr val="black"/>
                  </a:solidFill>
                  <a:effectLst/>
                  <a:uLnTx/>
                  <a:uFillTx/>
                  <a:latin typeface="Calibri"/>
                  <a:ea typeface="+mn-ea"/>
                  <a:cs typeface="+mn-cs"/>
                </a:rPr>
                <a:t>Great </a:t>
              </a:r>
              <a:r>
                <a:rPr kumimoji="0" lang="en-GB" sz="700" b="1" i="0" u="none" strike="noStrike" kern="1200" cap="none" spc="-10" normalizeH="0" baseline="0" noProof="0" dirty="0">
                  <a:ln>
                    <a:noFill/>
                  </a:ln>
                  <a:solidFill>
                    <a:prstClr val="black"/>
                  </a:solidFill>
                  <a:effectLst/>
                  <a:uLnTx/>
                  <a:uFillTx/>
                  <a:latin typeface="Calibri"/>
                  <a:ea typeface="+mn-ea"/>
                  <a:cs typeface="+mn-cs"/>
                </a:rPr>
                <a:t>Ormond St Hospital</a:t>
              </a:r>
            </a:p>
          </p:txBody>
        </p:sp>
        <p:sp>
          <p:nvSpPr>
            <p:cNvPr id="36" name="Rectangle 35"/>
            <p:cNvSpPr/>
            <p:nvPr/>
          </p:nvSpPr>
          <p:spPr>
            <a:xfrm>
              <a:off x="4272840" y="5692032"/>
              <a:ext cx="239660" cy="13335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10" normalizeH="0" baseline="0" noProof="0" dirty="0" smtClean="0">
                  <a:ln>
                    <a:noFill/>
                  </a:ln>
                  <a:solidFill>
                    <a:prstClr val="black"/>
                  </a:solidFill>
                  <a:effectLst/>
                  <a:uLnTx/>
                  <a:uFillTx/>
                  <a:latin typeface="Calibri"/>
                  <a:ea typeface="+mn-ea"/>
                  <a:cs typeface="+mn-cs"/>
                </a:rPr>
                <a:t>UCLH</a:t>
              </a:r>
              <a:endParaRPr kumimoji="0" lang="en-GB" sz="700" b="1" i="0" u="none" strike="noStrike" kern="1200" cap="none" spc="-10" normalizeH="0" baseline="0" noProof="0" dirty="0">
                <a:ln>
                  <a:noFill/>
                </a:ln>
                <a:solidFill>
                  <a:prstClr val="black"/>
                </a:solidFill>
                <a:effectLst/>
                <a:uLnTx/>
                <a:uFillTx/>
                <a:latin typeface="Calibri"/>
                <a:ea typeface="+mn-ea"/>
                <a:cs typeface="+mn-cs"/>
              </a:endParaRPr>
            </a:p>
          </p:txBody>
        </p:sp>
        <p:sp>
          <p:nvSpPr>
            <p:cNvPr id="37" name="Rectangle 36"/>
            <p:cNvSpPr/>
            <p:nvPr/>
          </p:nvSpPr>
          <p:spPr>
            <a:xfrm>
              <a:off x="4206165" y="5572571"/>
              <a:ext cx="239660" cy="13335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10" normalizeH="0" baseline="0" noProof="0" dirty="0" smtClean="0">
                  <a:ln>
                    <a:noFill/>
                  </a:ln>
                  <a:solidFill>
                    <a:prstClr val="black"/>
                  </a:solidFill>
                  <a:effectLst/>
                  <a:uLnTx/>
                  <a:uFillTx/>
                  <a:latin typeface="Calibri"/>
                  <a:ea typeface="+mn-ea"/>
                  <a:cs typeface="+mn-cs"/>
                </a:rPr>
                <a:t>CNWL</a:t>
              </a:r>
              <a:endParaRPr kumimoji="0" lang="en-GB" sz="700" b="1" i="0" u="none" strike="noStrike" kern="1200" cap="none" spc="-10" normalizeH="0" baseline="0" noProof="0" dirty="0">
                <a:ln>
                  <a:noFill/>
                </a:ln>
                <a:solidFill>
                  <a:prstClr val="black"/>
                </a:solidFill>
                <a:effectLst/>
                <a:uLnTx/>
                <a:uFillTx/>
                <a:latin typeface="Calibri"/>
                <a:ea typeface="+mn-ea"/>
                <a:cs typeface="+mn-cs"/>
              </a:endParaRPr>
            </a:p>
          </p:txBody>
        </p:sp>
        <p:sp>
          <p:nvSpPr>
            <p:cNvPr id="38" name="Rectangle 37"/>
            <p:cNvSpPr/>
            <p:nvPr/>
          </p:nvSpPr>
          <p:spPr>
            <a:xfrm>
              <a:off x="4326763" y="5358356"/>
              <a:ext cx="698502" cy="13335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10" normalizeH="0" baseline="0" noProof="0" dirty="0" smtClean="0">
                  <a:ln>
                    <a:noFill/>
                  </a:ln>
                  <a:solidFill>
                    <a:prstClr val="black"/>
                  </a:solidFill>
                  <a:effectLst/>
                  <a:uLnTx/>
                  <a:uFillTx/>
                  <a:latin typeface="Calibri"/>
                  <a:ea typeface="+mn-ea"/>
                  <a:cs typeface="+mn-cs"/>
                </a:rPr>
                <a:t>St Pancras Hospital</a:t>
              </a:r>
              <a:endParaRPr kumimoji="0" lang="en-GB" sz="700" b="1" i="0" u="none" strike="noStrike" kern="1200" cap="none" spc="-10" normalizeH="0" baseline="0" noProof="0" dirty="0">
                <a:ln>
                  <a:noFill/>
                </a:ln>
                <a:solidFill>
                  <a:prstClr val="black"/>
                </a:solidFill>
                <a:effectLst/>
                <a:uLnTx/>
                <a:uFillTx/>
                <a:latin typeface="Calibri"/>
                <a:ea typeface="+mn-ea"/>
                <a:cs typeface="+mn-cs"/>
              </a:endParaRPr>
            </a:p>
          </p:txBody>
        </p:sp>
        <p:sp>
          <p:nvSpPr>
            <p:cNvPr id="39" name="Rectangle 38"/>
            <p:cNvSpPr/>
            <p:nvPr/>
          </p:nvSpPr>
          <p:spPr>
            <a:xfrm>
              <a:off x="3757645" y="5210829"/>
              <a:ext cx="872332" cy="13335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10" normalizeH="0" baseline="0" noProof="0" dirty="0" smtClean="0">
                  <a:ln>
                    <a:noFill/>
                  </a:ln>
                  <a:solidFill>
                    <a:prstClr val="black"/>
                  </a:solidFill>
                  <a:effectLst/>
                  <a:uLnTx/>
                  <a:uFillTx/>
                  <a:latin typeface="Calibri"/>
                  <a:ea typeface="+mn-ea"/>
                  <a:cs typeface="+mn-cs"/>
                </a:rPr>
                <a:t>Tavistock and Portman</a:t>
              </a:r>
              <a:endParaRPr kumimoji="0" lang="en-GB" sz="700" b="1" i="0" u="none" strike="noStrike" kern="1200" cap="none" spc="-10" normalizeH="0" baseline="0" noProof="0" dirty="0">
                <a:ln>
                  <a:noFill/>
                </a:ln>
                <a:solidFill>
                  <a:prstClr val="black"/>
                </a:solidFill>
                <a:effectLst/>
                <a:uLnTx/>
                <a:uFillTx/>
                <a:latin typeface="Calibri"/>
                <a:ea typeface="+mn-ea"/>
                <a:cs typeface="+mn-cs"/>
              </a:endParaRPr>
            </a:p>
          </p:txBody>
        </p:sp>
        <p:sp>
          <p:nvSpPr>
            <p:cNvPr id="40" name="Rectangle 39"/>
            <p:cNvSpPr/>
            <p:nvPr/>
          </p:nvSpPr>
          <p:spPr>
            <a:xfrm>
              <a:off x="3845752" y="4984609"/>
              <a:ext cx="872332" cy="13335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10" normalizeH="0" baseline="0" noProof="0" dirty="0" smtClean="0">
                  <a:ln>
                    <a:noFill/>
                  </a:ln>
                  <a:solidFill>
                    <a:prstClr val="black"/>
                  </a:solidFill>
                  <a:effectLst/>
                  <a:uLnTx/>
                  <a:uFillTx/>
                  <a:latin typeface="Calibri"/>
                  <a:ea typeface="+mn-ea"/>
                  <a:cs typeface="+mn-cs"/>
                </a:rPr>
                <a:t>Royal Free</a:t>
              </a:r>
              <a:endParaRPr kumimoji="0" lang="en-GB" sz="700" b="1" i="0" u="none" strike="noStrike" kern="1200" cap="none" spc="-10" normalizeH="0" baseline="0" noProof="0" dirty="0">
                <a:ln>
                  <a:noFill/>
                </a:ln>
                <a:solidFill>
                  <a:prstClr val="black"/>
                </a:solidFill>
                <a:effectLst/>
                <a:uLnTx/>
                <a:uFillTx/>
                <a:latin typeface="Calibri"/>
                <a:ea typeface="+mn-ea"/>
                <a:cs typeface="+mn-cs"/>
              </a:endParaRPr>
            </a:p>
          </p:txBody>
        </p:sp>
        <p:sp>
          <p:nvSpPr>
            <p:cNvPr id="41" name="Rectangle 40"/>
            <p:cNvSpPr/>
            <p:nvPr/>
          </p:nvSpPr>
          <p:spPr>
            <a:xfrm>
              <a:off x="4203734" y="4805362"/>
              <a:ext cx="872332" cy="13335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10" normalizeH="0" baseline="0" noProof="0" dirty="0" smtClean="0">
                  <a:ln>
                    <a:noFill/>
                  </a:ln>
                  <a:solidFill>
                    <a:prstClr val="black"/>
                  </a:solidFill>
                  <a:effectLst/>
                  <a:uLnTx/>
                  <a:uFillTx/>
                  <a:latin typeface="Calibri"/>
                  <a:ea typeface="+mn-ea"/>
                  <a:cs typeface="+mn-cs"/>
                </a:rPr>
                <a:t>The Whittington</a:t>
              </a:r>
              <a:endParaRPr kumimoji="0" lang="en-GB" sz="700" b="1" i="0" u="none" strike="noStrike" kern="1200" cap="none" spc="-10" normalizeH="0" baseline="0" noProof="0" dirty="0">
                <a:ln>
                  <a:noFill/>
                </a:ln>
                <a:solidFill>
                  <a:prstClr val="black"/>
                </a:solidFill>
                <a:effectLst/>
                <a:uLnTx/>
                <a:uFillTx/>
                <a:latin typeface="Calibri"/>
                <a:ea typeface="+mn-ea"/>
                <a:cs typeface="+mn-cs"/>
              </a:endParaRPr>
            </a:p>
          </p:txBody>
        </p:sp>
        <p:sp>
          <p:nvSpPr>
            <p:cNvPr id="42" name="Rectangle 41"/>
            <p:cNvSpPr/>
            <p:nvPr/>
          </p:nvSpPr>
          <p:spPr>
            <a:xfrm>
              <a:off x="3963228" y="4583159"/>
              <a:ext cx="1112838" cy="13335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10" normalizeH="0" baseline="0" noProof="0" dirty="0" smtClean="0">
                  <a:ln>
                    <a:noFill/>
                  </a:ln>
                  <a:solidFill>
                    <a:prstClr val="black"/>
                  </a:solidFill>
                  <a:effectLst/>
                  <a:uLnTx/>
                  <a:uFillTx/>
                  <a:latin typeface="Calibri"/>
                  <a:ea typeface="+mn-ea"/>
                  <a:cs typeface="+mn-cs"/>
                </a:rPr>
                <a:t>Highgate Mental Health Centre</a:t>
              </a:r>
              <a:endParaRPr kumimoji="0" lang="en-GB" sz="700" b="1" i="0" u="none" strike="noStrike" kern="1200" cap="none" spc="-10" normalizeH="0" baseline="0" noProof="0" dirty="0">
                <a:ln>
                  <a:noFill/>
                </a:ln>
                <a:solidFill>
                  <a:prstClr val="black"/>
                </a:solidFill>
                <a:effectLst/>
                <a:uLnTx/>
                <a:uFillTx/>
                <a:latin typeface="Calibri"/>
                <a:ea typeface="+mn-ea"/>
                <a:cs typeface="+mn-cs"/>
              </a:endParaRPr>
            </a:p>
          </p:txBody>
        </p:sp>
        <p:sp>
          <p:nvSpPr>
            <p:cNvPr id="43" name="Rectangle 42"/>
            <p:cNvSpPr/>
            <p:nvPr/>
          </p:nvSpPr>
          <p:spPr>
            <a:xfrm>
              <a:off x="4778408" y="4327575"/>
              <a:ext cx="1112838" cy="13335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10" normalizeH="0" baseline="0" noProof="0" dirty="0" smtClean="0">
                  <a:ln>
                    <a:noFill/>
                  </a:ln>
                  <a:solidFill>
                    <a:prstClr val="black"/>
                  </a:solidFill>
                  <a:effectLst/>
                  <a:uLnTx/>
                  <a:uFillTx/>
                  <a:latin typeface="Calibri"/>
                  <a:ea typeface="+mn-ea"/>
                  <a:cs typeface="+mn-cs"/>
                </a:rPr>
                <a:t>St </a:t>
              </a:r>
              <a:r>
                <a:rPr kumimoji="0" lang="en-GB" sz="700" b="1" i="0" u="none" strike="noStrike" kern="1200" cap="none" spc="-10" normalizeH="0" baseline="0" noProof="0" dirty="0" err="1" smtClean="0">
                  <a:ln>
                    <a:noFill/>
                  </a:ln>
                  <a:solidFill>
                    <a:prstClr val="black"/>
                  </a:solidFill>
                  <a:effectLst/>
                  <a:uLnTx/>
                  <a:uFillTx/>
                  <a:latin typeface="Calibri"/>
                  <a:ea typeface="+mn-ea"/>
                  <a:cs typeface="+mn-cs"/>
                </a:rPr>
                <a:t>Anns</a:t>
              </a:r>
              <a:r>
                <a:rPr kumimoji="0" lang="en-GB" sz="700" b="1" i="0" u="none" strike="noStrike" kern="1200" cap="none" spc="-10" normalizeH="0" baseline="0" noProof="0" dirty="0" smtClean="0">
                  <a:ln>
                    <a:noFill/>
                  </a:ln>
                  <a:solidFill>
                    <a:prstClr val="black"/>
                  </a:solidFill>
                  <a:effectLst/>
                  <a:uLnTx/>
                  <a:uFillTx/>
                  <a:latin typeface="Calibri"/>
                  <a:ea typeface="+mn-ea"/>
                  <a:cs typeface="+mn-cs"/>
                </a:rPr>
                <a:t> Hospital</a:t>
              </a:r>
              <a:endParaRPr kumimoji="0" lang="en-GB" sz="700" b="1" i="0" u="none" strike="noStrike" kern="1200" cap="none" spc="-10" normalizeH="0" baseline="0" noProof="0" dirty="0">
                <a:ln>
                  <a:noFill/>
                </a:ln>
                <a:solidFill>
                  <a:prstClr val="black"/>
                </a:solidFill>
                <a:effectLst/>
                <a:uLnTx/>
                <a:uFillTx/>
                <a:latin typeface="Calibri"/>
                <a:ea typeface="+mn-ea"/>
                <a:cs typeface="+mn-cs"/>
              </a:endParaRPr>
            </a:p>
          </p:txBody>
        </p:sp>
        <p:sp>
          <p:nvSpPr>
            <p:cNvPr id="44" name="Rectangle 43"/>
            <p:cNvSpPr/>
            <p:nvPr/>
          </p:nvSpPr>
          <p:spPr>
            <a:xfrm>
              <a:off x="4968908" y="3586733"/>
              <a:ext cx="297658" cy="13335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10" normalizeH="0" baseline="0" noProof="0" dirty="0" smtClean="0">
                  <a:ln>
                    <a:noFill/>
                  </a:ln>
                  <a:solidFill>
                    <a:prstClr val="black"/>
                  </a:solidFill>
                  <a:effectLst/>
                  <a:uLnTx/>
                  <a:uFillTx/>
                  <a:latin typeface="Calibri"/>
                  <a:ea typeface="+mn-ea"/>
                  <a:cs typeface="+mn-cs"/>
                </a:rPr>
                <a:t>NMUH</a:t>
              </a:r>
              <a:endParaRPr kumimoji="0" lang="en-GB" sz="700" b="1" i="0" u="none" strike="noStrike" kern="1200" cap="none" spc="-10" normalizeH="0" baseline="0" noProof="0" dirty="0">
                <a:ln>
                  <a:noFill/>
                </a:ln>
                <a:solidFill>
                  <a:prstClr val="black"/>
                </a:solidFill>
                <a:effectLst/>
                <a:uLnTx/>
                <a:uFillTx/>
                <a:latin typeface="Calibri"/>
                <a:ea typeface="+mn-ea"/>
                <a:cs typeface="+mn-cs"/>
              </a:endParaRPr>
            </a:p>
          </p:txBody>
        </p:sp>
        <p:sp>
          <p:nvSpPr>
            <p:cNvPr id="45" name="Rectangle 44"/>
            <p:cNvSpPr/>
            <p:nvPr/>
          </p:nvSpPr>
          <p:spPr>
            <a:xfrm>
              <a:off x="3686100" y="3798747"/>
              <a:ext cx="1031984" cy="13335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10" normalizeH="0" baseline="0" noProof="0" dirty="0" smtClean="0">
                  <a:ln>
                    <a:noFill/>
                  </a:ln>
                  <a:solidFill>
                    <a:prstClr val="black"/>
                  </a:solidFill>
                  <a:effectLst/>
                  <a:uLnTx/>
                  <a:uFillTx/>
                  <a:latin typeface="Calibri"/>
                  <a:ea typeface="+mn-ea"/>
                  <a:cs typeface="+mn-cs"/>
                </a:rPr>
                <a:t>Finchley Memorial Hospital</a:t>
              </a:r>
              <a:endParaRPr kumimoji="0" lang="en-GB" sz="700" b="1" i="0" u="none" strike="noStrike" kern="1200" cap="none" spc="-10" normalizeH="0" baseline="0" noProof="0" dirty="0">
                <a:ln>
                  <a:noFill/>
                </a:ln>
                <a:solidFill>
                  <a:prstClr val="black"/>
                </a:solidFill>
                <a:effectLst/>
                <a:uLnTx/>
                <a:uFillTx/>
                <a:latin typeface="Calibri"/>
                <a:ea typeface="+mn-ea"/>
                <a:cs typeface="+mn-cs"/>
              </a:endParaRPr>
            </a:p>
          </p:txBody>
        </p:sp>
        <p:sp>
          <p:nvSpPr>
            <p:cNvPr id="46" name="Rectangle 45"/>
            <p:cNvSpPr/>
            <p:nvPr/>
          </p:nvSpPr>
          <p:spPr>
            <a:xfrm>
              <a:off x="2307355" y="3736181"/>
              <a:ext cx="1153427" cy="13335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10" normalizeH="0" baseline="0" noProof="0" dirty="0" smtClean="0">
                  <a:ln>
                    <a:noFill/>
                  </a:ln>
                  <a:solidFill>
                    <a:prstClr val="black"/>
                  </a:solidFill>
                  <a:effectLst/>
                  <a:uLnTx/>
                  <a:uFillTx/>
                  <a:latin typeface="Calibri"/>
                  <a:ea typeface="+mn-ea"/>
                  <a:cs typeface="+mn-cs"/>
                </a:rPr>
                <a:t>Edgware Community Hospital</a:t>
              </a:r>
              <a:endParaRPr kumimoji="0" lang="en-GB" sz="700" b="1" i="0" u="none" strike="noStrike" kern="1200" cap="none" spc="-10" normalizeH="0" baseline="0" noProof="0" dirty="0">
                <a:ln>
                  <a:noFill/>
                </a:ln>
                <a:solidFill>
                  <a:prstClr val="black"/>
                </a:solidFill>
                <a:effectLst/>
                <a:uLnTx/>
                <a:uFillTx/>
                <a:latin typeface="Calibri"/>
                <a:ea typeface="+mn-ea"/>
                <a:cs typeface="+mn-cs"/>
              </a:endParaRPr>
            </a:p>
          </p:txBody>
        </p:sp>
        <p:sp>
          <p:nvSpPr>
            <p:cNvPr id="47" name="Rectangle 46"/>
            <p:cNvSpPr/>
            <p:nvPr/>
          </p:nvSpPr>
          <p:spPr>
            <a:xfrm>
              <a:off x="3107456" y="2667000"/>
              <a:ext cx="1153427" cy="13335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10" normalizeH="0" baseline="0" noProof="0" dirty="0" smtClean="0">
                  <a:ln>
                    <a:noFill/>
                  </a:ln>
                  <a:solidFill>
                    <a:prstClr val="black"/>
                  </a:solidFill>
                  <a:effectLst/>
                  <a:uLnTx/>
                  <a:uFillTx/>
                  <a:latin typeface="Calibri"/>
                  <a:ea typeface="+mn-ea"/>
                  <a:cs typeface="+mn-cs"/>
                </a:rPr>
                <a:t>Barnet Hospital</a:t>
              </a:r>
              <a:endParaRPr kumimoji="0" lang="en-GB" sz="700" b="1" i="0" u="none" strike="noStrike" kern="1200" cap="none" spc="-10" normalizeH="0" baseline="0" noProof="0" dirty="0">
                <a:ln>
                  <a:noFill/>
                </a:ln>
                <a:solidFill>
                  <a:prstClr val="black"/>
                </a:solidFill>
                <a:effectLst/>
                <a:uLnTx/>
                <a:uFillTx/>
                <a:latin typeface="Calibri"/>
                <a:ea typeface="+mn-ea"/>
                <a:cs typeface="+mn-cs"/>
              </a:endParaRPr>
            </a:p>
          </p:txBody>
        </p:sp>
        <p:sp>
          <p:nvSpPr>
            <p:cNvPr id="48" name="Rectangle 47"/>
            <p:cNvSpPr/>
            <p:nvPr/>
          </p:nvSpPr>
          <p:spPr>
            <a:xfrm>
              <a:off x="4562508" y="2355079"/>
              <a:ext cx="1153427" cy="13335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10" normalizeH="0" baseline="0" noProof="0" dirty="0" smtClean="0">
                  <a:ln>
                    <a:noFill/>
                  </a:ln>
                  <a:solidFill>
                    <a:prstClr val="black"/>
                  </a:solidFill>
                  <a:effectLst/>
                  <a:uLnTx/>
                  <a:uFillTx/>
                  <a:latin typeface="Calibri"/>
                  <a:ea typeface="+mn-ea"/>
                  <a:cs typeface="+mn-cs"/>
                </a:rPr>
                <a:t>Chase Farm Hospital</a:t>
              </a:r>
              <a:endParaRPr kumimoji="0" lang="en-GB" sz="700" b="1" i="0" u="none" strike="noStrike" kern="1200" cap="none" spc="-10" normalizeH="0" baseline="0" noProof="0" dirty="0">
                <a:ln>
                  <a:noFill/>
                </a:ln>
                <a:solidFill>
                  <a:prstClr val="black"/>
                </a:solidFill>
                <a:effectLst/>
                <a:uLnTx/>
                <a:uFillTx/>
                <a:latin typeface="Calibri"/>
                <a:ea typeface="+mn-ea"/>
                <a:cs typeface="+mn-cs"/>
              </a:endParaRPr>
            </a:p>
          </p:txBody>
        </p:sp>
        <p:sp>
          <p:nvSpPr>
            <p:cNvPr id="49" name="Rectangle 48"/>
            <p:cNvSpPr/>
            <p:nvPr/>
          </p:nvSpPr>
          <p:spPr>
            <a:xfrm>
              <a:off x="4793143" y="2513136"/>
              <a:ext cx="1153427" cy="13335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10" normalizeH="0" baseline="0" noProof="0" dirty="0" smtClean="0">
                  <a:ln>
                    <a:noFill/>
                  </a:ln>
                  <a:solidFill>
                    <a:prstClr val="black"/>
                  </a:solidFill>
                  <a:effectLst/>
                  <a:uLnTx/>
                  <a:uFillTx/>
                  <a:latin typeface="Calibri"/>
                  <a:ea typeface="+mn-ea"/>
                  <a:cs typeface="+mn-cs"/>
                </a:rPr>
                <a:t>St. Michaels Primary Care</a:t>
              </a:r>
              <a:endParaRPr kumimoji="0" lang="en-GB" sz="700" b="1" i="0" u="none" strike="noStrike" kern="1200" cap="none" spc="-10" normalizeH="0" baseline="0" noProof="0" dirty="0">
                <a:ln>
                  <a:noFill/>
                </a:ln>
                <a:solidFill>
                  <a:prstClr val="black"/>
                </a:solidFill>
                <a:effectLst/>
                <a:uLnTx/>
                <a:uFillTx/>
                <a:latin typeface="Calibri"/>
                <a:ea typeface="+mn-ea"/>
                <a:cs typeface="+mn-cs"/>
              </a:endParaRPr>
            </a:p>
          </p:txBody>
        </p:sp>
        <p:sp>
          <p:nvSpPr>
            <p:cNvPr id="50" name="Oval 49"/>
            <p:cNvSpPr/>
            <p:nvPr/>
          </p:nvSpPr>
          <p:spPr>
            <a:xfrm>
              <a:off x="1997567" y="3455540"/>
              <a:ext cx="133352" cy="133352"/>
            </a:xfrm>
            <a:prstGeom prst="ellipse">
              <a:avLst/>
            </a:prstGeom>
            <a:solidFill>
              <a:schemeClr val="accent5">
                <a:lumMod val="75000"/>
              </a:schemeClr>
            </a:solidFill>
            <a:ln>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40" normalizeH="0" baseline="0" noProof="0" dirty="0" smtClean="0">
                  <a:ln>
                    <a:noFill/>
                  </a:ln>
                  <a:solidFill>
                    <a:prstClr val="white"/>
                  </a:solidFill>
                  <a:effectLst/>
                  <a:uLnTx/>
                  <a:uFillTx/>
                  <a:latin typeface="Calibri"/>
                  <a:ea typeface="+mn-ea"/>
                  <a:cs typeface="+mn-cs"/>
                </a:rPr>
                <a:t>11</a:t>
              </a:r>
              <a:endParaRPr kumimoji="0" lang="en-GB" sz="1600" b="1" i="0" u="none" strike="noStrike" kern="1200" cap="none" spc="-40" normalizeH="0" baseline="0" noProof="0" dirty="0">
                <a:ln>
                  <a:noFill/>
                </a:ln>
                <a:solidFill>
                  <a:prstClr val="white"/>
                </a:solidFill>
                <a:effectLst/>
                <a:uLnTx/>
                <a:uFillTx/>
                <a:latin typeface="Calibri"/>
                <a:ea typeface="+mn-ea"/>
                <a:cs typeface="+mn-cs"/>
              </a:endParaRPr>
            </a:p>
          </p:txBody>
        </p:sp>
        <p:sp>
          <p:nvSpPr>
            <p:cNvPr id="51" name="Rectangle 50"/>
            <p:cNvSpPr/>
            <p:nvPr/>
          </p:nvSpPr>
          <p:spPr>
            <a:xfrm>
              <a:off x="2165797" y="3447920"/>
              <a:ext cx="1446798" cy="10985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10" normalizeH="0" baseline="0" noProof="0" dirty="0" smtClean="0">
                  <a:ln>
                    <a:noFill/>
                  </a:ln>
                  <a:solidFill>
                    <a:prstClr val="black"/>
                  </a:solidFill>
                  <a:effectLst/>
                  <a:uLnTx/>
                  <a:uFillTx/>
                  <a:latin typeface="Calibri"/>
                  <a:ea typeface="+mn-ea"/>
                  <a:cs typeface="+mn-cs"/>
                </a:rPr>
                <a:t>Royal </a:t>
              </a:r>
              <a:r>
                <a:rPr kumimoji="0" lang="en-GB" sz="700" b="1" i="0" u="none" strike="noStrike" kern="1200" cap="none" spc="-10" normalizeH="0" baseline="0" noProof="0" dirty="0">
                  <a:ln>
                    <a:noFill/>
                  </a:ln>
                  <a:solidFill>
                    <a:prstClr val="black"/>
                  </a:solidFill>
                  <a:effectLst/>
                  <a:uLnTx/>
                  <a:uFillTx/>
                  <a:latin typeface="Calibri"/>
                  <a:ea typeface="+mn-ea"/>
                  <a:cs typeface="+mn-cs"/>
                </a:rPr>
                <a:t>National Orthopaedic Hospital </a:t>
              </a:r>
            </a:p>
          </p:txBody>
        </p:sp>
        <p:sp>
          <p:nvSpPr>
            <p:cNvPr id="52" name="Oval 51"/>
            <p:cNvSpPr/>
            <p:nvPr/>
          </p:nvSpPr>
          <p:spPr>
            <a:xfrm>
              <a:off x="4696652" y="5610003"/>
              <a:ext cx="133352" cy="133352"/>
            </a:xfrm>
            <a:prstGeom prst="ellipse">
              <a:avLst/>
            </a:prstGeom>
            <a:solidFill>
              <a:schemeClr val="tx1">
                <a:lumMod val="50000"/>
                <a:lumOff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40" normalizeH="0" baseline="0" noProof="0" dirty="0" smtClean="0">
                  <a:ln>
                    <a:noFill/>
                  </a:ln>
                  <a:solidFill>
                    <a:prstClr val="white"/>
                  </a:solidFill>
                  <a:effectLst/>
                  <a:uLnTx/>
                  <a:uFillTx/>
                  <a:latin typeface="Calibri"/>
                  <a:ea typeface="+mn-ea"/>
                  <a:cs typeface="+mn-cs"/>
                </a:rPr>
                <a:t>12</a:t>
              </a:r>
              <a:endParaRPr kumimoji="0" lang="en-GB" sz="1600" b="1" i="0" u="none" strike="noStrike" kern="1200" cap="none" spc="-40" normalizeH="0" baseline="0" noProof="0" dirty="0">
                <a:ln>
                  <a:noFill/>
                </a:ln>
                <a:solidFill>
                  <a:prstClr val="white"/>
                </a:solidFill>
                <a:effectLst/>
                <a:uLnTx/>
                <a:uFillTx/>
                <a:latin typeface="Calibri"/>
                <a:ea typeface="+mn-ea"/>
                <a:cs typeface="+mn-cs"/>
              </a:endParaRPr>
            </a:p>
          </p:txBody>
        </p:sp>
        <p:sp>
          <p:nvSpPr>
            <p:cNvPr id="53" name="Rectangle 52"/>
            <p:cNvSpPr/>
            <p:nvPr/>
          </p:nvSpPr>
          <p:spPr>
            <a:xfrm>
              <a:off x="4867306" y="5606879"/>
              <a:ext cx="1092995" cy="13335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10" normalizeH="0" baseline="0" noProof="0" dirty="0" err="1" smtClean="0">
                  <a:ln>
                    <a:noFill/>
                  </a:ln>
                  <a:solidFill>
                    <a:prstClr val="black"/>
                  </a:solidFill>
                  <a:effectLst/>
                  <a:uLnTx/>
                  <a:uFillTx/>
                  <a:latin typeface="Calibri"/>
                  <a:ea typeface="+mn-ea"/>
                  <a:cs typeface="+mn-cs"/>
                </a:rPr>
                <a:t>Moorfields</a:t>
              </a:r>
              <a:r>
                <a:rPr kumimoji="0" lang="en-GB" sz="700" b="1" i="0" u="none" strike="noStrike" kern="1200" cap="none" spc="-10" normalizeH="0" baseline="0" noProof="0" dirty="0" smtClean="0">
                  <a:ln>
                    <a:noFill/>
                  </a:ln>
                  <a:solidFill>
                    <a:prstClr val="black"/>
                  </a:solidFill>
                  <a:effectLst/>
                  <a:uLnTx/>
                  <a:uFillTx/>
                  <a:latin typeface="Calibri"/>
                  <a:ea typeface="+mn-ea"/>
                  <a:cs typeface="+mn-cs"/>
                </a:rPr>
                <a:t> </a:t>
              </a:r>
              <a:r>
                <a:rPr kumimoji="0" lang="en-GB" sz="700" b="1" i="0" u="none" strike="noStrike" kern="1200" cap="none" spc="-10" normalizeH="0" baseline="0" noProof="0" dirty="0">
                  <a:ln>
                    <a:noFill/>
                  </a:ln>
                  <a:solidFill>
                    <a:prstClr val="black"/>
                  </a:solidFill>
                  <a:effectLst/>
                  <a:uLnTx/>
                  <a:uFillTx/>
                  <a:latin typeface="Calibri"/>
                  <a:ea typeface="+mn-ea"/>
                  <a:cs typeface="+mn-cs"/>
                </a:rPr>
                <a:t>Eye Hospital</a:t>
              </a:r>
            </a:p>
          </p:txBody>
        </p:sp>
      </p:grpSp>
      <p:grpSp>
        <p:nvGrpSpPr>
          <p:cNvPr id="61" name="Group 60"/>
          <p:cNvGrpSpPr/>
          <p:nvPr/>
        </p:nvGrpSpPr>
        <p:grpSpPr>
          <a:xfrm>
            <a:off x="7122923" y="2444454"/>
            <a:ext cx="5312302" cy="3449890"/>
            <a:chOff x="5974080" y="2309709"/>
            <a:chExt cx="2414155" cy="2856394"/>
          </a:xfrm>
        </p:grpSpPr>
        <p:sp>
          <p:nvSpPr>
            <p:cNvPr id="62" name="Rectangle 61"/>
            <p:cNvSpPr/>
            <p:nvPr/>
          </p:nvSpPr>
          <p:spPr>
            <a:xfrm>
              <a:off x="5991269" y="2309709"/>
              <a:ext cx="2396966" cy="27992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NHS Trusts</a:t>
              </a:r>
              <a:r>
                <a:rPr kumimoji="0" lang="en-GB" sz="1400" b="1"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3" name="Oval 62"/>
            <p:cNvSpPr/>
            <p:nvPr/>
          </p:nvSpPr>
          <p:spPr>
            <a:xfrm>
              <a:off x="5974080" y="2691529"/>
              <a:ext cx="137398" cy="137398"/>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
          <p:nvSpPr>
            <p:cNvPr id="64" name="Rectangle 63"/>
            <p:cNvSpPr/>
            <p:nvPr/>
          </p:nvSpPr>
          <p:spPr>
            <a:xfrm>
              <a:off x="6156176" y="2644527"/>
              <a:ext cx="2161530" cy="2316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Whittington Health NHS </a:t>
              </a:r>
              <a:r>
                <a:rPr kumimoji="0" lang="en-US" sz="105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Trust</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5" name="Oval 64"/>
            <p:cNvSpPr/>
            <p:nvPr/>
          </p:nvSpPr>
          <p:spPr>
            <a:xfrm>
              <a:off x="5974080" y="2903210"/>
              <a:ext cx="137398" cy="137398"/>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2</a:t>
              </a:r>
            </a:p>
          </p:txBody>
        </p:sp>
        <p:sp>
          <p:nvSpPr>
            <p:cNvPr id="66" name="Rectangle 65"/>
            <p:cNvSpPr/>
            <p:nvPr/>
          </p:nvSpPr>
          <p:spPr>
            <a:xfrm>
              <a:off x="6156176" y="2906260"/>
              <a:ext cx="2161530" cy="1354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University College London </a:t>
              </a:r>
              <a:r>
                <a:rPr kumimoji="0" lang="en-US" sz="105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Hospitals NHS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Foundation Trust </a:t>
              </a:r>
            </a:p>
          </p:txBody>
        </p:sp>
        <p:sp>
          <p:nvSpPr>
            <p:cNvPr id="67" name="Oval 66"/>
            <p:cNvSpPr/>
            <p:nvPr/>
          </p:nvSpPr>
          <p:spPr>
            <a:xfrm>
              <a:off x="5974080" y="3114891"/>
              <a:ext cx="137398" cy="137398"/>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3</a:t>
              </a:r>
            </a:p>
          </p:txBody>
        </p:sp>
        <p:sp>
          <p:nvSpPr>
            <p:cNvPr id="68" name="Rectangle 67"/>
            <p:cNvSpPr/>
            <p:nvPr/>
          </p:nvSpPr>
          <p:spPr>
            <a:xfrm>
              <a:off x="6156176" y="3128993"/>
              <a:ext cx="2161530" cy="1354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North Middlesex University </a:t>
              </a:r>
              <a:r>
                <a:rPr kumimoji="0" lang="en-US" sz="105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Hospital NHS Trust</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9" name="Oval 68"/>
            <p:cNvSpPr/>
            <p:nvPr/>
          </p:nvSpPr>
          <p:spPr>
            <a:xfrm>
              <a:off x="5974080" y="3326572"/>
              <a:ext cx="137398" cy="137398"/>
            </a:xfrm>
            <a:prstGeom prst="ellipse">
              <a:avLst/>
            </a:prstGeom>
            <a:solidFill>
              <a:srgbClr val="FFFF00"/>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4</a:t>
              </a:r>
            </a:p>
          </p:txBody>
        </p:sp>
        <p:sp>
          <p:nvSpPr>
            <p:cNvPr id="70" name="Rectangle 69"/>
            <p:cNvSpPr/>
            <p:nvPr/>
          </p:nvSpPr>
          <p:spPr>
            <a:xfrm>
              <a:off x="6156176" y="3331578"/>
              <a:ext cx="2161530" cy="1354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Royal Free London </a:t>
              </a:r>
              <a:r>
                <a:rPr kumimoji="0" lang="en-US" sz="105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NHS Foundation Trust</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1" name="Oval 70"/>
            <p:cNvSpPr/>
            <p:nvPr/>
          </p:nvSpPr>
          <p:spPr>
            <a:xfrm>
              <a:off x="5974080" y="3538253"/>
              <a:ext cx="137398" cy="137398"/>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5</a:t>
              </a:r>
            </a:p>
          </p:txBody>
        </p:sp>
        <p:sp>
          <p:nvSpPr>
            <p:cNvPr id="72" name="Rectangle 71"/>
            <p:cNvSpPr/>
            <p:nvPr/>
          </p:nvSpPr>
          <p:spPr>
            <a:xfrm>
              <a:off x="6156176" y="3519284"/>
              <a:ext cx="2161530" cy="1354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Barnet, Enfield and Haringey </a:t>
              </a:r>
              <a:r>
                <a:rPr kumimoji="0" lang="en-US" sz="105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Mental Health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NHS </a:t>
              </a:r>
              <a:r>
                <a:rPr kumimoji="0" lang="en-US" sz="105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Trust</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3" name="Oval 72"/>
            <p:cNvSpPr/>
            <p:nvPr/>
          </p:nvSpPr>
          <p:spPr>
            <a:xfrm>
              <a:off x="5974080" y="3749934"/>
              <a:ext cx="137398" cy="13739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6</a:t>
              </a:r>
            </a:p>
          </p:txBody>
        </p:sp>
        <p:sp>
          <p:nvSpPr>
            <p:cNvPr id="74" name="Rectangle 73"/>
            <p:cNvSpPr/>
            <p:nvPr/>
          </p:nvSpPr>
          <p:spPr>
            <a:xfrm>
              <a:off x="6156176" y="3716655"/>
              <a:ext cx="2161530" cy="2709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Camden and Islington NHS Foundation </a:t>
              </a:r>
              <a:r>
                <a:rPr kumimoji="0" lang="en-US" sz="105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Trust </a:t>
              </a:r>
              <a:br>
                <a:rPr kumimoji="0" lang="en-US" sz="105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b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5" name="Oval 74"/>
            <p:cNvSpPr/>
            <p:nvPr/>
          </p:nvSpPr>
          <p:spPr>
            <a:xfrm>
              <a:off x="5974080" y="3961615"/>
              <a:ext cx="137398" cy="137398"/>
            </a:xfrm>
            <a:prstGeom prst="ellipse">
              <a:avLst/>
            </a:prstGeom>
            <a:solidFill>
              <a:srgbClr val="FB82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7</a:t>
              </a:r>
            </a:p>
          </p:txBody>
        </p:sp>
        <p:sp>
          <p:nvSpPr>
            <p:cNvPr id="76" name="Rectangle 75"/>
            <p:cNvSpPr/>
            <p:nvPr/>
          </p:nvSpPr>
          <p:spPr>
            <a:xfrm>
              <a:off x="6156176" y="3945506"/>
              <a:ext cx="2161530" cy="1354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Tavistock and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Portman </a:t>
              </a:r>
              <a:r>
                <a:rPr kumimoji="0" lang="en-US" sz="105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NHS Foundation Trust</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7" name="Oval 76"/>
            <p:cNvSpPr/>
            <p:nvPr/>
          </p:nvSpPr>
          <p:spPr>
            <a:xfrm>
              <a:off x="5974080" y="4173296"/>
              <a:ext cx="137398" cy="137398"/>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8</a:t>
              </a:r>
            </a:p>
          </p:txBody>
        </p:sp>
        <p:sp>
          <p:nvSpPr>
            <p:cNvPr id="78" name="Rectangle 77"/>
            <p:cNvSpPr/>
            <p:nvPr/>
          </p:nvSpPr>
          <p:spPr>
            <a:xfrm>
              <a:off x="6156176" y="4113907"/>
              <a:ext cx="2161530" cy="2709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Central and North West London NHS </a:t>
              </a:r>
              <a:r>
                <a:rPr kumimoji="0" lang="en-US" sz="105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Foundation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Trust (</a:t>
              </a:r>
              <a:r>
                <a:rPr kumimoji="0" lang="en-US" sz="105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Camden Community</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sp>
          <p:nvSpPr>
            <p:cNvPr id="79" name="Oval 78"/>
            <p:cNvSpPr/>
            <p:nvPr/>
          </p:nvSpPr>
          <p:spPr>
            <a:xfrm>
              <a:off x="5974080" y="4384977"/>
              <a:ext cx="137398" cy="137398"/>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9</a:t>
              </a:r>
            </a:p>
          </p:txBody>
        </p:sp>
        <p:sp>
          <p:nvSpPr>
            <p:cNvPr id="80" name="Rectangle 79"/>
            <p:cNvSpPr/>
            <p:nvPr/>
          </p:nvSpPr>
          <p:spPr>
            <a:xfrm>
              <a:off x="6156176" y="4378916"/>
              <a:ext cx="2161530" cy="1354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Central London Community Healthcare </a:t>
              </a:r>
              <a:r>
                <a:rPr kumimoji="0" lang="en-US" sz="105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NHS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Trust (Barnet Community) </a:t>
              </a:r>
            </a:p>
          </p:txBody>
        </p:sp>
        <p:sp>
          <p:nvSpPr>
            <p:cNvPr id="81" name="Oval 80"/>
            <p:cNvSpPr/>
            <p:nvPr/>
          </p:nvSpPr>
          <p:spPr>
            <a:xfrm>
              <a:off x="5974080" y="4596658"/>
              <a:ext cx="137398" cy="13739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40" normalizeH="0" baseline="0" noProof="0" dirty="0">
                  <a:ln>
                    <a:noFill/>
                  </a:ln>
                  <a:solidFill>
                    <a:prstClr val="white"/>
                  </a:solidFill>
                  <a:effectLst/>
                  <a:uLnTx/>
                  <a:uFillTx/>
                  <a:latin typeface="Arial" panose="020B0604020202020204" pitchFamily="34" charset="0"/>
                  <a:cs typeface="Arial" panose="020B0604020202020204" pitchFamily="34" charset="0"/>
                </a:rPr>
                <a:t>10</a:t>
              </a:r>
            </a:p>
          </p:txBody>
        </p:sp>
        <p:sp>
          <p:nvSpPr>
            <p:cNvPr id="82" name="Rectangle 81"/>
            <p:cNvSpPr/>
            <p:nvPr/>
          </p:nvSpPr>
          <p:spPr>
            <a:xfrm>
              <a:off x="6156176" y="4608435"/>
              <a:ext cx="2161530" cy="1354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Great Ormond St Hospital</a:t>
              </a:r>
            </a:p>
          </p:txBody>
        </p:sp>
        <p:sp>
          <p:nvSpPr>
            <p:cNvPr id="83" name="Oval 82"/>
            <p:cNvSpPr/>
            <p:nvPr/>
          </p:nvSpPr>
          <p:spPr>
            <a:xfrm>
              <a:off x="5974080" y="4808339"/>
              <a:ext cx="137398" cy="137398"/>
            </a:xfrm>
            <a:prstGeom prst="ellips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40" normalizeH="0" baseline="0" noProof="0" dirty="0">
                  <a:ln>
                    <a:noFill/>
                  </a:ln>
                  <a:solidFill>
                    <a:prstClr val="white"/>
                  </a:solidFill>
                  <a:effectLst/>
                  <a:uLnTx/>
                  <a:uFillTx/>
                  <a:latin typeface="Arial" panose="020B0604020202020204" pitchFamily="34" charset="0"/>
                  <a:cs typeface="Arial" panose="020B0604020202020204" pitchFamily="34" charset="0"/>
                </a:rPr>
                <a:t>11</a:t>
              </a:r>
            </a:p>
          </p:txBody>
        </p:sp>
        <p:sp>
          <p:nvSpPr>
            <p:cNvPr id="84" name="Rectangle 83"/>
            <p:cNvSpPr/>
            <p:nvPr/>
          </p:nvSpPr>
          <p:spPr>
            <a:xfrm>
              <a:off x="6156176" y="4817586"/>
              <a:ext cx="2161530" cy="1354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Royal National Orthopaedic Hospital </a:t>
              </a:r>
            </a:p>
          </p:txBody>
        </p:sp>
        <p:sp>
          <p:nvSpPr>
            <p:cNvPr id="85" name="Oval 84"/>
            <p:cNvSpPr/>
            <p:nvPr/>
          </p:nvSpPr>
          <p:spPr>
            <a:xfrm>
              <a:off x="5974080" y="5020016"/>
              <a:ext cx="137398" cy="137398"/>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40" normalizeH="0" baseline="0" noProof="0" dirty="0">
                  <a:ln>
                    <a:noFill/>
                  </a:ln>
                  <a:solidFill>
                    <a:prstClr val="white"/>
                  </a:solidFill>
                  <a:effectLst/>
                  <a:uLnTx/>
                  <a:uFillTx/>
                  <a:latin typeface="Arial" panose="020B0604020202020204" pitchFamily="34" charset="0"/>
                  <a:cs typeface="Arial" panose="020B0604020202020204" pitchFamily="34" charset="0"/>
                </a:rPr>
                <a:t>12</a:t>
              </a:r>
            </a:p>
          </p:txBody>
        </p:sp>
        <p:sp>
          <p:nvSpPr>
            <p:cNvPr id="86" name="Rectangle 85"/>
            <p:cNvSpPr/>
            <p:nvPr/>
          </p:nvSpPr>
          <p:spPr>
            <a:xfrm>
              <a:off x="6156176" y="5030635"/>
              <a:ext cx="2161530" cy="1354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Moorfields Eye Hospital </a:t>
              </a:r>
            </a:p>
          </p:txBody>
        </p:sp>
      </p:grpSp>
      <p:sp>
        <p:nvSpPr>
          <p:cNvPr id="100" name="Rectangle 99"/>
          <p:cNvSpPr/>
          <p:nvPr/>
        </p:nvSpPr>
        <p:spPr>
          <a:xfrm>
            <a:off x="7120726" y="1322990"/>
            <a:ext cx="4574518" cy="86565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GP Practices</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1" name="Rectangle 100"/>
          <p:cNvSpPr/>
          <p:nvPr/>
        </p:nvSpPr>
        <p:spPr>
          <a:xfrm>
            <a:off x="7172204" y="1623831"/>
            <a:ext cx="1080000" cy="36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Barnet	</a:t>
            </a:r>
            <a:r>
              <a:rPr kumimoji="0" lang="en-GB" sz="11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56</a:t>
            </a:r>
            <a:endParaRPr kumimoji="0" lang="en-GB"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2" name="Rectangle 101"/>
          <p:cNvSpPr/>
          <p:nvPr/>
        </p:nvSpPr>
        <p:spPr>
          <a:xfrm>
            <a:off x="7340306" y="2122052"/>
            <a:ext cx="581025" cy="1028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03" name="Rectangle 102"/>
          <p:cNvSpPr/>
          <p:nvPr/>
        </p:nvSpPr>
        <p:spPr>
          <a:xfrm>
            <a:off x="7162822" y="1982795"/>
            <a:ext cx="1080000" cy="36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Camden</a:t>
            </a:r>
            <a:r>
              <a:rPr kumimoji="0" lang="en-GB" sz="11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GB" sz="11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35</a:t>
            </a:r>
            <a:endParaRPr kumimoji="0" lang="en-GB"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4" name="Rectangle 103"/>
          <p:cNvSpPr/>
          <p:nvPr/>
        </p:nvSpPr>
        <p:spPr>
          <a:xfrm>
            <a:off x="8290009" y="1623831"/>
            <a:ext cx="1080000" cy="36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Enfield	</a:t>
            </a:r>
            <a:r>
              <a:rPr kumimoji="0" lang="en-GB" sz="11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48</a:t>
            </a:r>
            <a:endParaRPr kumimoji="0" lang="en-GB"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5" name="Rectangle 104"/>
          <p:cNvSpPr/>
          <p:nvPr/>
        </p:nvSpPr>
        <p:spPr>
          <a:xfrm>
            <a:off x="8290009" y="1982795"/>
            <a:ext cx="1080000" cy="36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Haringey</a:t>
            </a:r>
            <a:r>
              <a:rPr kumimoji="0" lang="en-GB" sz="11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lang="en-GB" sz="1100" b="1" noProof="0" dirty="0" smtClean="0">
                <a:solidFill>
                  <a:prstClr val="black"/>
                </a:solidFill>
                <a:latin typeface="Arial" panose="020B0604020202020204" pitchFamily="34" charset="0"/>
                <a:cs typeface="Arial" panose="020B0604020202020204" pitchFamily="34" charset="0"/>
              </a:rPr>
              <a:t>37</a:t>
            </a:r>
            <a:endParaRPr kumimoji="0" lang="en-GB"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6" name="Rectangle 105"/>
          <p:cNvSpPr/>
          <p:nvPr/>
        </p:nvSpPr>
        <p:spPr>
          <a:xfrm>
            <a:off x="9423796" y="1623831"/>
            <a:ext cx="1080000" cy="36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Islington</a:t>
            </a:r>
            <a:r>
              <a:rPr kumimoji="0" lang="en-GB" sz="11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lang="en-GB" sz="1100" b="1" dirty="0" smtClean="0">
                <a:solidFill>
                  <a:prstClr val="black"/>
                </a:solidFill>
                <a:latin typeface="Arial" panose="020B0604020202020204" pitchFamily="34" charset="0"/>
                <a:cs typeface="Arial" panose="020B0604020202020204" pitchFamily="34" charset="0"/>
              </a:rPr>
              <a:t>33</a:t>
            </a:r>
            <a:endParaRPr kumimoji="0" lang="en-GB"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7" name="Rectangle 106"/>
          <p:cNvSpPr/>
          <p:nvPr/>
        </p:nvSpPr>
        <p:spPr>
          <a:xfrm>
            <a:off x="9423796" y="1969055"/>
            <a:ext cx="1080000" cy="36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(Total 209)</a:t>
            </a:r>
            <a:endParaRPr kumimoji="0" lang="en-GB"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108" name="Straight Connector 107"/>
          <p:cNvCxnSpPr/>
          <p:nvPr/>
        </p:nvCxnSpPr>
        <p:spPr>
          <a:xfrm>
            <a:off x="7186113" y="2364839"/>
            <a:ext cx="2376000" cy="13275"/>
          </a:xfrm>
          <a:prstGeom prst="line">
            <a:avLst/>
          </a:prstGeom>
          <a:ln w="12700">
            <a:solidFill>
              <a:srgbClr val="1365A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4677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184727" y="1355271"/>
            <a:ext cx="7327118" cy="5386618"/>
          </a:xfrm>
        </p:spPr>
        <p:txBody>
          <a:bodyPr>
            <a:noAutofit/>
          </a:bodyPr>
          <a:lstStyle/>
          <a:p>
            <a:pPr marL="342900" lvl="0" indent="-342900">
              <a:lnSpc>
                <a:spcPct val="100000"/>
              </a:lnSpc>
              <a:spcBef>
                <a:spcPts val="600"/>
              </a:spcBef>
              <a:spcAft>
                <a:spcPts val="600"/>
              </a:spcAft>
              <a:buFont typeface="Arial" panose="020B0604020202020204" pitchFamily="34" charset="0"/>
              <a:buChar char="•"/>
              <a:defRPr/>
            </a:pPr>
            <a:r>
              <a:rPr lang="en-GB" altLang="en-US" sz="2000" dirty="0">
                <a:solidFill>
                  <a:srgbClr val="425563"/>
                </a:solidFill>
              </a:rPr>
              <a:t>The core purpose of an Integrated Care System is to:</a:t>
            </a:r>
          </a:p>
          <a:p>
            <a:pPr marL="800100" lvl="3" indent="-342900">
              <a:lnSpc>
                <a:spcPct val="100000"/>
              </a:lnSpc>
              <a:spcBef>
                <a:spcPts val="600"/>
              </a:spcBef>
              <a:spcAft>
                <a:spcPts val="600"/>
              </a:spcAft>
              <a:buFont typeface="Courier New" panose="02070309020205020404" pitchFamily="49" charset="0"/>
              <a:buChar char="o"/>
              <a:defRPr/>
            </a:pPr>
            <a:r>
              <a:rPr lang="en-GB" altLang="en-US" sz="2000" dirty="0">
                <a:solidFill>
                  <a:srgbClr val="425563"/>
                </a:solidFill>
                <a:latin typeface="Arial" panose="020B0604020202020204" pitchFamily="34" charset="0"/>
                <a:cs typeface="Arial" panose="020B0604020202020204" pitchFamily="34" charset="0"/>
              </a:rPr>
              <a:t>improve outcomes in population health and healthcare </a:t>
            </a:r>
          </a:p>
          <a:p>
            <a:pPr marL="800100" lvl="3" indent="-342900">
              <a:lnSpc>
                <a:spcPct val="100000"/>
              </a:lnSpc>
              <a:spcBef>
                <a:spcPts val="600"/>
              </a:spcBef>
              <a:spcAft>
                <a:spcPts val="600"/>
              </a:spcAft>
              <a:buFont typeface="Courier New" panose="02070309020205020404" pitchFamily="49" charset="0"/>
              <a:buChar char="o"/>
              <a:defRPr/>
            </a:pPr>
            <a:r>
              <a:rPr lang="en-GB" altLang="en-US" sz="2000" dirty="0">
                <a:solidFill>
                  <a:srgbClr val="425563"/>
                </a:solidFill>
                <a:latin typeface="Arial" panose="020B0604020202020204" pitchFamily="34" charset="0"/>
                <a:cs typeface="Arial" panose="020B0604020202020204" pitchFamily="34" charset="0"/>
              </a:rPr>
              <a:t>tackle inequalities in outcomes, experience and access </a:t>
            </a:r>
          </a:p>
          <a:p>
            <a:pPr marL="800100" lvl="3" indent="-342900">
              <a:lnSpc>
                <a:spcPct val="100000"/>
              </a:lnSpc>
              <a:spcBef>
                <a:spcPts val="600"/>
              </a:spcBef>
              <a:spcAft>
                <a:spcPts val="600"/>
              </a:spcAft>
              <a:buFont typeface="Courier New" panose="02070309020205020404" pitchFamily="49" charset="0"/>
              <a:buChar char="o"/>
              <a:defRPr/>
            </a:pPr>
            <a:r>
              <a:rPr lang="en-GB" altLang="en-US" sz="2000" dirty="0">
                <a:solidFill>
                  <a:srgbClr val="425563"/>
                </a:solidFill>
                <a:latin typeface="Arial" panose="020B0604020202020204" pitchFamily="34" charset="0"/>
                <a:cs typeface="Arial" panose="020B0604020202020204" pitchFamily="34" charset="0"/>
              </a:rPr>
              <a:t>enhance productivity and value for money</a:t>
            </a:r>
          </a:p>
          <a:p>
            <a:pPr marL="800100" lvl="3" indent="-342900">
              <a:lnSpc>
                <a:spcPct val="100000"/>
              </a:lnSpc>
              <a:spcBef>
                <a:spcPts val="600"/>
              </a:spcBef>
              <a:spcAft>
                <a:spcPts val="600"/>
              </a:spcAft>
              <a:buFont typeface="Courier New" panose="02070309020205020404" pitchFamily="49" charset="0"/>
              <a:buChar char="o"/>
              <a:defRPr/>
            </a:pPr>
            <a:r>
              <a:rPr lang="en-GB" altLang="en-US" sz="2000" dirty="0">
                <a:solidFill>
                  <a:srgbClr val="425563"/>
                </a:solidFill>
                <a:latin typeface="Arial" panose="020B0604020202020204" pitchFamily="34" charset="0"/>
                <a:cs typeface="Arial" panose="020B0604020202020204" pitchFamily="34" charset="0"/>
              </a:rPr>
              <a:t>help the NHS to support broader social and economic development</a:t>
            </a:r>
            <a:r>
              <a:rPr lang="en-GB" altLang="en-US" sz="2000" dirty="0">
                <a:solidFill>
                  <a:prstClr val="black"/>
                </a:solidFill>
                <a:latin typeface="Arial" panose="020B0604020202020204" pitchFamily="34" charset="0"/>
                <a:cs typeface="Arial" panose="020B0604020202020204" pitchFamily="34" charset="0"/>
              </a:rPr>
              <a:t>.</a:t>
            </a:r>
            <a:endParaRPr lang="en-GB" altLang="en-US" sz="1600" dirty="0">
              <a:solidFill>
                <a:prstClr val="black"/>
              </a:solidFill>
              <a:latin typeface="Arial" panose="020B0604020202020204" pitchFamily="34" charset="0"/>
              <a:cs typeface="Arial" panose="020B0604020202020204" pitchFamily="34" charset="0"/>
            </a:endParaRPr>
          </a:p>
          <a:p>
            <a:pPr marL="342900" lvl="0" indent="-342900">
              <a:lnSpc>
                <a:spcPct val="100000"/>
              </a:lnSpc>
              <a:spcBef>
                <a:spcPts val="600"/>
              </a:spcBef>
              <a:spcAft>
                <a:spcPts val="600"/>
              </a:spcAft>
              <a:buFont typeface="Arial" panose="020B0604020202020204" pitchFamily="34" charset="0"/>
              <a:buChar char="•"/>
              <a:defRPr/>
            </a:pPr>
            <a:r>
              <a:rPr lang="en-GB" sz="2000" dirty="0">
                <a:solidFill>
                  <a:srgbClr val="425563"/>
                </a:solidFill>
              </a:rPr>
              <a:t>Each ICS will have a responsibility to coordinate services and plan health and care in a way that improves population health and reduces inequalities between different groups. </a:t>
            </a:r>
          </a:p>
          <a:p>
            <a:pPr marL="342900" lvl="0" indent="-342900">
              <a:lnSpc>
                <a:spcPct val="100000"/>
              </a:lnSpc>
              <a:spcBef>
                <a:spcPts val="600"/>
              </a:spcBef>
              <a:spcAft>
                <a:spcPts val="600"/>
              </a:spcAft>
              <a:buFont typeface="Arial" panose="020B0604020202020204" pitchFamily="34" charset="0"/>
              <a:buChar char="•"/>
              <a:defRPr/>
            </a:pPr>
            <a:r>
              <a:rPr lang="en-GB" altLang="en-US" sz="2000" dirty="0">
                <a:solidFill>
                  <a:srgbClr val="425563"/>
                </a:solidFill>
              </a:rPr>
              <a:t>This way of working </a:t>
            </a:r>
            <a:r>
              <a:rPr lang="en-GB" sz="2000" dirty="0">
                <a:solidFill>
                  <a:srgbClr val="425563"/>
                </a:solidFill>
              </a:rPr>
              <a:t>closely reflects how the NHS and Councils in North Central London have already been working together in recent years, to improve our population’s health and reduce inequalities through greater collaboration.</a:t>
            </a:r>
          </a:p>
          <a:p>
            <a:pPr lvl="0">
              <a:lnSpc>
                <a:spcPct val="100000"/>
              </a:lnSpc>
              <a:spcBef>
                <a:spcPts val="0"/>
              </a:spcBef>
              <a:defRPr/>
            </a:pPr>
            <a:endParaRPr lang="en-GB" sz="1600" dirty="0">
              <a:solidFill>
                <a:prstClr val="black">
                  <a:tint val="75000"/>
                </a:prstClr>
              </a:solidFill>
            </a:endParaRPr>
          </a:p>
        </p:txBody>
      </p:sp>
      <p:sp>
        <p:nvSpPr>
          <p:cNvPr id="4" name="TextBox 3">
            <a:extLst>
              <a:ext uri="{FF2B5EF4-FFF2-40B4-BE49-F238E27FC236}">
                <a16:creationId xmlns:a16="http://schemas.microsoft.com/office/drawing/2014/main" id="{C55BB156-38C6-4ED2-957A-33A525825C5E}"/>
              </a:ext>
            </a:extLst>
          </p:cNvPr>
          <p:cNvSpPr txBox="1"/>
          <p:nvPr/>
        </p:nvSpPr>
        <p:spPr>
          <a:xfrm>
            <a:off x="184727" y="318339"/>
            <a:ext cx="11827153" cy="642035"/>
          </a:xfrm>
          <a:prstGeom prst="rect">
            <a:avLst/>
          </a:prstGeom>
          <a:solidFill>
            <a:srgbClr val="BF2778"/>
          </a:solidFill>
          <a:ln>
            <a:noFill/>
          </a:ln>
        </p:spPr>
        <p:txBody>
          <a:bodyPr wrap="square" rtlCol="0">
            <a:spAutoFit/>
          </a:bodyPr>
          <a:lstStyle/>
          <a:p>
            <a:pPr>
              <a:lnSpc>
                <a:spcPct val="107000"/>
              </a:lnSpc>
              <a:spcAft>
                <a:spcPts val="800"/>
              </a:spcAft>
              <a:defRPr/>
            </a:pPr>
            <a:r>
              <a:rPr lang="en-US" sz="3600" b="1" dirty="0" smtClean="0">
                <a:solidFill>
                  <a:prstClr val="white"/>
                </a:solidFill>
                <a:latin typeface="Arial" panose="020B0604020202020204" pitchFamily="34" charset="0"/>
                <a:cs typeface="Arial" panose="020B0604020202020204" pitchFamily="34" charset="0"/>
              </a:rPr>
              <a:t>The purpose of an Integrated care System </a:t>
            </a:r>
            <a:endParaRPr lang="en-GB" sz="3600" b="1" dirty="0">
              <a:solidFill>
                <a:prstClr val="white"/>
              </a:solidFill>
              <a:latin typeface="Arial" panose="020B0604020202020204" pitchFamily="34" charset="0"/>
              <a:cs typeface="Arial" panose="020B0604020202020204" pitchFamily="34" charset="0"/>
            </a:endParaRPr>
          </a:p>
        </p:txBody>
      </p:sp>
      <p:pic>
        <p:nvPicPr>
          <p:cNvPr id="2050" name="Picture 2" descr="14,199 more NHS nurses and nursing student acceptances rise by 23% - GOV.UK"/>
          <p:cNvPicPr>
            <a:picLocks noChangeAspect="1" noChangeArrowheads="1"/>
          </p:cNvPicPr>
          <p:nvPr/>
        </p:nvPicPr>
        <p:blipFill rotWithShape="1">
          <a:blip r:embed="rId3">
            <a:extLst>
              <a:ext uri="{28A0092B-C50C-407E-A947-70E740481C1C}">
                <a14:useLocalDpi xmlns:a14="http://schemas.microsoft.com/office/drawing/2010/main" val="0"/>
              </a:ext>
            </a:extLst>
          </a:blip>
          <a:srcRect l="11009" r="6149"/>
          <a:stretch/>
        </p:blipFill>
        <p:spPr bwMode="auto">
          <a:xfrm>
            <a:off x="7354204" y="1782318"/>
            <a:ext cx="4837796" cy="3893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040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66" y="5212569"/>
            <a:ext cx="1964233" cy="1645431"/>
          </a:xfrm>
          <a:prstGeom prst="rect">
            <a:avLst/>
          </a:prstGeom>
        </p:spPr>
      </p:pic>
      <p:sp>
        <p:nvSpPr>
          <p:cNvPr id="7" name="Rectangle 6"/>
          <p:cNvSpPr/>
          <p:nvPr/>
        </p:nvSpPr>
        <p:spPr>
          <a:xfrm>
            <a:off x="333092" y="1266938"/>
            <a:ext cx="11530422" cy="646331"/>
          </a:xfrm>
          <a:prstGeom prst="rect">
            <a:avLst/>
          </a:prstGeom>
        </p:spPr>
        <p:txBody>
          <a:bodyPr wrap="square">
            <a:spAutoFit/>
          </a:bodyPr>
          <a:lstStyle/>
          <a:p>
            <a:r>
              <a:rPr lang="en-GB" dirty="0" smtClean="0">
                <a:solidFill>
                  <a:schemeClr val="bg2">
                    <a:lumMod val="25000"/>
                  </a:schemeClr>
                </a:solidFill>
                <a:latin typeface="Arial" panose="020B0604020202020204" pitchFamily="34" charset="0"/>
                <a:cs typeface="Arial" panose="020B0604020202020204" pitchFamily="34" charset="0"/>
              </a:rPr>
              <a:t>Together with system </a:t>
            </a:r>
            <a:r>
              <a:rPr lang="en-GB" dirty="0">
                <a:solidFill>
                  <a:schemeClr val="bg2">
                    <a:lumMod val="25000"/>
                  </a:schemeClr>
                </a:solidFill>
                <a:latin typeface="Arial" panose="020B0604020202020204" pitchFamily="34" charset="0"/>
                <a:cs typeface="Arial" panose="020B0604020202020204" pitchFamily="34" charset="0"/>
              </a:rPr>
              <a:t>partners </a:t>
            </a:r>
            <a:r>
              <a:rPr lang="en-GB" dirty="0" smtClean="0">
                <a:solidFill>
                  <a:schemeClr val="bg2">
                    <a:lumMod val="25000"/>
                  </a:schemeClr>
                </a:solidFill>
                <a:latin typeface="Arial" panose="020B0604020202020204" pitchFamily="34" charset="0"/>
                <a:cs typeface="Arial" panose="020B0604020202020204" pitchFamily="34" charset="0"/>
              </a:rPr>
              <a:t>are designing what </a:t>
            </a:r>
            <a:r>
              <a:rPr lang="en-GB" dirty="0">
                <a:solidFill>
                  <a:schemeClr val="bg2">
                    <a:lumMod val="25000"/>
                  </a:schemeClr>
                </a:solidFill>
                <a:latin typeface="Arial" panose="020B0604020202020204" pitchFamily="34" charset="0"/>
                <a:cs typeface="Arial" panose="020B0604020202020204" pitchFamily="34" charset="0"/>
              </a:rPr>
              <a:t>our Integrated Care System (</a:t>
            </a:r>
            <a:r>
              <a:rPr lang="en-GB" dirty="0" smtClean="0">
                <a:solidFill>
                  <a:schemeClr val="bg2">
                    <a:lumMod val="25000"/>
                  </a:schemeClr>
                </a:solidFill>
                <a:latin typeface="Arial" panose="020B0604020202020204" pitchFamily="34" charset="0"/>
                <a:cs typeface="Arial" panose="020B0604020202020204" pitchFamily="34" charset="0"/>
              </a:rPr>
              <a:t>ICS) will look like at neighbourhood, place and system-level.</a:t>
            </a:r>
            <a:endParaRPr lang="en-GB" dirty="0">
              <a:solidFill>
                <a:schemeClr val="bg2">
                  <a:lumMod val="25000"/>
                </a:schemeClr>
              </a:solidFill>
              <a:latin typeface="Arial" panose="020B0604020202020204" pitchFamily="34" charset="0"/>
              <a:cs typeface="Arial" panose="020B0604020202020204" pitchFamily="34" charset="0"/>
            </a:endParaRPr>
          </a:p>
        </p:txBody>
      </p:sp>
      <p:sp>
        <p:nvSpPr>
          <p:cNvPr id="9" name="Rectangle 8"/>
          <p:cNvSpPr/>
          <p:nvPr/>
        </p:nvSpPr>
        <p:spPr>
          <a:xfrm>
            <a:off x="1218234" y="2789518"/>
            <a:ext cx="554182" cy="1212273"/>
          </a:xfrm>
          <a:prstGeom prst="rect">
            <a:avLst/>
          </a:prstGeom>
          <a:solidFill>
            <a:srgbClr val="005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800" dirty="0">
                <a:latin typeface="Arial" panose="020B0604020202020204" pitchFamily="34" charset="0"/>
                <a:cs typeface="Arial" panose="020B0604020202020204" pitchFamily="34" charset="0"/>
              </a:rPr>
              <a:t>Neighbourhood network</a:t>
            </a:r>
          </a:p>
        </p:txBody>
      </p:sp>
      <p:sp>
        <p:nvSpPr>
          <p:cNvPr id="10" name="Rectangle 9"/>
          <p:cNvSpPr/>
          <p:nvPr/>
        </p:nvSpPr>
        <p:spPr>
          <a:xfrm>
            <a:off x="3372614" y="2789518"/>
            <a:ext cx="554182" cy="1212273"/>
          </a:xfrm>
          <a:prstGeom prst="rect">
            <a:avLst/>
          </a:prstGeom>
          <a:solidFill>
            <a:srgbClr val="005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800" dirty="0">
                <a:latin typeface="Arial" panose="020B0604020202020204" pitchFamily="34" charset="0"/>
                <a:cs typeface="Arial" panose="020B0604020202020204" pitchFamily="34" charset="0"/>
              </a:rPr>
              <a:t>Neighbourhood network</a:t>
            </a:r>
          </a:p>
        </p:txBody>
      </p:sp>
      <p:sp>
        <p:nvSpPr>
          <p:cNvPr id="11" name="Rectangle 10"/>
          <p:cNvSpPr/>
          <p:nvPr/>
        </p:nvSpPr>
        <p:spPr>
          <a:xfrm>
            <a:off x="1938669" y="2789518"/>
            <a:ext cx="554182" cy="1212273"/>
          </a:xfrm>
          <a:prstGeom prst="rect">
            <a:avLst/>
          </a:prstGeom>
          <a:solidFill>
            <a:srgbClr val="005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800" dirty="0">
                <a:latin typeface="Arial" panose="020B0604020202020204" pitchFamily="34" charset="0"/>
                <a:cs typeface="Arial" panose="020B0604020202020204" pitchFamily="34" charset="0"/>
              </a:rPr>
              <a:t>Neighbourhood network</a:t>
            </a:r>
          </a:p>
        </p:txBody>
      </p:sp>
      <p:sp>
        <p:nvSpPr>
          <p:cNvPr id="12" name="Rectangle 11"/>
          <p:cNvSpPr/>
          <p:nvPr/>
        </p:nvSpPr>
        <p:spPr>
          <a:xfrm>
            <a:off x="2652178" y="2789518"/>
            <a:ext cx="554182" cy="1212273"/>
          </a:xfrm>
          <a:prstGeom prst="rect">
            <a:avLst/>
          </a:prstGeom>
          <a:solidFill>
            <a:srgbClr val="005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800" dirty="0">
                <a:latin typeface="Arial" panose="020B0604020202020204" pitchFamily="34" charset="0"/>
                <a:cs typeface="Arial" panose="020B0604020202020204" pitchFamily="34" charset="0"/>
              </a:rPr>
              <a:t>Neighbourhood network</a:t>
            </a:r>
          </a:p>
        </p:txBody>
      </p:sp>
      <p:sp>
        <p:nvSpPr>
          <p:cNvPr id="13" name="Rectangle 12"/>
          <p:cNvSpPr/>
          <p:nvPr/>
        </p:nvSpPr>
        <p:spPr>
          <a:xfrm>
            <a:off x="1218233" y="4147264"/>
            <a:ext cx="2708562" cy="1008000"/>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600" dirty="0" smtClean="0">
                <a:latin typeface="Arial" panose="020B0604020202020204" pitchFamily="34" charset="0"/>
                <a:cs typeface="Arial" panose="020B0604020202020204" pitchFamily="34" charset="0"/>
              </a:rPr>
              <a:t>5 x Place-Based Partnerships</a:t>
            </a:r>
            <a:endParaRPr lang="en-GB" sz="1600" dirty="0">
              <a:latin typeface="Arial" panose="020B0604020202020204" pitchFamily="34" charset="0"/>
              <a:cs typeface="Arial" panose="020B0604020202020204" pitchFamily="34" charset="0"/>
            </a:endParaRPr>
          </a:p>
        </p:txBody>
      </p:sp>
      <p:sp>
        <p:nvSpPr>
          <p:cNvPr id="14" name="Rectangle 13"/>
          <p:cNvSpPr/>
          <p:nvPr/>
        </p:nvSpPr>
        <p:spPr>
          <a:xfrm>
            <a:off x="1218233" y="5248699"/>
            <a:ext cx="2708562" cy="1169551"/>
          </a:xfrm>
          <a:prstGeom prst="rect">
            <a:avLst/>
          </a:prstGeom>
          <a:solidFill>
            <a:srgbClr val="AE25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600" dirty="0">
                <a:latin typeface="Arial" panose="020B0604020202020204" pitchFamily="34" charset="0"/>
                <a:cs typeface="Arial" panose="020B0604020202020204" pitchFamily="34" charset="0"/>
              </a:rPr>
              <a:t>NCL ICS</a:t>
            </a:r>
          </a:p>
        </p:txBody>
      </p:sp>
      <p:sp>
        <p:nvSpPr>
          <p:cNvPr id="15" name="Rectangle 14"/>
          <p:cNvSpPr/>
          <p:nvPr/>
        </p:nvSpPr>
        <p:spPr>
          <a:xfrm rot="16200000">
            <a:off x="-968650" y="4397620"/>
            <a:ext cx="3625626" cy="415637"/>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400" dirty="0">
                <a:latin typeface="Arial" panose="020B0604020202020204" pitchFamily="34" charset="0"/>
                <a:cs typeface="Arial" panose="020B0604020202020204" pitchFamily="34" charset="0"/>
              </a:rPr>
              <a:t>Public engagement and resident voice</a:t>
            </a:r>
          </a:p>
        </p:txBody>
      </p:sp>
      <p:pic>
        <p:nvPicPr>
          <p:cNvPr id="16" name="Picture 2" descr="Image result for group of peopl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8233" y="2207953"/>
            <a:ext cx="574640" cy="5746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group of peopl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8669" y="2207953"/>
            <a:ext cx="574640" cy="57464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 result for group of peopl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8647" y="2211412"/>
            <a:ext cx="574640" cy="57464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group of peopl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2384" y="2208115"/>
            <a:ext cx="574640" cy="57464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290301" y="2984945"/>
            <a:ext cx="7278246" cy="784830"/>
          </a:xfrm>
          <a:prstGeom prst="rect">
            <a:avLst/>
          </a:prstGeom>
          <a:noFill/>
          <a:ln w="19050">
            <a:solidFill>
              <a:srgbClr val="005FB8"/>
            </a:solidFill>
          </a:ln>
        </p:spPr>
        <p:txBody>
          <a:bodyPr wrap="square" rtlCol="0" anchor="ctr">
            <a:spAutoFit/>
          </a:bodyPr>
          <a:lstStyle/>
          <a:p>
            <a:r>
              <a:rPr lang="en-GB" sz="1500" b="1" dirty="0">
                <a:solidFill>
                  <a:schemeClr val="bg2">
                    <a:lumMod val="25000"/>
                  </a:schemeClr>
                </a:solidFill>
                <a:latin typeface="Arial" panose="020B0604020202020204" pitchFamily="34" charset="0"/>
                <a:cs typeface="Arial" panose="020B0604020202020204" pitchFamily="34" charset="0"/>
              </a:rPr>
              <a:t>Neighbourhoods</a:t>
            </a:r>
            <a:r>
              <a:rPr lang="en-GB" sz="1500" dirty="0">
                <a:solidFill>
                  <a:schemeClr val="bg2">
                    <a:lumMod val="25000"/>
                  </a:schemeClr>
                </a:solidFill>
                <a:latin typeface="Arial" panose="020B0604020202020204" pitchFamily="34" charset="0"/>
                <a:cs typeface="Arial" panose="020B0604020202020204" pitchFamily="34" charset="0"/>
              </a:rPr>
              <a:t> build on the core of the primary care networks </a:t>
            </a:r>
            <a:r>
              <a:rPr lang="en-GB" sz="1500" dirty="0" smtClean="0">
                <a:solidFill>
                  <a:schemeClr val="bg2">
                    <a:lumMod val="25000"/>
                  </a:schemeClr>
                </a:solidFill>
                <a:latin typeface="Arial" panose="020B0604020202020204" pitchFamily="34" charset="0"/>
                <a:cs typeface="Arial" panose="020B0604020202020204" pitchFamily="34" charset="0"/>
              </a:rPr>
              <a:t>through </a:t>
            </a:r>
            <a:r>
              <a:rPr lang="en-GB" sz="1500" dirty="0">
                <a:solidFill>
                  <a:schemeClr val="bg2">
                    <a:lumMod val="25000"/>
                  </a:schemeClr>
                </a:solidFill>
                <a:latin typeface="Arial" panose="020B0604020202020204" pitchFamily="34" charset="0"/>
                <a:cs typeface="Arial" panose="020B0604020202020204" pitchFamily="34" charset="0"/>
              </a:rPr>
              <a:t>multidisciplinary teams taking a proactive population based approach to care </a:t>
            </a:r>
            <a:r>
              <a:rPr lang="en-GB" sz="1500" dirty="0" smtClean="0">
                <a:solidFill>
                  <a:schemeClr val="bg2">
                    <a:lumMod val="25000"/>
                  </a:schemeClr>
                </a:solidFill>
                <a:latin typeface="Arial" panose="020B0604020202020204" pitchFamily="34" charset="0"/>
                <a:cs typeface="Arial" panose="020B0604020202020204" pitchFamily="34" charset="0"/>
              </a:rPr>
              <a:t>at a community level. </a:t>
            </a:r>
            <a:endParaRPr lang="en-GB" sz="1500" dirty="0">
              <a:solidFill>
                <a:schemeClr val="bg2">
                  <a:lumMod val="25000"/>
                </a:schemeClr>
              </a:solidFill>
              <a:latin typeface="Arial" panose="020B0604020202020204" pitchFamily="34" charset="0"/>
              <a:cs typeface="Arial" panose="020B0604020202020204" pitchFamily="34" charset="0"/>
            </a:endParaRPr>
          </a:p>
        </p:txBody>
      </p:sp>
      <p:sp>
        <p:nvSpPr>
          <p:cNvPr id="21" name="TextBox 20"/>
          <p:cNvSpPr txBox="1"/>
          <p:nvPr/>
        </p:nvSpPr>
        <p:spPr>
          <a:xfrm>
            <a:off x="4290301" y="4231902"/>
            <a:ext cx="7278246" cy="784830"/>
          </a:xfrm>
          <a:prstGeom prst="rect">
            <a:avLst/>
          </a:prstGeom>
          <a:noFill/>
          <a:ln w="19050">
            <a:solidFill>
              <a:srgbClr val="425563"/>
            </a:solidFill>
          </a:ln>
        </p:spPr>
        <p:txBody>
          <a:bodyPr wrap="square" rtlCol="0" anchor="ctr">
            <a:spAutoFit/>
          </a:bodyPr>
          <a:lstStyle/>
          <a:p>
            <a:pPr lvl="0"/>
            <a:r>
              <a:rPr lang="en-GB" sz="1500" dirty="0" smtClean="0">
                <a:solidFill>
                  <a:schemeClr val="bg2">
                    <a:lumMod val="25000"/>
                  </a:schemeClr>
                </a:solidFill>
                <a:latin typeface="Arial" panose="020B0604020202020204" pitchFamily="34" charset="0"/>
                <a:cs typeface="Arial" panose="020B0604020202020204" pitchFamily="34" charset="0"/>
              </a:rPr>
              <a:t>The </a:t>
            </a:r>
            <a:r>
              <a:rPr lang="en-GB" sz="1500" dirty="0">
                <a:solidFill>
                  <a:schemeClr val="bg2">
                    <a:lumMod val="25000"/>
                  </a:schemeClr>
                </a:solidFill>
                <a:latin typeface="Arial" panose="020B0604020202020204" pitchFamily="34" charset="0"/>
                <a:cs typeface="Arial" panose="020B0604020202020204" pitchFamily="34" charset="0"/>
              </a:rPr>
              <a:t>work at borough partnerships is focussed on bringing together partners </a:t>
            </a:r>
            <a:r>
              <a:rPr lang="en-GB" sz="1500" b="1" dirty="0" smtClean="0">
                <a:solidFill>
                  <a:schemeClr val="bg2">
                    <a:lumMod val="25000"/>
                  </a:schemeClr>
                </a:solidFill>
                <a:latin typeface="Arial" panose="020B0604020202020204" pitchFamily="34" charset="0"/>
                <a:cs typeface="Arial" panose="020B0604020202020204" pitchFamily="34" charset="0"/>
              </a:rPr>
              <a:t>develop </a:t>
            </a:r>
            <a:r>
              <a:rPr lang="en-GB" sz="1500" b="1" dirty="0">
                <a:solidFill>
                  <a:schemeClr val="bg2">
                    <a:lumMod val="25000"/>
                  </a:schemeClr>
                </a:solidFill>
                <a:latin typeface="Arial" panose="020B0604020202020204" pitchFamily="34" charset="0"/>
                <a:cs typeface="Arial" panose="020B0604020202020204" pitchFamily="34" charset="0"/>
              </a:rPr>
              <a:t>and coordinate services based on agreed </a:t>
            </a:r>
            <a:r>
              <a:rPr lang="en-GB" sz="1500" b="1" dirty="0" smtClean="0">
                <a:solidFill>
                  <a:schemeClr val="bg2">
                    <a:lumMod val="25000"/>
                  </a:schemeClr>
                </a:solidFill>
                <a:latin typeface="Arial" panose="020B0604020202020204" pitchFamily="34" charset="0"/>
                <a:cs typeface="Arial" panose="020B0604020202020204" pitchFamily="34" charset="0"/>
              </a:rPr>
              <a:t>outcomes</a:t>
            </a:r>
            <a:r>
              <a:rPr lang="en-GB" sz="1500" b="1" dirty="0">
                <a:solidFill>
                  <a:schemeClr val="bg2">
                    <a:lumMod val="25000"/>
                  </a:schemeClr>
                </a:solidFill>
                <a:latin typeface="Arial" panose="020B0604020202020204" pitchFamily="34" charset="0"/>
                <a:cs typeface="Arial" panose="020B0604020202020204" pitchFamily="34" charset="0"/>
              </a:rPr>
              <a:t> </a:t>
            </a:r>
            <a:r>
              <a:rPr lang="en-GB" sz="1500" b="1" dirty="0" smtClean="0">
                <a:solidFill>
                  <a:schemeClr val="bg2">
                    <a:lumMod val="25000"/>
                  </a:schemeClr>
                </a:solidFill>
                <a:latin typeface="Arial" panose="020B0604020202020204" pitchFamily="34" charset="0"/>
                <a:cs typeface="Arial" panose="020B0604020202020204" pitchFamily="34" charset="0"/>
              </a:rPr>
              <a:t>for their populations. </a:t>
            </a:r>
            <a:endParaRPr lang="en-GB" sz="1500" b="1" dirty="0">
              <a:solidFill>
                <a:schemeClr val="bg2">
                  <a:lumMod val="25000"/>
                </a:schemeClr>
              </a:solidFill>
              <a:latin typeface="Arial" panose="020B0604020202020204" pitchFamily="34" charset="0"/>
              <a:cs typeface="Arial" panose="020B0604020202020204" pitchFamily="34" charset="0"/>
            </a:endParaRPr>
          </a:p>
        </p:txBody>
      </p:sp>
      <p:sp>
        <p:nvSpPr>
          <p:cNvPr id="22" name="TextBox 21"/>
          <p:cNvSpPr txBox="1"/>
          <p:nvPr/>
        </p:nvSpPr>
        <p:spPr>
          <a:xfrm>
            <a:off x="4290301" y="5472056"/>
            <a:ext cx="7278246" cy="784830"/>
          </a:xfrm>
          <a:prstGeom prst="rect">
            <a:avLst/>
          </a:prstGeom>
          <a:solidFill>
            <a:schemeClr val="bg1"/>
          </a:solidFill>
          <a:ln w="19050">
            <a:solidFill>
              <a:srgbClr val="AE2573"/>
            </a:solidFill>
          </a:ln>
        </p:spPr>
        <p:txBody>
          <a:bodyPr wrap="square" rtlCol="0" anchor="ctr">
            <a:spAutoFit/>
          </a:bodyPr>
          <a:lstStyle/>
          <a:p>
            <a:pPr lvl="0"/>
            <a:r>
              <a:rPr lang="en-GB" sz="1500" dirty="0">
                <a:solidFill>
                  <a:schemeClr val="bg2">
                    <a:lumMod val="25000"/>
                  </a:schemeClr>
                </a:solidFill>
                <a:latin typeface="Arial" panose="020B0604020202020204" pitchFamily="34" charset="0"/>
                <a:cs typeface="Arial" panose="020B0604020202020204" pitchFamily="34" charset="0"/>
              </a:rPr>
              <a:t>The NCL ICS will focus on activities that are better undertaken at an NCL level </a:t>
            </a:r>
            <a:r>
              <a:rPr lang="en-GB" sz="1500" b="1" dirty="0">
                <a:solidFill>
                  <a:schemeClr val="bg2">
                    <a:lumMod val="25000"/>
                  </a:schemeClr>
                </a:solidFill>
                <a:latin typeface="Arial" panose="020B0604020202020204" pitchFamily="34" charset="0"/>
                <a:cs typeface="Arial" panose="020B0604020202020204" pitchFamily="34" charset="0"/>
              </a:rPr>
              <a:t>where a larger planning footprint increase the impact or effectiveness</a:t>
            </a:r>
            <a:r>
              <a:rPr lang="en-GB" sz="1500" dirty="0">
                <a:solidFill>
                  <a:schemeClr val="bg2">
                    <a:lumMod val="25000"/>
                  </a:schemeClr>
                </a:solidFill>
                <a:latin typeface="Arial" panose="020B0604020202020204" pitchFamily="34" charset="0"/>
                <a:cs typeface="Arial" panose="020B0604020202020204" pitchFamily="34" charset="0"/>
              </a:rPr>
              <a:t> of these functions</a:t>
            </a:r>
            <a:r>
              <a:rPr lang="en-GB" sz="1500" dirty="0" smtClean="0">
                <a:solidFill>
                  <a:schemeClr val="bg2">
                    <a:lumMod val="25000"/>
                  </a:schemeClr>
                </a:solidFill>
                <a:latin typeface="Arial" panose="020B0604020202020204" pitchFamily="34" charset="0"/>
                <a:cs typeface="Arial" panose="020B0604020202020204" pitchFamily="34" charset="0"/>
              </a:rPr>
              <a:t>.</a:t>
            </a:r>
            <a:endParaRPr lang="en-GB" sz="1500" dirty="0" smtClean="0">
              <a:solidFill>
                <a:schemeClr val="bg2">
                  <a:lumMod val="25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C55BB156-38C6-4ED2-957A-33A525825C5E}"/>
              </a:ext>
            </a:extLst>
          </p:cNvPr>
          <p:cNvSpPr txBox="1"/>
          <p:nvPr/>
        </p:nvSpPr>
        <p:spPr>
          <a:xfrm>
            <a:off x="184727" y="318339"/>
            <a:ext cx="11827153" cy="685124"/>
          </a:xfrm>
          <a:prstGeom prst="rect">
            <a:avLst/>
          </a:prstGeom>
          <a:solidFill>
            <a:srgbClr val="BF2778"/>
          </a:solidFill>
          <a:ln>
            <a:noFill/>
          </a:ln>
        </p:spPr>
        <p:txBody>
          <a:bodyPr wrap="square" rtlCol="0">
            <a:spAutoFit/>
          </a:bodyPr>
          <a:lstStyle/>
          <a:p>
            <a:pPr>
              <a:lnSpc>
                <a:spcPct val="107000"/>
              </a:lnSpc>
              <a:spcAft>
                <a:spcPts val="800"/>
              </a:spcAft>
              <a:defRPr/>
            </a:pPr>
            <a:r>
              <a:rPr lang="en-US" sz="3600" b="1" dirty="0" smtClean="0">
                <a:solidFill>
                  <a:prstClr val="white"/>
                </a:solidFill>
                <a:latin typeface="Arial" panose="020B0604020202020204" pitchFamily="34" charset="0"/>
                <a:cs typeface="Arial" panose="020B0604020202020204" pitchFamily="34" charset="0"/>
              </a:rPr>
              <a:t>NCL Overview: our developing system </a:t>
            </a:r>
            <a:endParaRPr lang="en-GB" sz="36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913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766" y="5212569"/>
            <a:ext cx="1964233" cy="1645431"/>
          </a:xfrm>
          <a:prstGeom prst="rect">
            <a:avLst/>
          </a:prstGeom>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t="16123" b="22137"/>
          <a:stretch/>
        </p:blipFill>
        <p:spPr>
          <a:xfrm>
            <a:off x="190708" y="0"/>
            <a:ext cx="2963238" cy="996206"/>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2939" y="183238"/>
            <a:ext cx="1244848" cy="501338"/>
          </a:xfrm>
          <a:prstGeom prst="rect">
            <a:avLst/>
          </a:prstGeom>
        </p:spPr>
      </p:pic>
      <p:sp>
        <p:nvSpPr>
          <p:cNvPr id="15" name="TextBox 14"/>
          <p:cNvSpPr txBox="1"/>
          <p:nvPr/>
        </p:nvSpPr>
        <p:spPr>
          <a:xfrm>
            <a:off x="150355" y="818009"/>
            <a:ext cx="11783119" cy="76944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400" dirty="0" smtClean="0">
                <a:solidFill>
                  <a:srgbClr val="005FB8"/>
                </a:solidFill>
                <a:latin typeface="Arial" panose="020B0604020202020204" pitchFamily="34" charset="0"/>
                <a:cs typeface="Arial" panose="020B0604020202020204" pitchFamily="34" charset="0"/>
              </a:rPr>
              <a:t>Community involvement and representation</a:t>
            </a:r>
            <a:endParaRPr lang="en-GB" sz="4400" dirty="0">
              <a:solidFill>
                <a:srgbClr val="005FB8"/>
              </a:solidFill>
              <a:latin typeface="Arial" panose="020B0604020202020204" pitchFamily="34" charset="0"/>
              <a:cs typeface="Arial" panose="020B0604020202020204" pitchFamily="34" charset="0"/>
            </a:endParaRPr>
          </a:p>
        </p:txBody>
      </p:sp>
      <p:sp>
        <p:nvSpPr>
          <p:cNvPr id="7" name="Rectangle 4"/>
          <p:cNvSpPr>
            <a:spLocks noChangeArrowheads="1"/>
          </p:cNvSpPr>
          <p:nvPr/>
        </p:nvSpPr>
        <p:spPr bwMode="gray">
          <a:xfrm>
            <a:off x="150355" y="1992651"/>
            <a:ext cx="2211613" cy="952458"/>
          </a:xfrm>
          <a:prstGeom prst="homePlate">
            <a:avLst/>
          </a:prstGeom>
          <a:solidFill>
            <a:srgbClr val="005FB8"/>
          </a:solidFill>
          <a:ln w="12700" algn="ctr">
            <a:solidFill>
              <a:schemeClr val="bg1"/>
            </a:solidFill>
            <a:miter lim="800000"/>
            <a:headEnd/>
            <a:tailEnd/>
          </a:ln>
        </p:spPr>
        <p:txBody>
          <a:bodyPr lIns="36000" tIns="36000" rIns="36000" bIns="36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Health and Wellbeing Boards</a:t>
            </a:r>
          </a:p>
        </p:txBody>
      </p:sp>
      <p:sp>
        <p:nvSpPr>
          <p:cNvPr id="8" name="Rectangle 7"/>
          <p:cNvSpPr>
            <a:spLocks noChangeArrowheads="1"/>
          </p:cNvSpPr>
          <p:nvPr/>
        </p:nvSpPr>
        <p:spPr bwMode="gray">
          <a:xfrm>
            <a:off x="190708" y="3590273"/>
            <a:ext cx="2211613" cy="952458"/>
          </a:xfrm>
          <a:prstGeom prst="homePlate">
            <a:avLst/>
          </a:prstGeom>
          <a:solidFill>
            <a:srgbClr val="AE2573"/>
          </a:solidFill>
          <a:ln w="12700" algn="ctr">
            <a:solidFill>
              <a:schemeClr val="bg1"/>
            </a:solidFill>
            <a:miter lim="800000"/>
            <a:headEnd/>
            <a:tailEnd/>
          </a:ln>
        </p:spPr>
        <p:txBody>
          <a:bodyPr lIns="36000" tIns="36000" rIns="36000" bIns="36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Patient &amp; resident involvement &amp; engagement</a:t>
            </a:r>
          </a:p>
        </p:txBody>
      </p:sp>
      <p:sp>
        <p:nvSpPr>
          <p:cNvPr id="9" name="Pentagon 8"/>
          <p:cNvSpPr>
            <a:spLocks noChangeArrowheads="1"/>
          </p:cNvSpPr>
          <p:nvPr/>
        </p:nvSpPr>
        <p:spPr bwMode="gray">
          <a:xfrm>
            <a:off x="190708" y="5270597"/>
            <a:ext cx="2211613" cy="952458"/>
          </a:xfrm>
          <a:prstGeom prst="homePlate">
            <a:avLst/>
          </a:prstGeom>
          <a:solidFill>
            <a:srgbClr val="00B0F0"/>
          </a:solidFill>
          <a:ln w="12700" algn="ctr">
            <a:solidFill>
              <a:schemeClr val="bg1"/>
            </a:solidFill>
            <a:miter lim="800000"/>
            <a:headEnd/>
            <a:tailEnd/>
          </a:ln>
        </p:spPr>
        <p:txBody>
          <a:bodyPr lIns="36000" tIns="36000" rIns="36000" bIns="36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Engaging the VCS</a:t>
            </a:r>
          </a:p>
        </p:txBody>
      </p:sp>
      <p:sp>
        <p:nvSpPr>
          <p:cNvPr id="10" name="TextBox 9"/>
          <p:cNvSpPr txBox="1"/>
          <p:nvPr/>
        </p:nvSpPr>
        <p:spPr>
          <a:xfrm>
            <a:off x="2542811" y="1772759"/>
            <a:ext cx="9350310"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005FB8"/>
                </a:solidFill>
                <a:effectLst/>
                <a:uLnTx/>
                <a:uFillTx/>
                <a:latin typeface="Arial" panose="020B0604020202020204"/>
                <a:ea typeface="+mn-ea"/>
                <a:cs typeface="+mn-cs"/>
              </a:rPr>
              <a:t>Health and Wellbeing Boards are linked to all borough partnerships:</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Arial" panose="020B0604020202020204"/>
                <a:ea typeface="+mn-ea"/>
                <a:cs typeface="+mn-cs"/>
              </a:rPr>
              <a:t>Most boroughs have updated their Health and Wellbeing Board </a:t>
            </a:r>
            <a:r>
              <a:rPr kumimoji="0" lang="en-GB" sz="1500" b="0" i="0" u="none" strike="noStrike" kern="1200" cap="none" spc="0" normalizeH="0" baseline="0" noProof="0" dirty="0" err="1">
                <a:ln>
                  <a:noFill/>
                </a:ln>
                <a:solidFill>
                  <a:prstClr val="black"/>
                </a:solidFill>
                <a:effectLst/>
                <a:uLnTx/>
                <a:uFillTx/>
                <a:latin typeface="Arial" panose="020B0604020202020204"/>
                <a:ea typeface="+mn-ea"/>
                <a:cs typeface="+mn-cs"/>
              </a:rPr>
              <a:t>ToR</a:t>
            </a:r>
            <a:r>
              <a:rPr kumimoji="0" lang="en-GB" sz="1500" b="0" i="0" u="none" strike="noStrike" kern="1200" cap="none" spc="0" normalizeH="0" baseline="0" noProof="0" dirty="0">
                <a:ln>
                  <a:noFill/>
                </a:ln>
                <a:solidFill>
                  <a:prstClr val="black"/>
                </a:solidFill>
                <a:effectLst/>
                <a:uLnTx/>
                <a:uFillTx/>
                <a:latin typeface="Arial" panose="020B0604020202020204"/>
                <a:ea typeface="+mn-ea"/>
                <a:cs typeface="+mn-cs"/>
              </a:rPr>
              <a:t> to include a link to the Borough Partnerships.</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smtClean="0">
                <a:ln>
                  <a:noFill/>
                </a:ln>
                <a:solidFill>
                  <a:prstClr val="black"/>
                </a:solidFill>
                <a:effectLst/>
                <a:uLnTx/>
                <a:uFillTx/>
                <a:latin typeface="Arial" panose="020B0604020202020204"/>
                <a:ea typeface="+mn-ea"/>
                <a:cs typeface="+mn-cs"/>
              </a:rPr>
              <a:t>HASCs </a:t>
            </a:r>
            <a:r>
              <a:rPr kumimoji="0" lang="en-GB" sz="1500" b="0" i="0" u="none" strike="noStrike" kern="1200" cap="none" spc="0" normalizeH="0" baseline="0" noProof="0" dirty="0">
                <a:ln>
                  <a:noFill/>
                </a:ln>
                <a:solidFill>
                  <a:prstClr val="black"/>
                </a:solidFill>
                <a:effectLst/>
                <a:uLnTx/>
                <a:uFillTx/>
                <a:latin typeface="Arial" panose="020B0604020202020204"/>
                <a:ea typeface="+mn-ea"/>
                <a:cs typeface="+mn-cs"/>
              </a:rPr>
              <a:t>also regularly request reports on the development of integrated care locally.</a:t>
            </a:r>
          </a:p>
        </p:txBody>
      </p:sp>
      <p:sp>
        <p:nvSpPr>
          <p:cNvPr id="11" name="TextBox 10"/>
          <p:cNvSpPr txBox="1"/>
          <p:nvPr/>
        </p:nvSpPr>
        <p:spPr>
          <a:xfrm>
            <a:off x="2583164" y="3128076"/>
            <a:ext cx="9350310" cy="17081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005FB8"/>
                </a:solidFill>
                <a:effectLst/>
                <a:uLnTx/>
                <a:uFillTx/>
                <a:latin typeface="Arial" panose="020B0604020202020204"/>
                <a:ea typeface="+mn-ea"/>
                <a:cs typeface="+mn-cs"/>
              </a:rPr>
              <a:t>Patient and resident engagement is being undertaken in different forms across borough partnerships:</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Arial" panose="020B0604020202020204"/>
                <a:ea typeface="+mn-ea"/>
                <a:cs typeface="+mn-cs"/>
              </a:rPr>
              <a:t>All partnerships have their local </a:t>
            </a:r>
            <a:r>
              <a:rPr kumimoji="0" lang="en-GB" sz="1500" b="0" i="0" u="none" strike="noStrike" kern="1200" cap="none" spc="0" normalizeH="0" baseline="0" noProof="0" dirty="0" err="1">
                <a:ln>
                  <a:noFill/>
                </a:ln>
                <a:solidFill>
                  <a:prstClr val="black"/>
                </a:solidFill>
                <a:effectLst/>
                <a:uLnTx/>
                <a:uFillTx/>
                <a:latin typeface="Arial" panose="020B0604020202020204"/>
                <a:ea typeface="+mn-ea"/>
                <a:cs typeface="+mn-cs"/>
              </a:rPr>
              <a:t>Healthwatch</a:t>
            </a:r>
            <a:r>
              <a:rPr kumimoji="0" lang="en-GB" sz="1500" b="0" i="0" u="none" strike="noStrike" kern="1200" cap="none" spc="0" normalizeH="0" baseline="0" noProof="0" dirty="0">
                <a:ln>
                  <a:noFill/>
                </a:ln>
                <a:solidFill>
                  <a:prstClr val="black"/>
                </a:solidFill>
                <a:effectLst/>
                <a:uLnTx/>
                <a:uFillTx/>
                <a:latin typeface="Arial" panose="020B0604020202020204"/>
                <a:ea typeface="+mn-ea"/>
                <a:cs typeface="+mn-cs"/>
              </a:rPr>
              <a:t> as members on their partnership groups.</a:t>
            </a:r>
          </a:p>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srgbClr val="000000"/>
                </a:solidFill>
                <a:effectLst/>
                <a:uLnTx/>
                <a:uFillTx/>
                <a:latin typeface="Arial"/>
                <a:ea typeface="Arial"/>
                <a:cs typeface="Arial"/>
                <a:sym typeface="Arial"/>
              </a:rPr>
              <a:t>Some </a:t>
            </a:r>
            <a:r>
              <a:rPr kumimoji="0" lang="en-GB" sz="1500" b="0" i="0" u="none" strike="noStrike" kern="1200" cap="none" spc="0" normalizeH="0" baseline="0" noProof="0" dirty="0" err="1">
                <a:ln>
                  <a:noFill/>
                </a:ln>
                <a:solidFill>
                  <a:srgbClr val="000000"/>
                </a:solidFill>
                <a:effectLst/>
                <a:uLnTx/>
                <a:uFillTx/>
                <a:latin typeface="Arial"/>
                <a:ea typeface="Arial"/>
                <a:cs typeface="Arial"/>
                <a:sym typeface="Arial"/>
              </a:rPr>
              <a:t>Healthwatch</a:t>
            </a:r>
            <a:r>
              <a:rPr kumimoji="0" lang="en-GB" sz="1500" b="0" i="0" u="none" strike="noStrike" kern="1200" cap="none" spc="0" normalizeH="0" baseline="0" noProof="0" dirty="0">
                <a:ln>
                  <a:noFill/>
                </a:ln>
                <a:solidFill>
                  <a:srgbClr val="000000"/>
                </a:solidFill>
                <a:effectLst/>
                <a:uLnTx/>
                <a:uFillTx/>
                <a:latin typeface="Arial"/>
                <a:ea typeface="Arial"/>
                <a:cs typeface="Arial"/>
                <a:sym typeface="Arial"/>
              </a:rPr>
              <a:t> members leads on specifi</a:t>
            </a:r>
            <a:r>
              <a:rPr kumimoji="0" lang="en-GB" sz="1500" b="0" i="0" u="none" strike="noStrike" kern="1200" cap="none" spc="0" normalizeH="0" baseline="0" noProof="0" dirty="0">
                <a:ln>
                  <a:noFill/>
                </a:ln>
                <a:solidFill>
                  <a:prstClr val="black"/>
                </a:solidFill>
                <a:effectLst/>
                <a:uLnTx/>
                <a:uFillTx/>
                <a:latin typeface="Arial" panose="020B0604020202020204"/>
                <a:ea typeface="+mn-ea"/>
                <a:cs typeface="+mn-cs"/>
              </a:rPr>
              <a:t>c areas of focus/priorities within the partnership. </a:t>
            </a:r>
            <a:endParaRPr kumimoji="0" lang="en-GB" sz="15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smtClean="0">
                <a:ln>
                  <a:noFill/>
                </a:ln>
                <a:solidFill>
                  <a:srgbClr val="000000"/>
                </a:solidFill>
                <a:effectLst/>
                <a:uLnTx/>
                <a:uFillTx/>
                <a:latin typeface="Arial"/>
                <a:ea typeface="Arial"/>
                <a:cs typeface="Arial"/>
                <a:sym typeface="Arial"/>
              </a:rPr>
              <a:t>ICPs </a:t>
            </a:r>
            <a:r>
              <a:rPr kumimoji="0" lang="en-GB" sz="1500" b="0" i="0" u="none" strike="noStrike" kern="1200" cap="none" spc="0" normalizeH="0" baseline="0" noProof="0" dirty="0">
                <a:ln>
                  <a:noFill/>
                </a:ln>
                <a:solidFill>
                  <a:srgbClr val="000000"/>
                </a:solidFill>
                <a:effectLst/>
                <a:uLnTx/>
                <a:uFillTx/>
                <a:latin typeface="Arial"/>
                <a:ea typeface="Arial"/>
                <a:cs typeface="Arial"/>
                <a:sym typeface="Arial"/>
              </a:rPr>
              <a:t>have engagement groups (e.g. Haringey Citizen Health &amp; Care Advisory Board, Camden </a:t>
            </a:r>
            <a:r>
              <a:rPr kumimoji="0" lang="en-GB" sz="1500" b="0" i="0" u="none" strike="noStrike" kern="1200" cap="none" spc="0" normalizeH="0" baseline="0" noProof="0" dirty="0">
                <a:ln>
                  <a:noFill/>
                </a:ln>
                <a:solidFill>
                  <a:prstClr val="black"/>
                </a:solidFill>
                <a:effectLst/>
                <a:uLnTx/>
                <a:uFillTx/>
                <a:latin typeface="Arial" panose="020B0604020202020204"/>
                <a:ea typeface="+mn-ea"/>
                <a:cs typeface="+mn-cs"/>
              </a:rPr>
              <a:t>Citizens Assembly, Islington conducts regular community engagement events).</a:t>
            </a:r>
          </a:p>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smtClean="0">
                <a:ln>
                  <a:noFill/>
                </a:ln>
                <a:solidFill>
                  <a:prstClr val="black"/>
                </a:solidFill>
                <a:effectLst/>
                <a:uLnTx/>
                <a:uFillTx/>
                <a:latin typeface="Arial" panose="020B0604020202020204"/>
                <a:ea typeface="+mn-ea"/>
                <a:cs typeface="+mn-cs"/>
              </a:rPr>
              <a:t>CCG </a:t>
            </a:r>
            <a:r>
              <a:rPr kumimoji="0" lang="en-GB" sz="1500" b="0" i="0" u="none" strike="noStrike" kern="1200" cap="none" spc="0" normalizeH="0" baseline="0" noProof="0" dirty="0">
                <a:ln>
                  <a:noFill/>
                </a:ln>
                <a:solidFill>
                  <a:prstClr val="black"/>
                </a:solidFill>
                <a:effectLst/>
                <a:uLnTx/>
                <a:uFillTx/>
                <a:latin typeface="Arial" panose="020B0604020202020204"/>
                <a:ea typeface="+mn-ea"/>
                <a:cs typeface="+mn-cs"/>
              </a:rPr>
              <a:t>borough teams also support a patient engagement forum, with resident and VCS representation.</a:t>
            </a:r>
          </a:p>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Arial" panose="020B0604020202020204"/>
                <a:ea typeface="+mn-ea"/>
                <a:cs typeface="+mn-cs"/>
              </a:rPr>
              <a:t>CCG Community Members sit on many of our committees and support wider engagement work.</a:t>
            </a:r>
          </a:p>
        </p:txBody>
      </p:sp>
      <p:sp>
        <p:nvSpPr>
          <p:cNvPr id="16" name="TextBox 15"/>
          <p:cNvSpPr txBox="1"/>
          <p:nvPr/>
        </p:nvSpPr>
        <p:spPr>
          <a:xfrm>
            <a:off x="2583164" y="5139724"/>
            <a:ext cx="7897765" cy="1923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914400" marR="0" lvl="2" indent="-91440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005FB8"/>
                </a:solidFill>
                <a:effectLst/>
                <a:uLnTx/>
                <a:uFillTx/>
                <a:latin typeface="Arial" panose="020B0604020202020204"/>
                <a:ea typeface="+mn-ea"/>
                <a:cs typeface="+mn-cs"/>
              </a:rPr>
              <a:t>Voluntary &amp; community sector organisations play a role in all partnerships: </a:t>
            </a:r>
          </a:p>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Arial" panose="020B0604020202020204"/>
                <a:ea typeface="+mn-ea"/>
                <a:cs typeface="+mn-cs"/>
              </a:rPr>
              <a:t>VCS is represented on all partnership groups across all boroughs. In some, VCS leads on priorities areas (for example MIND in Camden alongside CIFT).</a:t>
            </a:r>
          </a:p>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Arial" panose="020B0604020202020204"/>
                <a:ea typeface="+mn-ea"/>
                <a:cs typeface="+mn-cs"/>
              </a:rPr>
              <a:t>In all others they are “plugged into” the work and have played an increasingly significant role in delivery of partnership plans (social prescribing, mental health and wellbeing support, delivery of equipment, support to access services, support to comms campaigns such as flu).</a:t>
            </a:r>
          </a:p>
          <a:p>
            <a:pPr marL="285750" marR="0" lvl="2"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914703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rthLondonPartners_Feb18">
  <a:themeElements>
    <a:clrScheme name="NHS colours">
      <a:dk1>
        <a:sysClr val="windowText" lastClr="000000"/>
      </a:dk1>
      <a:lt1>
        <a:sysClr val="window" lastClr="FFFFFF"/>
      </a:lt1>
      <a:dk2>
        <a:srgbClr val="003893"/>
      </a:dk2>
      <a:lt2>
        <a:srgbClr val="EEECE1"/>
      </a:lt2>
      <a:accent1>
        <a:srgbClr val="0091C9"/>
      </a:accent1>
      <a:accent2>
        <a:srgbClr val="A00054"/>
      </a:accent2>
      <a:accent3>
        <a:srgbClr val="5BBF21"/>
      </a:accent3>
      <a:accent4>
        <a:srgbClr val="009E49"/>
      </a:accent4>
      <a:accent5>
        <a:srgbClr val="E28C05"/>
      </a:accent5>
      <a:accent6>
        <a:srgbClr val="D81E05"/>
      </a:accent6>
      <a:hlink>
        <a:srgbClr val="003893"/>
      </a:hlink>
      <a:folHlink>
        <a:srgbClr val="5600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orthLondonPartners_Feb18" id="{F553EB9B-7074-49B6-BE32-32ADA9B52ABA}" vid="{EE6AB6FE-83E3-4A3D-BD8C-495372DD88A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DD448C88B62C498A2CF3910C3E1381" ma:contentTypeVersion="13" ma:contentTypeDescription="Create a new document." ma:contentTypeScope="" ma:versionID="a50d15491b315955626d47f2b58c8ebb">
  <xsd:schema xmlns:xsd="http://www.w3.org/2001/XMLSchema" xmlns:xs="http://www.w3.org/2001/XMLSchema" xmlns:p="http://schemas.microsoft.com/office/2006/metadata/properties" xmlns:ns2="bc54de2c-f0e5-4b97-9d46-a543f1f48b9c" xmlns:ns3="b85158e3-5893-481a-a3a8-e29d54ddf9e3" targetNamespace="http://schemas.microsoft.com/office/2006/metadata/properties" ma:root="true" ma:fieldsID="1eea9d8c735015aea6b391fc06d47485" ns2:_="" ns3:_="">
    <xsd:import namespace="bc54de2c-f0e5-4b97-9d46-a543f1f48b9c"/>
    <xsd:import namespace="b85158e3-5893-481a-a3a8-e29d54ddf9e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54de2c-f0e5-4b97-9d46-a543f1f48b9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85158e3-5893-481a-a3a8-e29d54ddf9e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Location" ma:index="13" nillable="true" ma:displayName="MediaServiceLocation" ma:description="" ma:internalName="MediaServiceLocatio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CE4E5BA-F596-4846-ACF6-CAA958C0E193}"/>
</file>

<file path=customXml/itemProps2.xml><?xml version="1.0" encoding="utf-8"?>
<ds:datastoreItem xmlns:ds="http://schemas.openxmlformats.org/officeDocument/2006/customXml" ds:itemID="{B31E83A8-5955-41B7-A4F7-F1FDFF5873B1}"/>
</file>

<file path=customXml/itemProps3.xml><?xml version="1.0" encoding="utf-8"?>
<ds:datastoreItem xmlns:ds="http://schemas.openxmlformats.org/officeDocument/2006/customXml" ds:itemID="{A34FC255-5B8C-4A7B-ADD2-E743CB611A15}"/>
</file>

<file path=docProps/app.xml><?xml version="1.0" encoding="utf-8"?>
<Properties xmlns="http://schemas.openxmlformats.org/officeDocument/2006/extended-properties" xmlns:vt="http://schemas.openxmlformats.org/officeDocument/2006/docPropsVTypes">
  <TotalTime>3020</TotalTime>
  <Words>867</Words>
  <Application>Microsoft Office PowerPoint</Application>
  <PresentationFormat>Widescreen</PresentationFormat>
  <Paragraphs>139</Paragraphs>
  <Slides>6</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Calibri</vt:lpstr>
      <vt:lpstr>Calibri Light</vt:lpstr>
      <vt:lpstr>Courier New</vt:lpstr>
      <vt:lpstr>Wingdings</vt:lpstr>
      <vt:lpstr>Office Theme</vt:lpstr>
      <vt:lpstr>NorthLondonPartners_Feb18</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MCFARLANE, Lucie (NHS NEL CSU)</dc:creator>
  <cp:lastModifiedBy>Dale, Richard - Assistant Director</cp:lastModifiedBy>
  <cp:revision>273</cp:revision>
  <dcterms:created xsi:type="dcterms:W3CDTF">2021-09-14T08:21:14Z</dcterms:created>
  <dcterms:modified xsi:type="dcterms:W3CDTF">2021-11-11T14:39:03Z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0x01010090DD448C88B62C498A2CF3910C3E1381</vt:lpwstr>
  </property>
</Properties>
</file>