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handoutMasterIdLst>
    <p:handoutMasterId r:id="rId27"/>
  </p:handoutMasterIdLst>
  <p:sldIdLst>
    <p:sldId id="257" r:id="rId5"/>
    <p:sldId id="331" r:id="rId6"/>
    <p:sldId id="289" r:id="rId7"/>
    <p:sldId id="291" r:id="rId8"/>
    <p:sldId id="333" r:id="rId9"/>
    <p:sldId id="297" r:id="rId10"/>
    <p:sldId id="324" r:id="rId11"/>
    <p:sldId id="328" r:id="rId12"/>
    <p:sldId id="330" r:id="rId13"/>
    <p:sldId id="326" r:id="rId14"/>
    <p:sldId id="308" r:id="rId15"/>
    <p:sldId id="334" r:id="rId16"/>
    <p:sldId id="332" r:id="rId17"/>
    <p:sldId id="335" r:id="rId18"/>
    <p:sldId id="336" r:id="rId19"/>
    <p:sldId id="337" r:id="rId20"/>
    <p:sldId id="338" r:id="rId21"/>
    <p:sldId id="339" r:id="rId22"/>
    <p:sldId id="343" r:id="rId23"/>
    <p:sldId id="340" r:id="rId24"/>
    <p:sldId id="342" r:id="rId25"/>
  </p:sldIdLst>
  <p:sldSz cx="9144000" cy="6858000" type="screen4x3"/>
  <p:notesSz cx="6669088" cy="97758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8F6"/>
    <a:srgbClr val="EEF6F4"/>
    <a:srgbClr val="E1EFEB"/>
    <a:srgbClr val="F6FAF9"/>
    <a:srgbClr val="DB3B8E"/>
    <a:srgbClr val="D9F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C9189F-588D-456A-A856-8B13D74CC720}" v="1030" dt="2019-11-11T16:37:47.4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68" autoAdjust="0"/>
    <p:restoredTop sz="93979" autoAdjust="0"/>
  </p:normalViewPr>
  <p:slideViewPr>
    <p:cSldViewPr snapToGrid="0">
      <p:cViewPr varScale="1">
        <p:scale>
          <a:sx n="63" d="100"/>
          <a:sy n="63" d="100"/>
        </p:scale>
        <p:origin x="48" y="3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F7677E-6747-42DB-92D0-D214A500BB80}" type="doc">
      <dgm:prSet loTypeId="urn:microsoft.com/office/officeart/2005/8/layout/vList6" loCatId="list" qsTypeId="urn:microsoft.com/office/officeart/2005/8/quickstyle/simple1" qsCatId="simple" csTypeId="urn:microsoft.com/office/officeart/2005/8/colors/accent6_2" csCatId="accent6" phldr="1"/>
      <dgm:spPr/>
      <dgm:t>
        <a:bodyPr/>
        <a:lstStyle/>
        <a:p>
          <a:endParaRPr lang="en-US"/>
        </a:p>
      </dgm:t>
    </dgm:pt>
    <dgm:pt modelId="{0433EA45-CF1B-43EA-BFF9-ADF5BE3329C0}">
      <dgm:prSet phldrT="[Text]"/>
      <dgm:spPr/>
      <dgm:t>
        <a:bodyPr/>
        <a:lstStyle/>
        <a:p>
          <a:r>
            <a:rPr lang="en-US" dirty="0" smtClean="0"/>
            <a:t>The New GP Process</a:t>
          </a:r>
          <a:endParaRPr lang="en-US" dirty="0"/>
        </a:p>
      </dgm:t>
    </dgm:pt>
    <dgm:pt modelId="{EE1CAA6B-8E47-4962-8AF5-1C70090FCC4D}" type="parTrans" cxnId="{6B2B4DE7-FFF8-4391-BAD5-5EB0AD5CA5FF}">
      <dgm:prSet/>
      <dgm:spPr/>
      <dgm:t>
        <a:bodyPr/>
        <a:lstStyle/>
        <a:p>
          <a:endParaRPr lang="en-US"/>
        </a:p>
      </dgm:t>
    </dgm:pt>
    <dgm:pt modelId="{D3D19DBA-5B4D-4147-8152-F1795BCFEA39}" type="sibTrans" cxnId="{6B2B4DE7-FFF8-4391-BAD5-5EB0AD5CA5FF}">
      <dgm:prSet/>
      <dgm:spPr/>
      <dgm:t>
        <a:bodyPr/>
        <a:lstStyle/>
        <a:p>
          <a:endParaRPr lang="en-US"/>
        </a:p>
      </dgm:t>
    </dgm:pt>
    <dgm:pt modelId="{5657BB02-0BFC-43AE-B935-7967B50A3966}">
      <dgm:prSet phldrT="[Text]"/>
      <dgm:spPr/>
      <dgm:t>
        <a:bodyPr/>
        <a:lstStyle/>
        <a:p>
          <a:r>
            <a:rPr lang="en-US" dirty="0" smtClean="0"/>
            <a:t>Personal Safety </a:t>
          </a:r>
          <a:endParaRPr lang="en-US" dirty="0"/>
        </a:p>
      </dgm:t>
    </dgm:pt>
    <dgm:pt modelId="{EE8121FB-1999-448E-BD91-02618C6330DE}" type="parTrans" cxnId="{03EBD86B-992A-4285-BD1C-DDD6DEFE80E2}">
      <dgm:prSet/>
      <dgm:spPr/>
      <dgm:t>
        <a:bodyPr/>
        <a:lstStyle/>
        <a:p>
          <a:endParaRPr lang="en-US"/>
        </a:p>
      </dgm:t>
    </dgm:pt>
    <dgm:pt modelId="{3F49DB41-476C-4B3A-9A29-A95C8BB55EEC}" type="sibTrans" cxnId="{03EBD86B-992A-4285-BD1C-DDD6DEFE80E2}">
      <dgm:prSet/>
      <dgm:spPr/>
      <dgm:t>
        <a:bodyPr/>
        <a:lstStyle/>
        <a:p>
          <a:endParaRPr lang="en-US"/>
        </a:p>
      </dgm:t>
    </dgm:pt>
    <dgm:pt modelId="{E8C3E159-72AD-4CB1-B50E-5EDBE6C6439C}">
      <dgm:prSet/>
      <dgm:spPr/>
      <dgm:t>
        <a:bodyPr/>
        <a:lstStyle/>
        <a:p>
          <a:r>
            <a:rPr lang="en-US" dirty="0" smtClean="0"/>
            <a:t>Convenience</a:t>
          </a:r>
          <a:endParaRPr lang="en-US" dirty="0"/>
        </a:p>
      </dgm:t>
    </dgm:pt>
    <dgm:pt modelId="{7D4AF119-9E96-4564-B82F-CADBE61D5131}" type="parTrans" cxnId="{1C740B5A-DF81-4835-9ECC-5987CC202DD4}">
      <dgm:prSet/>
      <dgm:spPr/>
      <dgm:t>
        <a:bodyPr/>
        <a:lstStyle/>
        <a:p>
          <a:endParaRPr lang="en-US"/>
        </a:p>
      </dgm:t>
    </dgm:pt>
    <dgm:pt modelId="{81723D0E-8631-46FA-9376-A97945CC1016}" type="sibTrans" cxnId="{1C740B5A-DF81-4835-9ECC-5987CC202DD4}">
      <dgm:prSet/>
      <dgm:spPr/>
      <dgm:t>
        <a:bodyPr/>
        <a:lstStyle/>
        <a:p>
          <a:endParaRPr lang="en-US"/>
        </a:p>
      </dgm:t>
    </dgm:pt>
    <dgm:pt modelId="{2D3C366C-F566-41D4-A708-EA41177FB642}">
      <dgm:prSet custT="1"/>
      <dgm:spPr/>
      <dgm:t>
        <a:bodyPr/>
        <a:lstStyle/>
        <a:p>
          <a:r>
            <a:rPr lang="en-GB" sz="1400" b="1" dirty="0" smtClean="0"/>
            <a:t>Before Appointment</a:t>
          </a:r>
          <a:r>
            <a:rPr lang="en-GB" sz="1400" dirty="0" smtClean="0"/>
            <a:t> - Ease of using the online booking system.</a:t>
          </a:r>
          <a:endParaRPr lang="en-US" sz="1400" dirty="0"/>
        </a:p>
      </dgm:t>
    </dgm:pt>
    <dgm:pt modelId="{8C6C933B-7608-4CBE-964A-2E0DEC397A2B}" type="parTrans" cxnId="{9FF7B11F-A976-4D6C-8D40-B4E94D36DDF0}">
      <dgm:prSet/>
      <dgm:spPr/>
      <dgm:t>
        <a:bodyPr/>
        <a:lstStyle/>
        <a:p>
          <a:endParaRPr lang="en-US"/>
        </a:p>
      </dgm:t>
    </dgm:pt>
    <dgm:pt modelId="{507A3DAA-A4EA-41EA-ACC3-154A461F53CF}" type="sibTrans" cxnId="{9FF7B11F-A976-4D6C-8D40-B4E94D36DDF0}">
      <dgm:prSet/>
      <dgm:spPr/>
      <dgm:t>
        <a:bodyPr/>
        <a:lstStyle/>
        <a:p>
          <a:endParaRPr lang="en-US"/>
        </a:p>
      </dgm:t>
    </dgm:pt>
    <dgm:pt modelId="{2D5284A8-BECE-4901-B3BE-07072D4B2C00}">
      <dgm:prSet custT="1"/>
      <dgm:spPr/>
      <dgm:t>
        <a:bodyPr/>
        <a:lstStyle/>
        <a:p>
          <a:r>
            <a:rPr lang="en-GB" sz="1400" b="1" dirty="0" smtClean="0"/>
            <a:t>During Appointment</a:t>
          </a:r>
          <a:r>
            <a:rPr lang="en-GB" sz="1400" dirty="0" smtClean="0"/>
            <a:t> - </a:t>
          </a:r>
          <a:r>
            <a:rPr lang="en-US" sz="1400" dirty="0" smtClean="0"/>
            <a:t>Turnaround time from requesting an appointment and seeing your GP.</a:t>
          </a:r>
          <a:endParaRPr lang="en-GB" sz="1400" dirty="0"/>
        </a:p>
      </dgm:t>
    </dgm:pt>
    <dgm:pt modelId="{794D3A30-CB52-477C-9D7D-CBCF176008A9}" type="parTrans" cxnId="{14CC576D-F45C-4C92-926F-5FA4B7FDD04C}">
      <dgm:prSet/>
      <dgm:spPr/>
      <dgm:t>
        <a:bodyPr/>
        <a:lstStyle/>
        <a:p>
          <a:endParaRPr lang="en-US"/>
        </a:p>
      </dgm:t>
    </dgm:pt>
    <dgm:pt modelId="{92F71712-0F67-40B6-A516-A6F9F211B3A9}" type="sibTrans" cxnId="{14CC576D-F45C-4C92-926F-5FA4B7FDD04C}">
      <dgm:prSet/>
      <dgm:spPr/>
      <dgm:t>
        <a:bodyPr/>
        <a:lstStyle/>
        <a:p>
          <a:endParaRPr lang="en-US"/>
        </a:p>
      </dgm:t>
    </dgm:pt>
    <dgm:pt modelId="{32740D66-1745-4252-AE67-834EAE97693A}">
      <dgm:prSet custT="1"/>
      <dgm:spPr/>
      <dgm:t>
        <a:bodyPr/>
        <a:lstStyle/>
        <a:p>
          <a:r>
            <a:rPr lang="en-US" sz="1400" b="1" dirty="0" smtClean="0"/>
            <a:t>After Appointment</a:t>
          </a:r>
          <a:r>
            <a:rPr lang="en-US" sz="1400" dirty="0" smtClean="0"/>
            <a:t> - </a:t>
          </a:r>
          <a:r>
            <a:rPr lang="en-GB" sz="1400" dirty="0" smtClean="0"/>
            <a:t>Prescription collection working very well.</a:t>
          </a:r>
          <a:endParaRPr lang="en-GB" sz="1400" dirty="0"/>
        </a:p>
      </dgm:t>
    </dgm:pt>
    <dgm:pt modelId="{B786597A-452D-49F7-AF1A-CA30FC7578DE}" type="parTrans" cxnId="{B5FBA4B0-7EC3-4B8D-A504-F7E3E9F36D23}">
      <dgm:prSet/>
      <dgm:spPr/>
      <dgm:t>
        <a:bodyPr/>
        <a:lstStyle/>
        <a:p>
          <a:endParaRPr lang="en-US"/>
        </a:p>
      </dgm:t>
    </dgm:pt>
    <dgm:pt modelId="{B37095A7-E65B-4DBE-A904-606A664576FA}" type="sibTrans" cxnId="{B5FBA4B0-7EC3-4B8D-A504-F7E3E9F36D23}">
      <dgm:prSet/>
      <dgm:spPr/>
      <dgm:t>
        <a:bodyPr/>
        <a:lstStyle/>
        <a:p>
          <a:endParaRPr lang="en-US"/>
        </a:p>
      </dgm:t>
    </dgm:pt>
    <dgm:pt modelId="{6BE14169-8D81-4AED-8AEF-E42CE72612ED}">
      <dgm:prSet custT="1"/>
      <dgm:spPr/>
      <dgm:t>
        <a:bodyPr/>
        <a:lstStyle/>
        <a:p>
          <a:endParaRPr lang="en-US" sz="100" dirty="0"/>
        </a:p>
      </dgm:t>
    </dgm:pt>
    <dgm:pt modelId="{521D19A4-342A-41C1-A13F-91141362E770}" type="parTrans" cxnId="{DD2BB724-16C0-41F6-84E4-4DB401C4AEAC}">
      <dgm:prSet/>
      <dgm:spPr/>
      <dgm:t>
        <a:bodyPr/>
        <a:lstStyle/>
        <a:p>
          <a:endParaRPr lang="en-US"/>
        </a:p>
      </dgm:t>
    </dgm:pt>
    <dgm:pt modelId="{9CB1934E-6EA9-4CFC-B42C-E4981845FFF2}" type="sibTrans" cxnId="{DD2BB724-16C0-41F6-84E4-4DB401C4AEAC}">
      <dgm:prSet/>
      <dgm:spPr/>
      <dgm:t>
        <a:bodyPr/>
        <a:lstStyle/>
        <a:p>
          <a:endParaRPr lang="en-US"/>
        </a:p>
      </dgm:t>
    </dgm:pt>
    <dgm:pt modelId="{8527A680-8B79-47F8-AFEE-771EEF4BCF3A}">
      <dgm:prSet custT="1"/>
      <dgm:spPr/>
      <dgm:t>
        <a:bodyPr/>
        <a:lstStyle/>
        <a:p>
          <a:endParaRPr lang="en-GB" sz="100" dirty="0"/>
        </a:p>
      </dgm:t>
    </dgm:pt>
    <dgm:pt modelId="{2A9EF5F2-DE27-4461-AA5B-0712DC76E412}" type="parTrans" cxnId="{96937783-B443-4FAF-B6DA-9FC37AB1056C}">
      <dgm:prSet/>
      <dgm:spPr/>
      <dgm:t>
        <a:bodyPr/>
        <a:lstStyle/>
        <a:p>
          <a:endParaRPr lang="en-US"/>
        </a:p>
      </dgm:t>
    </dgm:pt>
    <dgm:pt modelId="{7778BC4C-46B3-400D-87A0-B9E09E79B8D7}" type="sibTrans" cxnId="{96937783-B443-4FAF-B6DA-9FC37AB1056C}">
      <dgm:prSet/>
      <dgm:spPr/>
      <dgm:t>
        <a:bodyPr/>
        <a:lstStyle/>
        <a:p>
          <a:endParaRPr lang="en-US"/>
        </a:p>
      </dgm:t>
    </dgm:pt>
    <dgm:pt modelId="{75FB315A-5DFA-4D20-8E4E-3D83A9E92BD9}">
      <dgm:prSet/>
      <dgm:spPr/>
      <dgm:t>
        <a:bodyPr/>
        <a:lstStyle/>
        <a:p>
          <a:r>
            <a:rPr lang="en-GB" dirty="0" smtClean="0"/>
            <a:t>Remote appointments were more convenient, quick and time-efficient for many reasons, i.e. not travelling to the surgery, can book an appointment at any time of the day etc.</a:t>
          </a:r>
          <a:endParaRPr lang="en-US" dirty="0"/>
        </a:p>
      </dgm:t>
    </dgm:pt>
    <dgm:pt modelId="{26582EC4-9AC1-4A93-8755-56DF3436BDA0}" type="parTrans" cxnId="{87DE2BC8-A806-47F3-B7C3-9D587501F7E0}">
      <dgm:prSet/>
      <dgm:spPr/>
      <dgm:t>
        <a:bodyPr/>
        <a:lstStyle/>
        <a:p>
          <a:endParaRPr lang="en-US"/>
        </a:p>
      </dgm:t>
    </dgm:pt>
    <dgm:pt modelId="{944749CD-7103-4EF3-B9D3-F256401275A4}" type="sibTrans" cxnId="{87DE2BC8-A806-47F3-B7C3-9D587501F7E0}">
      <dgm:prSet/>
      <dgm:spPr/>
      <dgm:t>
        <a:bodyPr/>
        <a:lstStyle/>
        <a:p>
          <a:endParaRPr lang="en-US"/>
        </a:p>
      </dgm:t>
    </dgm:pt>
    <dgm:pt modelId="{1F158731-6D71-47A0-9762-42C7814D9A4D}">
      <dgm:prSet/>
      <dgm:spPr/>
      <dgm:t>
        <a:bodyPr/>
        <a:lstStyle/>
        <a:p>
          <a:r>
            <a:rPr lang="en-GB" dirty="0" smtClean="0"/>
            <a:t>Some people expressed that they felt safer having a remote appointment with their GP compared to attending in person due to the risk of catching COVID-19.</a:t>
          </a:r>
          <a:endParaRPr lang="en-US" dirty="0"/>
        </a:p>
      </dgm:t>
    </dgm:pt>
    <dgm:pt modelId="{0C2A4504-CC60-45E1-8AFB-33B950FE7E9E}" type="parTrans" cxnId="{5D2E4AAA-ABBE-4C50-B361-D535B714DBE6}">
      <dgm:prSet/>
      <dgm:spPr/>
      <dgm:t>
        <a:bodyPr/>
        <a:lstStyle/>
        <a:p>
          <a:endParaRPr lang="en-US"/>
        </a:p>
      </dgm:t>
    </dgm:pt>
    <dgm:pt modelId="{56294761-7C16-4023-BBF4-5B1541748377}" type="sibTrans" cxnId="{5D2E4AAA-ABBE-4C50-B361-D535B714DBE6}">
      <dgm:prSet/>
      <dgm:spPr/>
      <dgm:t>
        <a:bodyPr/>
        <a:lstStyle/>
        <a:p>
          <a:endParaRPr lang="en-US"/>
        </a:p>
      </dgm:t>
    </dgm:pt>
    <dgm:pt modelId="{153CAC9F-A258-4E57-B109-33AD74700EBC}" type="pres">
      <dgm:prSet presAssocID="{44F7677E-6747-42DB-92D0-D214A500BB80}" presName="Name0" presStyleCnt="0">
        <dgm:presLayoutVars>
          <dgm:dir/>
          <dgm:animLvl val="lvl"/>
          <dgm:resizeHandles/>
        </dgm:presLayoutVars>
      </dgm:prSet>
      <dgm:spPr/>
      <dgm:t>
        <a:bodyPr/>
        <a:lstStyle/>
        <a:p>
          <a:endParaRPr lang="en-US"/>
        </a:p>
      </dgm:t>
    </dgm:pt>
    <dgm:pt modelId="{58F78DB3-0A4E-49F5-853B-681622932F6D}" type="pres">
      <dgm:prSet presAssocID="{0433EA45-CF1B-43EA-BFF9-ADF5BE3329C0}" presName="linNode" presStyleCnt="0"/>
      <dgm:spPr/>
    </dgm:pt>
    <dgm:pt modelId="{DE0C3FC0-4E9C-40F5-8C52-C5B4E5914B60}" type="pres">
      <dgm:prSet presAssocID="{0433EA45-CF1B-43EA-BFF9-ADF5BE3329C0}" presName="parentShp" presStyleLbl="node1" presStyleIdx="0" presStyleCnt="3">
        <dgm:presLayoutVars>
          <dgm:bulletEnabled val="1"/>
        </dgm:presLayoutVars>
      </dgm:prSet>
      <dgm:spPr/>
      <dgm:t>
        <a:bodyPr/>
        <a:lstStyle/>
        <a:p>
          <a:endParaRPr lang="en-US"/>
        </a:p>
      </dgm:t>
    </dgm:pt>
    <dgm:pt modelId="{09412D64-AFB5-4066-8589-BF91DFFCE8BE}" type="pres">
      <dgm:prSet presAssocID="{0433EA45-CF1B-43EA-BFF9-ADF5BE3329C0}" presName="childShp" presStyleLbl="bgAccFollowNode1" presStyleIdx="0" presStyleCnt="3" custScaleY="121228">
        <dgm:presLayoutVars>
          <dgm:bulletEnabled val="1"/>
        </dgm:presLayoutVars>
      </dgm:prSet>
      <dgm:spPr/>
      <dgm:t>
        <a:bodyPr/>
        <a:lstStyle/>
        <a:p>
          <a:endParaRPr lang="en-US"/>
        </a:p>
      </dgm:t>
    </dgm:pt>
    <dgm:pt modelId="{A6A07A07-A0A8-4B11-B033-12AD2CE311EA}" type="pres">
      <dgm:prSet presAssocID="{D3D19DBA-5B4D-4147-8152-F1795BCFEA39}" presName="spacing" presStyleCnt="0"/>
      <dgm:spPr/>
    </dgm:pt>
    <dgm:pt modelId="{5507758B-CF07-4190-A0BD-31C8C29DB4E9}" type="pres">
      <dgm:prSet presAssocID="{E8C3E159-72AD-4CB1-B50E-5EDBE6C6439C}" presName="linNode" presStyleCnt="0"/>
      <dgm:spPr/>
    </dgm:pt>
    <dgm:pt modelId="{20B13FB6-805B-49A7-AF3E-F598BFE27983}" type="pres">
      <dgm:prSet presAssocID="{E8C3E159-72AD-4CB1-B50E-5EDBE6C6439C}" presName="parentShp" presStyleLbl="node1" presStyleIdx="1" presStyleCnt="3">
        <dgm:presLayoutVars>
          <dgm:bulletEnabled val="1"/>
        </dgm:presLayoutVars>
      </dgm:prSet>
      <dgm:spPr/>
      <dgm:t>
        <a:bodyPr/>
        <a:lstStyle/>
        <a:p>
          <a:endParaRPr lang="en-US"/>
        </a:p>
      </dgm:t>
    </dgm:pt>
    <dgm:pt modelId="{55B380AB-FCF1-4D77-A907-017C0DE8666E}" type="pres">
      <dgm:prSet presAssocID="{E8C3E159-72AD-4CB1-B50E-5EDBE6C6439C}" presName="childShp" presStyleLbl="bgAccFollowNode1" presStyleIdx="1" presStyleCnt="3">
        <dgm:presLayoutVars>
          <dgm:bulletEnabled val="1"/>
        </dgm:presLayoutVars>
      </dgm:prSet>
      <dgm:spPr/>
      <dgm:t>
        <a:bodyPr/>
        <a:lstStyle/>
        <a:p>
          <a:endParaRPr lang="en-US"/>
        </a:p>
      </dgm:t>
    </dgm:pt>
    <dgm:pt modelId="{D16C5A70-FC8C-423D-8EE5-428C036A1863}" type="pres">
      <dgm:prSet presAssocID="{81723D0E-8631-46FA-9376-A97945CC1016}" presName="spacing" presStyleCnt="0"/>
      <dgm:spPr/>
    </dgm:pt>
    <dgm:pt modelId="{2817146D-E1AD-41CF-A35C-0ECD73915796}" type="pres">
      <dgm:prSet presAssocID="{5657BB02-0BFC-43AE-B935-7967B50A3966}" presName="linNode" presStyleCnt="0"/>
      <dgm:spPr/>
    </dgm:pt>
    <dgm:pt modelId="{C100A0FA-76F4-45B1-93B5-B79F7CE072B2}" type="pres">
      <dgm:prSet presAssocID="{5657BB02-0BFC-43AE-B935-7967B50A3966}" presName="parentShp" presStyleLbl="node1" presStyleIdx="2" presStyleCnt="3">
        <dgm:presLayoutVars>
          <dgm:bulletEnabled val="1"/>
        </dgm:presLayoutVars>
      </dgm:prSet>
      <dgm:spPr/>
      <dgm:t>
        <a:bodyPr/>
        <a:lstStyle/>
        <a:p>
          <a:endParaRPr lang="en-US"/>
        </a:p>
      </dgm:t>
    </dgm:pt>
    <dgm:pt modelId="{679D8211-6DAD-474C-B4A5-D3778729945C}" type="pres">
      <dgm:prSet presAssocID="{5657BB02-0BFC-43AE-B935-7967B50A3966}" presName="childShp" presStyleLbl="bgAccFollowNode1" presStyleIdx="2" presStyleCnt="3">
        <dgm:presLayoutVars>
          <dgm:bulletEnabled val="1"/>
        </dgm:presLayoutVars>
      </dgm:prSet>
      <dgm:spPr/>
      <dgm:t>
        <a:bodyPr/>
        <a:lstStyle/>
        <a:p>
          <a:endParaRPr lang="en-US"/>
        </a:p>
      </dgm:t>
    </dgm:pt>
  </dgm:ptLst>
  <dgm:cxnLst>
    <dgm:cxn modelId="{F6209FB4-1AE0-4949-9539-CC1F0A5C9D09}" type="presOf" srcId="{1F158731-6D71-47A0-9762-42C7814D9A4D}" destId="{679D8211-6DAD-474C-B4A5-D3778729945C}" srcOrd="0" destOrd="0" presId="urn:microsoft.com/office/officeart/2005/8/layout/vList6"/>
    <dgm:cxn modelId="{921E2E97-CA0B-493D-82E8-93104C5DAA9C}" type="presOf" srcId="{2D5284A8-BECE-4901-B3BE-07072D4B2C00}" destId="{09412D64-AFB5-4066-8589-BF91DFFCE8BE}" srcOrd="0" destOrd="2" presId="urn:microsoft.com/office/officeart/2005/8/layout/vList6"/>
    <dgm:cxn modelId="{4E993018-0252-4366-B75A-3A56E5618A39}" type="presOf" srcId="{2D3C366C-F566-41D4-A708-EA41177FB642}" destId="{09412D64-AFB5-4066-8589-BF91DFFCE8BE}" srcOrd="0" destOrd="0" presId="urn:microsoft.com/office/officeart/2005/8/layout/vList6"/>
    <dgm:cxn modelId="{96B23A5C-3E82-401C-A30E-E78B25A9384E}" type="presOf" srcId="{6BE14169-8D81-4AED-8AEF-E42CE72612ED}" destId="{09412D64-AFB5-4066-8589-BF91DFFCE8BE}" srcOrd="0" destOrd="1" presId="urn:microsoft.com/office/officeart/2005/8/layout/vList6"/>
    <dgm:cxn modelId="{B5FBA4B0-7EC3-4B8D-A504-F7E3E9F36D23}" srcId="{0433EA45-CF1B-43EA-BFF9-ADF5BE3329C0}" destId="{32740D66-1745-4252-AE67-834EAE97693A}" srcOrd="4" destOrd="0" parTransId="{B786597A-452D-49F7-AF1A-CA30FC7578DE}" sibTransId="{B37095A7-E65B-4DBE-A904-606A664576FA}"/>
    <dgm:cxn modelId="{7CEC95E0-763B-478D-A746-B862FA10E7F5}" type="presOf" srcId="{E8C3E159-72AD-4CB1-B50E-5EDBE6C6439C}" destId="{20B13FB6-805B-49A7-AF3E-F598BFE27983}" srcOrd="0" destOrd="0" presId="urn:microsoft.com/office/officeart/2005/8/layout/vList6"/>
    <dgm:cxn modelId="{1C740B5A-DF81-4835-9ECC-5987CC202DD4}" srcId="{44F7677E-6747-42DB-92D0-D214A500BB80}" destId="{E8C3E159-72AD-4CB1-B50E-5EDBE6C6439C}" srcOrd="1" destOrd="0" parTransId="{7D4AF119-9E96-4564-B82F-CADBE61D5131}" sibTransId="{81723D0E-8631-46FA-9376-A97945CC1016}"/>
    <dgm:cxn modelId="{87DE2BC8-A806-47F3-B7C3-9D587501F7E0}" srcId="{E8C3E159-72AD-4CB1-B50E-5EDBE6C6439C}" destId="{75FB315A-5DFA-4D20-8E4E-3D83A9E92BD9}" srcOrd="0" destOrd="0" parTransId="{26582EC4-9AC1-4A93-8755-56DF3436BDA0}" sibTransId="{944749CD-7103-4EF3-B9D3-F256401275A4}"/>
    <dgm:cxn modelId="{DD2BB724-16C0-41F6-84E4-4DB401C4AEAC}" srcId="{0433EA45-CF1B-43EA-BFF9-ADF5BE3329C0}" destId="{6BE14169-8D81-4AED-8AEF-E42CE72612ED}" srcOrd="1" destOrd="0" parTransId="{521D19A4-342A-41C1-A13F-91141362E770}" sibTransId="{9CB1934E-6EA9-4CFC-B42C-E4981845FFF2}"/>
    <dgm:cxn modelId="{16B25FB4-CAEE-421D-8CBB-40C3D1DFFE18}" type="presOf" srcId="{32740D66-1745-4252-AE67-834EAE97693A}" destId="{09412D64-AFB5-4066-8589-BF91DFFCE8BE}" srcOrd="0" destOrd="4" presId="urn:microsoft.com/office/officeart/2005/8/layout/vList6"/>
    <dgm:cxn modelId="{96937783-B443-4FAF-B6DA-9FC37AB1056C}" srcId="{0433EA45-CF1B-43EA-BFF9-ADF5BE3329C0}" destId="{8527A680-8B79-47F8-AFEE-771EEF4BCF3A}" srcOrd="3" destOrd="0" parTransId="{2A9EF5F2-DE27-4461-AA5B-0712DC76E412}" sibTransId="{7778BC4C-46B3-400D-87A0-B9E09E79B8D7}"/>
    <dgm:cxn modelId="{CA6189E4-5FEB-4AEE-AA2B-9F4463B86C5A}" type="presOf" srcId="{5657BB02-0BFC-43AE-B935-7967B50A3966}" destId="{C100A0FA-76F4-45B1-93B5-B79F7CE072B2}" srcOrd="0" destOrd="0" presId="urn:microsoft.com/office/officeart/2005/8/layout/vList6"/>
    <dgm:cxn modelId="{FCCFB844-80B4-4894-9371-384E09A982F0}" type="presOf" srcId="{44F7677E-6747-42DB-92D0-D214A500BB80}" destId="{153CAC9F-A258-4E57-B109-33AD74700EBC}" srcOrd="0" destOrd="0" presId="urn:microsoft.com/office/officeart/2005/8/layout/vList6"/>
    <dgm:cxn modelId="{5D2E4AAA-ABBE-4C50-B361-D535B714DBE6}" srcId="{5657BB02-0BFC-43AE-B935-7967B50A3966}" destId="{1F158731-6D71-47A0-9762-42C7814D9A4D}" srcOrd="0" destOrd="0" parTransId="{0C2A4504-CC60-45E1-8AFB-33B950FE7E9E}" sibTransId="{56294761-7C16-4023-BBF4-5B1541748377}"/>
    <dgm:cxn modelId="{03EBD86B-992A-4285-BD1C-DDD6DEFE80E2}" srcId="{44F7677E-6747-42DB-92D0-D214A500BB80}" destId="{5657BB02-0BFC-43AE-B935-7967B50A3966}" srcOrd="2" destOrd="0" parTransId="{EE8121FB-1999-448E-BD91-02618C6330DE}" sibTransId="{3F49DB41-476C-4B3A-9A29-A95C8BB55EEC}"/>
    <dgm:cxn modelId="{14CC576D-F45C-4C92-926F-5FA4B7FDD04C}" srcId="{0433EA45-CF1B-43EA-BFF9-ADF5BE3329C0}" destId="{2D5284A8-BECE-4901-B3BE-07072D4B2C00}" srcOrd="2" destOrd="0" parTransId="{794D3A30-CB52-477C-9D7D-CBCF176008A9}" sibTransId="{92F71712-0F67-40B6-A516-A6F9F211B3A9}"/>
    <dgm:cxn modelId="{1DCD0F4E-41D2-45BF-B90D-663DA195FD76}" type="presOf" srcId="{8527A680-8B79-47F8-AFEE-771EEF4BCF3A}" destId="{09412D64-AFB5-4066-8589-BF91DFFCE8BE}" srcOrd="0" destOrd="3" presId="urn:microsoft.com/office/officeart/2005/8/layout/vList6"/>
    <dgm:cxn modelId="{407B5002-1549-4316-948C-B3922DE3A73B}" type="presOf" srcId="{75FB315A-5DFA-4D20-8E4E-3D83A9E92BD9}" destId="{55B380AB-FCF1-4D77-A907-017C0DE8666E}" srcOrd="0" destOrd="0" presId="urn:microsoft.com/office/officeart/2005/8/layout/vList6"/>
    <dgm:cxn modelId="{9FF7B11F-A976-4D6C-8D40-B4E94D36DDF0}" srcId="{0433EA45-CF1B-43EA-BFF9-ADF5BE3329C0}" destId="{2D3C366C-F566-41D4-A708-EA41177FB642}" srcOrd="0" destOrd="0" parTransId="{8C6C933B-7608-4CBE-964A-2E0DEC397A2B}" sibTransId="{507A3DAA-A4EA-41EA-ACC3-154A461F53CF}"/>
    <dgm:cxn modelId="{6B2B4DE7-FFF8-4391-BAD5-5EB0AD5CA5FF}" srcId="{44F7677E-6747-42DB-92D0-D214A500BB80}" destId="{0433EA45-CF1B-43EA-BFF9-ADF5BE3329C0}" srcOrd="0" destOrd="0" parTransId="{EE1CAA6B-8E47-4962-8AF5-1C70090FCC4D}" sibTransId="{D3D19DBA-5B4D-4147-8152-F1795BCFEA39}"/>
    <dgm:cxn modelId="{3EC61C11-A9E4-4EB4-9E49-EBAF318E08F5}" type="presOf" srcId="{0433EA45-CF1B-43EA-BFF9-ADF5BE3329C0}" destId="{DE0C3FC0-4E9C-40F5-8C52-C5B4E5914B60}" srcOrd="0" destOrd="0" presId="urn:microsoft.com/office/officeart/2005/8/layout/vList6"/>
    <dgm:cxn modelId="{F03A2776-0288-4382-B4DE-0A69CD2B8CA6}" type="presParOf" srcId="{153CAC9F-A258-4E57-B109-33AD74700EBC}" destId="{58F78DB3-0A4E-49F5-853B-681622932F6D}" srcOrd="0" destOrd="0" presId="urn:microsoft.com/office/officeart/2005/8/layout/vList6"/>
    <dgm:cxn modelId="{81EDAF53-3F58-4E67-82CF-29E72C80BA09}" type="presParOf" srcId="{58F78DB3-0A4E-49F5-853B-681622932F6D}" destId="{DE0C3FC0-4E9C-40F5-8C52-C5B4E5914B60}" srcOrd="0" destOrd="0" presId="urn:microsoft.com/office/officeart/2005/8/layout/vList6"/>
    <dgm:cxn modelId="{A1C2FF14-082C-42F5-B9DB-562D65198A3A}" type="presParOf" srcId="{58F78DB3-0A4E-49F5-853B-681622932F6D}" destId="{09412D64-AFB5-4066-8589-BF91DFFCE8BE}" srcOrd="1" destOrd="0" presId="urn:microsoft.com/office/officeart/2005/8/layout/vList6"/>
    <dgm:cxn modelId="{8BE10A4C-9685-4C8A-9941-68CF6367CA42}" type="presParOf" srcId="{153CAC9F-A258-4E57-B109-33AD74700EBC}" destId="{A6A07A07-A0A8-4B11-B033-12AD2CE311EA}" srcOrd="1" destOrd="0" presId="urn:microsoft.com/office/officeart/2005/8/layout/vList6"/>
    <dgm:cxn modelId="{68F450D1-DE85-411B-AB6E-2D0E55CB49A3}" type="presParOf" srcId="{153CAC9F-A258-4E57-B109-33AD74700EBC}" destId="{5507758B-CF07-4190-A0BD-31C8C29DB4E9}" srcOrd="2" destOrd="0" presId="urn:microsoft.com/office/officeart/2005/8/layout/vList6"/>
    <dgm:cxn modelId="{37051F8A-3262-4FC1-B0D4-996C50C06D75}" type="presParOf" srcId="{5507758B-CF07-4190-A0BD-31C8C29DB4E9}" destId="{20B13FB6-805B-49A7-AF3E-F598BFE27983}" srcOrd="0" destOrd="0" presId="urn:microsoft.com/office/officeart/2005/8/layout/vList6"/>
    <dgm:cxn modelId="{699A4F7F-FE16-49D4-8F07-E75BE116D8D2}" type="presParOf" srcId="{5507758B-CF07-4190-A0BD-31C8C29DB4E9}" destId="{55B380AB-FCF1-4D77-A907-017C0DE8666E}" srcOrd="1" destOrd="0" presId="urn:microsoft.com/office/officeart/2005/8/layout/vList6"/>
    <dgm:cxn modelId="{AAFFB49E-7D94-4DE0-B7D8-AC2D048B5C57}" type="presParOf" srcId="{153CAC9F-A258-4E57-B109-33AD74700EBC}" destId="{D16C5A70-FC8C-423D-8EE5-428C036A1863}" srcOrd="3" destOrd="0" presId="urn:microsoft.com/office/officeart/2005/8/layout/vList6"/>
    <dgm:cxn modelId="{107ED3B8-C702-4123-A443-7032590C1C96}" type="presParOf" srcId="{153CAC9F-A258-4E57-B109-33AD74700EBC}" destId="{2817146D-E1AD-41CF-A35C-0ECD73915796}" srcOrd="4" destOrd="0" presId="urn:microsoft.com/office/officeart/2005/8/layout/vList6"/>
    <dgm:cxn modelId="{30F9883A-F696-48DE-A9C6-AB57915FD544}" type="presParOf" srcId="{2817146D-E1AD-41CF-A35C-0ECD73915796}" destId="{C100A0FA-76F4-45B1-93B5-B79F7CE072B2}" srcOrd="0" destOrd="0" presId="urn:microsoft.com/office/officeart/2005/8/layout/vList6"/>
    <dgm:cxn modelId="{22C9D881-7A68-45A2-A38B-20108920EA27}" type="presParOf" srcId="{2817146D-E1AD-41CF-A35C-0ECD73915796}" destId="{679D8211-6DAD-474C-B4A5-D3778729945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F7677E-6747-42DB-92D0-D214A500BB80}" type="doc">
      <dgm:prSet loTypeId="urn:microsoft.com/office/officeart/2005/8/layout/vList6" loCatId="list" qsTypeId="urn:microsoft.com/office/officeart/2005/8/quickstyle/simple1" qsCatId="simple" csTypeId="urn:microsoft.com/office/officeart/2005/8/colors/accent0_3" csCatId="mainScheme" phldr="1"/>
      <dgm:spPr/>
      <dgm:t>
        <a:bodyPr/>
        <a:lstStyle/>
        <a:p>
          <a:endParaRPr lang="en-US"/>
        </a:p>
      </dgm:t>
    </dgm:pt>
    <dgm:pt modelId="{0433EA45-CF1B-43EA-BFF9-ADF5BE3329C0}">
      <dgm:prSet phldrT="[Text]"/>
      <dgm:spPr/>
      <dgm:t>
        <a:bodyPr/>
        <a:lstStyle/>
        <a:p>
          <a:r>
            <a:rPr lang="en-US" dirty="0" smtClean="0"/>
            <a:t>The New GP Process</a:t>
          </a:r>
          <a:endParaRPr lang="en-US" dirty="0"/>
        </a:p>
      </dgm:t>
    </dgm:pt>
    <dgm:pt modelId="{EE1CAA6B-8E47-4962-8AF5-1C70090FCC4D}" type="parTrans" cxnId="{6B2B4DE7-FFF8-4391-BAD5-5EB0AD5CA5FF}">
      <dgm:prSet/>
      <dgm:spPr/>
      <dgm:t>
        <a:bodyPr/>
        <a:lstStyle/>
        <a:p>
          <a:endParaRPr lang="en-US"/>
        </a:p>
      </dgm:t>
    </dgm:pt>
    <dgm:pt modelId="{D3D19DBA-5B4D-4147-8152-F1795BCFEA39}" type="sibTrans" cxnId="{6B2B4DE7-FFF8-4391-BAD5-5EB0AD5CA5FF}">
      <dgm:prSet/>
      <dgm:spPr/>
      <dgm:t>
        <a:bodyPr/>
        <a:lstStyle/>
        <a:p>
          <a:endParaRPr lang="en-US"/>
        </a:p>
      </dgm:t>
    </dgm:pt>
    <dgm:pt modelId="{5657BB02-0BFC-43AE-B935-7967B50A3966}">
      <dgm:prSet phldrT="[Text]"/>
      <dgm:spPr/>
      <dgm:t>
        <a:bodyPr/>
        <a:lstStyle/>
        <a:p>
          <a:r>
            <a:rPr lang="en-US" dirty="0" smtClean="0"/>
            <a:t>'Digital Diagnosis'</a:t>
          </a:r>
          <a:endParaRPr lang="en-US" dirty="0"/>
        </a:p>
      </dgm:t>
    </dgm:pt>
    <dgm:pt modelId="{EE8121FB-1999-448E-BD91-02618C6330DE}" type="parTrans" cxnId="{03EBD86B-992A-4285-BD1C-DDD6DEFE80E2}">
      <dgm:prSet/>
      <dgm:spPr/>
      <dgm:t>
        <a:bodyPr/>
        <a:lstStyle/>
        <a:p>
          <a:endParaRPr lang="en-US"/>
        </a:p>
      </dgm:t>
    </dgm:pt>
    <dgm:pt modelId="{3F49DB41-476C-4B3A-9A29-A95C8BB55EEC}" type="sibTrans" cxnId="{03EBD86B-992A-4285-BD1C-DDD6DEFE80E2}">
      <dgm:prSet/>
      <dgm:spPr/>
      <dgm:t>
        <a:bodyPr/>
        <a:lstStyle/>
        <a:p>
          <a:endParaRPr lang="en-US"/>
        </a:p>
      </dgm:t>
    </dgm:pt>
    <dgm:pt modelId="{E8C3E159-72AD-4CB1-B50E-5EDBE6C6439C}">
      <dgm:prSet/>
      <dgm:spPr/>
      <dgm:t>
        <a:bodyPr/>
        <a:lstStyle/>
        <a:p>
          <a:r>
            <a:rPr lang="en-US" dirty="0" smtClean="0"/>
            <a:t>Patient Choice</a:t>
          </a:r>
          <a:endParaRPr lang="en-US" dirty="0"/>
        </a:p>
      </dgm:t>
    </dgm:pt>
    <dgm:pt modelId="{7D4AF119-9E96-4564-B82F-CADBE61D5131}" type="parTrans" cxnId="{1C740B5A-DF81-4835-9ECC-5987CC202DD4}">
      <dgm:prSet/>
      <dgm:spPr/>
      <dgm:t>
        <a:bodyPr/>
        <a:lstStyle/>
        <a:p>
          <a:endParaRPr lang="en-US"/>
        </a:p>
      </dgm:t>
    </dgm:pt>
    <dgm:pt modelId="{81723D0E-8631-46FA-9376-A97945CC1016}" type="sibTrans" cxnId="{1C740B5A-DF81-4835-9ECC-5987CC202DD4}">
      <dgm:prSet/>
      <dgm:spPr/>
      <dgm:t>
        <a:bodyPr/>
        <a:lstStyle/>
        <a:p>
          <a:endParaRPr lang="en-US"/>
        </a:p>
      </dgm:t>
    </dgm:pt>
    <dgm:pt modelId="{2D3C366C-F566-41D4-A708-EA41177FB642}">
      <dgm:prSet custT="1"/>
      <dgm:spPr/>
      <dgm:t>
        <a:bodyPr/>
        <a:lstStyle/>
        <a:p>
          <a:r>
            <a:rPr lang="en-GB" sz="1200" b="1" dirty="0" smtClean="0"/>
            <a:t>Before Appointment</a:t>
          </a:r>
          <a:r>
            <a:rPr lang="en-GB" sz="1200" dirty="0" smtClean="0"/>
            <a:t> – Online form is lengthy with irrelevant questions, longer waiting time to get routine appointments and system inefficiencies resulting in increased </a:t>
          </a:r>
          <a:r>
            <a:rPr lang="en-GB" sz="1200" dirty="0" smtClean="0"/>
            <a:t>use of access </a:t>
          </a:r>
          <a:r>
            <a:rPr lang="en-GB" sz="1200" dirty="0" smtClean="0"/>
            <a:t>(40)% to more acute pathways.</a:t>
          </a:r>
          <a:endParaRPr lang="en-US" sz="1200" dirty="0"/>
        </a:p>
      </dgm:t>
    </dgm:pt>
    <dgm:pt modelId="{8C6C933B-7608-4CBE-964A-2E0DEC397A2B}" type="parTrans" cxnId="{9FF7B11F-A976-4D6C-8D40-B4E94D36DDF0}">
      <dgm:prSet/>
      <dgm:spPr/>
      <dgm:t>
        <a:bodyPr/>
        <a:lstStyle/>
        <a:p>
          <a:endParaRPr lang="en-US"/>
        </a:p>
      </dgm:t>
    </dgm:pt>
    <dgm:pt modelId="{507A3DAA-A4EA-41EA-ACC3-154A461F53CF}" type="sibTrans" cxnId="{9FF7B11F-A976-4D6C-8D40-B4E94D36DDF0}">
      <dgm:prSet/>
      <dgm:spPr/>
      <dgm:t>
        <a:bodyPr/>
        <a:lstStyle/>
        <a:p>
          <a:endParaRPr lang="en-US"/>
        </a:p>
      </dgm:t>
    </dgm:pt>
    <dgm:pt modelId="{5516866C-615A-4B19-AD3C-2FDC26F2B594}">
      <dgm:prSet custT="1"/>
      <dgm:spPr/>
      <dgm:t>
        <a:bodyPr/>
        <a:lstStyle/>
        <a:p>
          <a:r>
            <a:rPr lang="en-GB" sz="1200" b="1" dirty="0" smtClean="0"/>
            <a:t>During Appointment</a:t>
          </a:r>
          <a:r>
            <a:rPr lang="en-GB" sz="1200" dirty="0" smtClean="0"/>
            <a:t> – </a:t>
          </a:r>
          <a:r>
            <a:rPr lang="en-US" sz="1200" dirty="0" smtClean="0"/>
            <a:t>Scheduled appointment time slot too wide causing inconvenience for patients, some patients feeling rushed or the GP being late.</a:t>
          </a:r>
          <a:endParaRPr lang="en-GB" sz="1200" dirty="0"/>
        </a:p>
      </dgm:t>
    </dgm:pt>
    <dgm:pt modelId="{C391B6A9-4899-4C76-A09F-B126E83652B4}" type="parTrans" cxnId="{C4FF69D2-E849-44B9-BB08-99E2D384E6C0}">
      <dgm:prSet/>
      <dgm:spPr/>
      <dgm:t>
        <a:bodyPr/>
        <a:lstStyle/>
        <a:p>
          <a:endParaRPr lang="en-US"/>
        </a:p>
      </dgm:t>
    </dgm:pt>
    <dgm:pt modelId="{8574CADD-3F22-4918-8CAF-F86734E3CA29}" type="sibTrans" cxnId="{C4FF69D2-E849-44B9-BB08-99E2D384E6C0}">
      <dgm:prSet/>
      <dgm:spPr/>
      <dgm:t>
        <a:bodyPr/>
        <a:lstStyle/>
        <a:p>
          <a:endParaRPr lang="en-US"/>
        </a:p>
      </dgm:t>
    </dgm:pt>
    <dgm:pt modelId="{92ABA10C-D71E-4031-AC83-503BC46434D3}">
      <dgm:prSet/>
      <dgm:spPr/>
      <dgm:t>
        <a:bodyPr/>
        <a:lstStyle/>
        <a:p>
          <a:r>
            <a:rPr lang="en-US" smtClean="0"/>
            <a:t>Meeting Accessibility Needs</a:t>
          </a:r>
          <a:endParaRPr lang="en-US" dirty="0"/>
        </a:p>
      </dgm:t>
    </dgm:pt>
    <dgm:pt modelId="{40A06E0A-B305-40F4-AA55-011147D576E5}" type="parTrans" cxnId="{EBF48DD1-C37E-4144-AD73-0A404376DDD3}">
      <dgm:prSet/>
      <dgm:spPr/>
      <dgm:t>
        <a:bodyPr/>
        <a:lstStyle/>
        <a:p>
          <a:endParaRPr lang="en-US"/>
        </a:p>
      </dgm:t>
    </dgm:pt>
    <dgm:pt modelId="{013DCF72-A4D3-4DBA-B733-31BE8A7EE8F4}" type="sibTrans" cxnId="{EBF48DD1-C37E-4144-AD73-0A404376DDD3}">
      <dgm:prSet/>
      <dgm:spPr/>
      <dgm:t>
        <a:bodyPr/>
        <a:lstStyle/>
        <a:p>
          <a:endParaRPr lang="en-US"/>
        </a:p>
      </dgm:t>
    </dgm:pt>
    <dgm:pt modelId="{FBCF62EC-634F-44B6-845D-3E821C5D16D8}">
      <dgm:prSet custT="1"/>
      <dgm:spPr/>
      <dgm:t>
        <a:bodyPr/>
        <a:lstStyle/>
        <a:p>
          <a:r>
            <a:rPr lang="en-GB" sz="1300" dirty="0" smtClean="0"/>
            <a:t>Many people wanted autonomy to choose between a face-to-face appointment and a telephone appointment. There are various reasons for this such as difficulties in describing symptoms over the phone, accessibility challenges for some people and personal preference.</a:t>
          </a:r>
          <a:endParaRPr lang="en-US" sz="1300" dirty="0"/>
        </a:p>
      </dgm:t>
    </dgm:pt>
    <dgm:pt modelId="{1D1C2FEA-8C79-4D93-86CE-07D5DCE4C2B3}" type="parTrans" cxnId="{429E1F32-4101-4D70-A201-7C662CECC4D2}">
      <dgm:prSet/>
      <dgm:spPr/>
      <dgm:t>
        <a:bodyPr/>
        <a:lstStyle/>
        <a:p>
          <a:endParaRPr lang="en-US"/>
        </a:p>
      </dgm:t>
    </dgm:pt>
    <dgm:pt modelId="{813DD5CA-A40D-4881-97D5-6E253DA0A5ED}" type="sibTrans" cxnId="{429E1F32-4101-4D70-A201-7C662CECC4D2}">
      <dgm:prSet/>
      <dgm:spPr/>
      <dgm:t>
        <a:bodyPr/>
        <a:lstStyle/>
        <a:p>
          <a:endParaRPr lang="en-US"/>
        </a:p>
      </dgm:t>
    </dgm:pt>
    <dgm:pt modelId="{650866A3-F34D-4D26-AC8D-EBF15CEB0E8F}">
      <dgm:prSet custT="1"/>
      <dgm:spPr/>
      <dgm:t>
        <a:bodyPr/>
        <a:lstStyle/>
        <a:p>
          <a:r>
            <a:rPr lang="en-GB" sz="1300" dirty="0" smtClean="0"/>
            <a:t>Many people expressed a lack of confidence and trust in exploring and/or receiving an adequate and correct diagnosis over a remote appointment and felt face-to-face appointments were more appropriate in these situations.</a:t>
          </a:r>
          <a:endParaRPr lang="en-US" sz="1300" dirty="0"/>
        </a:p>
      </dgm:t>
    </dgm:pt>
    <dgm:pt modelId="{CFA7D8C8-0E1F-4207-A4CD-46379C154105}" type="parTrans" cxnId="{77C32435-F607-46FC-8B2F-E9233907AC01}">
      <dgm:prSet/>
      <dgm:spPr/>
      <dgm:t>
        <a:bodyPr/>
        <a:lstStyle/>
        <a:p>
          <a:endParaRPr lang="en-US"/>
        </a:p>
      </dgm:t>
    </dgm:pt>
    <dgm:pt modelId="{644E6235-659B-4FC6-81A8-020864FD9D24}" type="sibTrans" cxnId="{77C32435-F607-46FC-8B2F-E9233907AC01}">
      <dgm:prSet/>
      <dgm:spPr/>
      <dgm:t>
        <a:bodyPr/>
        <a:lstStyle/>
        <a:p>
          <a:endParaRPr lang="en-US"/>
        </a:p>
      </dgm:t>
    </dgm:pt>
    <dgm:pt modelId="{51A604DB-93B6-4D85-ABBC-07A7CFA2EC46}">
      <dgm:prSet custT="1"/>
      <dgm:spPr/>
      <dgm:t>
        <a:bodyPr/>
        <a:lstStyle/>
        <a:p>
          <a:r>
            <a:rPr lang="en-GB" sz="1300" dirty="0" smtClean="0"/>
            <a:t>For some older people, people with learning difficulties, autism, hearing difficulties, sight impairment, people whose first language is not English, and people who are digitally excluded, remote appointments presented additional challenges. </a:t>
          </a:r>
          <a:endParaRPr lang="en-US" sz="1300" dirty="0"/>
        </a:p>
      </dgm:t>
    </dgm:pt>
    <dgm:pt modelId="{2489D59C-15D6-4C6C-B917-7165B5FC0D73}" type="parTrans" cxnId="{FAC2F357-E61C-4E85-A7E1-459EB8C8ED4B}">
      <dgm:prSet/>
      <dgm:spPr/>
      <dgm:t>
        <a:bodyPr/>
        <a:lstStyle/>
        <a:p>
          <a:endParaRPr lang="en-US"/>
        </a:p>
      </dgm:t>
    </dgm:pt>
    <dgm:pt modelId="{18B6CFB8-9F6B-4719-A71B-935383D46AA3}" type="sibTrans" cxnId="{FAC2F357-E61C-4E85-A7E1-459EB8C8ED4B}">
      <dgm:prSet/>
      <dgm:spPr/>
      <dgm:t>
        <a:bodyPr/>
        <a:lstStyle/>
        <a:p>
          <a:endParaRPr lang="en-US"/>
        </a:p>
      </dgm:t>
    </dgm:pt>
    <dgm:pt modelId="{153CAC9F-A258-4E57-B109-33AD74700EBC}" type="pres">
      <dgm:prSet presAssocID="{44F7677E-6747-42DB-92D0-D214A500BB80}" presName="Name0" presStyleCnt="0">
        <dgm:presLayoutVars>
          <dgm:dir/>
          <dgm:animLvl val="lvl"/>
          <dgm:resizeHandles/>
        </dgm:presLayoutVars>
      </dgm:prSet>
      <dgm:spPr/>
      <dgm:t>
        <a:bodyPr/>
        <a:lstStyle/>
        <a:p>
          <a:endParaRPr lang="en-US"/>
        </a:p>
      </dgm:t>
    </dgm:pt>
    <dgm:pt modelId="{58F78DB3-0A4E-49F5-853B-681622932F6D}" type="pres">
      <dgm:prSet presAssocID="{0433EA45-CF1B-43EA-BFF9-ADF5BE3329C0}" presName="linNode" presStyleCnt="0"/>
      <dgm:spPr/>
    </dgm:pt>
    <dgm:pt modelId="{DE0C3FC0-4E9C-40F5-8C52-C5B4E5914B60}" type="pres">
      <dgm:prSet presAssocID="{0433EA45-CF1B-43EA-BFF9-ADF5BE3329C0}" presName="parentShp" presStyleLbl="node1" presStyleIdx="0" presStyleCnt="4" custScaleY="124545">
        <dgm:presLayoutVars>
          <dgm:bulletEnabled val="1"/>
        </dgm:presLayoutVars>
      </dgm:prSet>
      <dgm:spPr/>
      <dgm:t>
        <a:bodyPr/>
        <a:lstStyle/>
        <a:p>
          <a:endParaRPr lang="en-US"/>
        </a:p>
      </dgm:t>
    </dgm:pt>
    <dgm:pt modelId="{09412D64-AFB5-4066-8589-BF91DFFCE8BE}" type="pres">
      <dgm:prSet presAssocID="{0433EA45-CF1B-43EA-BFF9-ADF5BE3329C0}" presName="childShp" presStyleLbl="bgAccFollowNode1" presStyleIdx="0" presStyleCnt="4" custScaleY="166509">
        <dgm:presLayoutVars>
          <dgm:bulletEnabled val="1"/>
        </dgm:presLayoutVars>
      </dgm:prSet>
      <dgm:spPr/>
      <dgm:t>
        <a:bodyPr/>
        <a:lstStyle/>
        <a:p>
          <a:endParaRPr lang="en-US"/>
        </a:p>
      </dgm:t>
    </dgm:pt>
    <dgm:pt modelId="{A6A07A07-A0A8-4B11-B033-12AD2CE311EA}" type="pres">
      <dgm:prSet presAssocID="{D3D19DBA-5B4D-4147-8152-F1795BCFEA39}" presName="spacing" presStyleCnt="0"/>
      <dgm:spPr/>
    </dgm:pt>
    <dgm:pt modelId="{5507758B-CF07-4190-A0BD-31C8C29DB4E9}" type="pres">
      <dgm:prSet presAssocID="{E8C3E159-72AD-4CB1-B50E-5EDBE6C6439C}" presName="linNode" presStyleCnt="0"/>
      <dgm:spPr/>
    </dgm:pt>
    <dgm:pt modelId="{20B13FB6-805B-49A7-AF3E-F598BFE27983}" type="pres">
      <dgm:prSet presAssocID="{E8C3E159-72AD-4CB1-B50E-5EDBE6C6439C}" presName="parentShp" presStyleLbl="node1" presStyleIdx="1" presStyleCnt="4">
        <dgm:presLayoutVars>
          <dgm:bulletEnabled val="1"/>
        </dgm:presLayoutVars>
      </dgm:prSet>
      <dgm:spPr/>
      <dgm:t>
        <a:bodyPr/>
        <a:lstStyle/>
        <a:p>
          <a:endParaRPr lang="en-US"/>
        </a:p>
      </dgm:t>
    </dgm:pt>
    <dgm:pt modelId="{55B380AB-FCF1-4D77-A907-017C0DE8666E}" type="pres">
      <dgm:prSet presAssocID="{E8C3E159-72AD-4CB1-B50E-5EDBE6C6439C}" presName="childShp" presStyleLbl="bgAccFollowNode1" presStyleIdx="1" presStyleCnt="4" custScaleY="132839">
        <dgm:presLayoutVars>
          <dgm:bulletEnabled val="1"/>
        </dgm:presLayoutVars>
      </dgm:prSet>
      <dgm:spPr/>
      <dgm:t>
        <a:bodyPr/>
        <a:lstStyle/>
        <a:p>
          <a:endParaRPr lang="en-US"/>
        </a:p>
      </dgm:t>
    </dgm:pt>
    <dgm:pt modelId="{D16C5A70-FC8C-423D-8EE5-428C036A1863}" type="pres">
      <dgm:prSet presAssocID="{81723D0E-8631-46FA-9376-A97945CC1016}" presName="spacing" presStyleCnt="0"/>
      <dgm:spPr/>
    </dgm:pt>
    <dgm:pt modelId="{2817146D-E1AD-41CF-A35C-0ECD73915796}" type="pres">
      <dgm:prSet presAssocID="{5657BB02-0BFC-43AE-B935-7967B50A3966}" presName="linNode" presStyleCnt="0"/>
      <dgm:spPr/>
    </dgm:pt>
    <dgm:pt modelId="{C100A0FA-76F4-45B1-93B5-B79F7CE072B2}" type="pres">
      <dgm:prSet presAssocID="{5657BB02-0BFC-43AE-B935-7967B50A3966}" presName="parentShp" presStyleLbl="node1" presStyleIdx="2" presStyleCnt="4">
        <dgm:presLayoutVars>
          <dgm:bulletEnabled val="1"/>
        </dgm:presLayoutVars>
      </dgm:prSet>
      <dgm:spPr/>
      <dgm:t>
        <a:bodyPr/>
        <a:lstStyle/>
        <a:p>
          <a:endParaRPr lang="en-US"/>
        </a:p>
      </dgm:t>
    </dgm:pt>
    <dgm:pt modelId="{679D8211-6DAD-474C-B4A5-D3778729945C}" type="pres">
      <dgm:prSet presAssocID="{5657BB02-0BFC-43AE-B935-7967B50A3966}" presName="childShp" presStyleLbl="bgAccFollowNode1" presStyleIdx="2" presStyleCnt="4" custScaleY="114929">
        <dgm:presLayoutVars>
          <dgm:bulletEnabled val="1"/>
        </dgm:presLayoutVars>
      </dgm:prSet>
      <dgm:spPr/>
      <dgm:t>
        <a:bodyPr/>
        <a:lstStyle/>
        <a:p>
          <a:endParaRPr lang="en-US"/>
        </a:p>
      </dgm:t>
    </dgm:pt>
    <dgm:pt modelId="{F1C7FB59-1E5B-418A-A6A6-225673DC4F80}" type="pres">
      <dgm:prSet presAssocID="{3F49DB41-476C-4B3A-9A29-A95C8BB55EEC}" presName="spacing" presStyleCnt="0"/>
      <dgm:spPr/>
    </dgm:pt>
    <dgm:pt modelId="{087D1B10-778C-4D8C-B90E-48B62B992F26}" type="pres">
      <dgm:prSet presAssocID="{92ABA10C-D71E-4031-AC83-503BC46434D3}" presName="linNode" presStyleCnt="0"/>
      <dgm:spPr/>
    </dgm:pt>
    <dgm:pt modelId="{0D7D8325-AB96-404C-ADDC-77A9929AF906}" type="pres">
      <dgm:prSet presAssocID="{92ABA10C-D71E-4031-AC83-503BC46434D3}" presName="parentShp" presStyleLbl="node1" presStyleIdx="3" presStyleCnt="4">
        <dgm:presLayoutVars>
          <dgm:bulletEnabled val="1"/>
        </dgm:presLayoutVars>
      </dgm:prSet>
      <dgm:spPr/>
      <dgm:t>
        <a:bodyPr/>
        <a:lstStyle/>
        <a:p>
          <a:endParaRPr lang="en-US"/>
        </a:p>
      </dgm:t>
    </dgm:pt>
    <dgm:pt modelId="{0FAA2538-7519-4B6F-8AA0-6B12D3FD9A4A}" type="pres">
      <dgm:prSet presAssocID="{92ABA10C-D71E-4031-AC83-503BC46434D3}" presName="childShp" presStyleLbl="bgAccFollowNode1" presStyleIdx="3" presStyleCnt="4" custScaleY="126236">
        <dgm:presLayoutVars>
          <dgm:bulletEnabled val="1"/>
        </dgm:presLayoutVars>
      </dgm:prSet>
      <dgm:spPr/>
      <dgm:t>
        <a:bodyPr/>
        <a:lstStyle/>
        <a:p>
          <a:endParaRPr lang="en-US"/>
        </a:p>
      </dgm:t>
    </dgm:pt>
  </dgm:ptLst>
  <dgm:cxnLst>
    <dgm:cxn modelId="{CD827FD5-1EA7-4CB5-8C6F-FA33F577D54A}" type="presOf" srcId="{FBCF62EC-634F-44B6-845D-3E821C5D16D8}" destId="{55B380AB-FCF1-4D77-A907-017C0DE8666E}" srcOrd="0" destOrd="0" presId="urn:microsoft.com/office/officeart/2005/8/layout/vList6"/>
    <dgm:cxn modelId="{4E993018-0252-4366-B75A-3A56E5618A39}" type="presOf" srcId="{2D3C366C-F566-41D4-A708-EA41177FB642}" destId="{09412D64-AFB5-4066-8589-BF91DFFCE8BE}" srcOrd="0" destOrd="0" presId="urn:microsoft.com/office/officeart/2005/8/layout/vList6"/>
    <dgm:cxn modelId="{429E1F32-4101-4D70-A201-7C662CECC4D2}" srcId="{E8C3E159-72AD-4CB1-B50E-5EDBE6C6439C}" destId="{FBCF62EC-634F-44B6-845D-3E821C5D16D8}" srcOrd="0" destOrd="0" parTransId="{1D1C2FEA-8C79-4D93-86CE-07D5DCE4C2B3}" sibTransId="{813DD5CA-A40D-4881-97D5-6E253DA0A5ED}"/>
    <dgm:cxn modelId="{7CEC95E0-763B-478D-A746-B862FA10E7F5}" type="presOf" srcId="{E8C3E159-72AD-4CB1-B50E-5EDBE6C6439C}" destId="{20B13FB6-805B-49A7-AF3E-F598BFE27983}" srcOrd="0" destOrd="0" presId="urn:microsoft.com/office/officeart/2005/8/layout/vList6"/>
    <dgm:cxn modelId="{1C740B5A-DF81-4835-9ECC-5987CC202DD4}" srcId="{44F7677E-6747-42DB-92D0-D214A500BB80}" destId="{E8C3E159-72AD-4CB1-B50E-5EDBE6C6439C}" srcOrd="1" destOrd="0" parTransId="{7D4AF119-9E96-4564-B82F-CADBE61D5131}" sibTransId="{81723D0E-8631-46FA-9376-A97945CC1016}"/>
    <dgm:cxn modelId="{C4FF69D2-E849-44B9-BB08-99E2D384E6C0}" srcId="{0433EA45-CF1B-43EA-BFF9-ADF5BE3329C0}" destId="{5516866C-615A-4B19-AD3C-2FDC26F2B594}" srcOrd="1" destOrd="0" parTransId="{C391B6A9-4899-4C76-A09F-B126E83652B4}" sibTransId="{8574CADD-3F22-4918-8CAF-F86734E3CA29}"/>
    <dgm:cxn modelId="{FAC2F357-E61C-4E85-A7E1-459EB8C8ED4B}" srcId="{92ABA10C-D71E-4031-AC83-503BC46434D3}" destId="{51A604DB-93B6-4D85-ABBC-07A7CFA2EC46}" srcOrd="0" destOrd="0" parTransId="{2489D59C-15D6-4C6C-B917-7165B5FC0D73}" sibTransId="{18B6CFB8-9F6B-4719-A71B-935383D46AA3}"/>
    <dgm:cxn modelId="{EBF48DD1-C37E-4144-AD73-0A404376DDD3}" srcId="{44F7677E-6747-42DB-92D0-D214A500BB80}" destId="{92ABA10C-D71E-4031-AC83-503BC46434D3}" srcOrd="3" destOrd="0" parTransId="{40A06E0A-B305-40F4-AA55-011147D576E5}" sibTransId="{013DCF72-A4D3-4DBA-B733-31BE8A7EE8F4}"/>
    <dgm:cxn modelId="{CA6189E4-5FEB-4AEE-AA2B-9F4463B86C5A}" type="presOf" srcId="{5657BB02-0BFC-43AE-B935-7967B50A3966}" destId="{C100A0FA-76F4-45B1-93B5-B79F7CE072B2}" srcOrd="0" destOrd="0" presId="urn:microsoft.com/office/officeart/2005/8/layout/vList6"/>
    <dgm:cxn modelId="{FCCFB844-80B4-4894-9371-384E09A982F0}" type="presOf" srcId="{44F7677E-6747-42DB-92D0-D214A500BB80}" destId="{153CAC9F-A258-4E57-B109-33AD74700EBC}" srcOrd="0" destOrd="0" presId="urn:microsoft.com/office/officeart/2005/8/layout/vList6"/>
    <dgm:cxn modelId="{77C32435-F607-46FC-8B2F-E9233907AC01}" srcId="{5657BB02-0BFC-43AE-B935-7967B50A3966}" destId="{650866A3-F34D-4D26-AC8D-EBF15CEB0E8F}" srcOrd="0" destOrd="0" parTransId="{CFA7D8C8-0E1F-4207-A4CD-46379C154105}" sibTransId="{644E6235-659B-4FC6-81A8-020864FD9D24}"/>
    <dgm:cxn modelId="{F99BDD21-6105-435F-B605-5EDE5C86DE3F}" type="presOf" srcId="{5516866C-615A-4B19-AD3C-2FDC26F2B594}" destId="{09412D64-AFB5-4066-8589-BF91DFFCE8BE}" srcOrd="0" destOrd="1" presId="urn:microsoft.com/office/officeart/2005/8/layout/vList6"/>
    <dgm:cxn modelId="{21D8C2A0-99DB-4243-BA03-CFEEC04E7869}" type="presOf" srcId="{92ABA10C-D71E-4031-AC83-503BC46434D3}" destId="{0D7D8325-AB96-404C-ADDC-77A9929AF906}" srcOrd="0" destOrd="0" presId="urn:microsoft.com/office/officeart/2005/8/layout/vList6"/>
    <dgm:cxn modelId="{212CAAF2-DA0D-4961-AEE2-1746352B2602}" type="presOf" srcId="{51A604DB-93B6-4D85-ABBC-07A7CFA2EC46}" destId="{0FAA2538-7519-4B6F-8AA0-6B12D3FD9A4A}" srcOrd="0" destOrd="0" presId="urn:microsoft.com/office/officeart/2005/8/layout/vList6"/>
    <dgm:cxn modelId="{03EBD86B-992A-4285-BD1C-DDD6DEFE80E2}" srcId="{44F7677E-6747-42DB-92D0-D214A500BB80}" destId="{5657BB02-0BFC-43AE-B935-7967B50A3966}" srcOrd="2" destOrd="0" parTransId="{EE8121FB-1999-448E-BD91-02618C6330DE}" sibTransId="{3F49DB41-476C-4B3A-9A29-A95C8BB55EEC}"/>
    <dgm:cxn modelId="{9FF7B11F-A976-4D6C-8D40-B4E94D36DDF0}" srcId="{0433EA45-CF1B-43EA-BFF9-ADF5BE3329C0}" destId="{2D3C366C-F566-41D4-A708-EA41177FB642}" srcOrd="0" destOrd="0" parTransId="{8C6C933B-7608-4CBE-964A-2E0DEC397A2B}" sibTransId="{507A3DAA-A4EA-41EA-ACC3-154A461F53CF}"/>
    <dgm:cxn modelId="{6B2B4DE7-FFF8-4391-BAD5-5EB0AD5CA5FF}" srcId="{44F7677E-6747-42DB-92D0-D214A500BB80}" destId="{0433EA45-CF1B-43EA-BFF9-ADF5BE3329C0}" srcOrd="0" destOrd="0" parTransId="{EE1CAA6B-8E47-4962-8AF5-1C70090FCC4D}" sibTransId="{D3D19DBA-5B4D-4147-8152-F1795BCFEA39}"/>
    <dgm:cxn modelId="{66B70DED-A19C-46E6-BC62-074F45D23E4C}" type="presOf" srcId="{650866A3-F34D-4D26-AC8D-EBF15CEB0E8F}" destId="{679D8211-6DAD-474C-B4A5-D3778729945C}" srcOrd="0" destOrd="0" presId="urn:microsoft.com/office/officeart/2005/8/layout/vList6"/>
    <dgm:cxn modelId="{3EC61C11-A9E4-4EB4-9E49-EBAF318E08F5}" type="presOf" srcId="{0433EA45-CF1B-43EA-BFF9-ADF5BE3329C0}" destId="{DE0C3FC0-4E9C-40F5-8C52-C5B4E5914B60}" srcOrd="0" destOrd="0" presId="urn:microsoft.com/office/officeart/2005/8/layout/vList6"/>
    <dgm:cxn modelId="{F03A2776-0288-4382-B4DE-0A69CD2B8CA6}" type="presParOf" srcId="{153CAC9F-A258-4E57-B109-33AD74700EBC}" destId="{58F78DB3-0A4E-49F5-853B-681622932F6D}" srcOrd="0" destOrd="0" presId="urn:microsoft.com/office/officeart/2005/8/layout/vList6"/>
    <dgm:cxn modelId="{81EDAF53-3F58-4E67-82CF-29E72C80BA09}" type="presParOf" srcId="{58F78DB3-0A4E-49F5-853B-681622932F6D}" destId="{DE0C3FC0-4E9C-40F5-8C52-C5B4E5914B60}" srcOrd="0" destOrd="0" presId="urn:microsoft.com/office/officeart/2005/8/layout/vList6"/>
    <dgm:cxn modelId="{A1C2FF14-082C-42F5-B9DB-562D65198A3A}" type="presParOf" srcId="{58F78DB3-0A4E-49F5-853B-681622932F6D}" destId="{09412D64-AFB5-4066-8589-BF91DFFCE8BE}" srcOrd="1" destOrd="0" presId="urn:microsoft.com/office/officeart/2005/8/layout/vList6"/>
    <dgm:cxn modelId="{8BE10A4C-9685-4C8A-9941-68CF6367CA42}" type="presParOf" srcId="{153CAC9F-A258-4E57-B109-33AD74700EBC}" destId="{A6A07A07-A0A8-4B11-B033-12AD2CE311EA}" srcOrd="1" destOrd="0" presId="urn:microsoft.com/office/officeart/2005/8/layout/vList6"/>
    <dgm:cxn modelId="{68F450D1-DE85-411B-AB6E-2D0E55CB49A3}" type="presParOf" srcId="{153CAC9F-A258-4E57-B109-33AD74700EBC}" destId="{5507758B-CF07-4190-A0BD-31C8C29DB4E9}" srcOrd="2" destOrd="0" presId="urn:microsoft.com/office/officeart/2005/8/layout/vList6"/>
    <dgm:cxn modelId="{37051F8A-3262-4FC1-B0D4-996C50C06D75}" type="presParOf" srcId="{5507758B-CF07-4190-A0BD-31C8C29DB4E9}" destId="{20B13FB6-805B-49A7-AF3E-F598BFE27983}" srcOrd="0" destOrd="0" presId="urn:microsoft.com/office/officeart/2005/8/layout/vList6"/>
    <dgm:cxn modelId="{699A4F7F-FE16-49D4-8F07-E75BE116D8D2}" type="presParOf" srcId="{5507758B-CF07-4190-A0BD-31C8C29DB4E9}" destId="{55B380AB-FCF1-4D77-A907-017C0DE8666E}" srcOrd="1" destOrd="0" presId="urn:microsoft.com/office/officeart/2005/8/layout/vList6"/>
    <dgm:cxn modelId="{AAFFB49E-7D94-4DE0-B7D8-AC2D048B5C57}" type="presParOf" srcId="{153CAC9F-A258-4E57-B109-33AD74700EBC}" destId="{D16C5A70-FC8C-423D-8EE5-428C036A1863}" srcOrd="3" destOrd="0" presId="urn:microsoft.com/office/officeart/2005/8/layout/vList6"/>
    <dgm:cxn modelId="{107ED3B8-C702-4123-A443-7032590C1C96}" type="presParOf" srcId="{153CAC9F-A258-4E57-B109-33AD74700EBC}" destId="{2817146D-E1AD-41CF-A35C-0ECD73915796}" srcOrd="4" destOrd="0" presId="urn:microsoft.com/office/officeart/2005/8/layout/vList6"/>
    <dgm:cxn modelId="{30F9883A-F696-48DE-A9C6-AB57915FD544}" type="presParOf" srcId="{2817146D-E1AD-41CF-A35C-0ECD73915796}" destId="{C100A0FA-76F4-45B1-93B5-B79F7CE072B2}" srcOrd="0" destOrd="0" presId="urn:microsoft.com/office/officeart/2005/8/layout/vList6"/>
    <dgm:cxn modelId="{22C9D881-7A68-45A2-A38B-20108920EA27}" type="presParOf" srcId="{2817146D-E1AD-41CF-A35C-0ECD73915796}" destId="{679D8211-6DAD-474C-B4A5-D3778729945C}" srcOrd="1" destOrd="0" presId="urn:microsoft.com/office/officeart/2005/8/layout/vList6"/>
    <dgm:cxn modelId="{472D101C-D958-4017-B270-8C1EFD644B4F}" type="presParOf" srcId="{153CAC9F-A258-4E57-B109-33AD74700EBC}" destId="{F1C7FB59-1E5B-418A-A6A6-225673DC4F80}" srcOrd="5" destOrd="0" presId="urn:microsoft.com/office/officeart/2005/8/layout/vList6"/>
    <dgm:cxn modelId="{EE5BB8AD-654C-49FB-9565-3336869E09E0}" type="presParOf" srcId="{153CAC9F-A258-4E57-B109-33AD74700EBC}" destId="{087D1B10-778C-4D8C-B90E-48B62B992F26}" srcOrd="6" destOrd="0" presId="urn:microsoft.com/office/officeart/2005/8/layout/vList6"/>
    <dgm:cxn modelId="{51C968F3-B833-436A-A964-757E7FC8C5AE}" type="presParOf" srcId="{087D1B10-778C-4D8C-B90E-48B62B992F26}" destId="{0D7D8325-AB96-404C-ADDC-77A9929AF906}" srcOrd="0" destOrd="0" presId="urn:microsoft.com/office/officeart/2005/8/layout/vList6"/>
    <dgm:cxn modelId="{51376785-8C91-4783-8DE1-4F0EC3B95AE0}" type="presParOf" srcId="{087D1B10-778C-4D8C-B90E-48B62B992F26}" destId="{0FAA2538-7519-4B6F-8AA0-6B12D3FD9A4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4F7677E-6747-42DB-92D0-D214A500BB80}" type="doc">
      <dgm:prSet loTypeId="urn:microsoft.com/office/officeart/2005/8/layout/vList6" loCatId="list" qsTypeId="urn:microsoft.com/office/officeart/2005/8/quickstyle/simple1" qsCatId="simple" csTypeId="urn:microsoft.com/office/officeart/2005/8/colors/accent0_3" csCatId="mainScheme" phldr="1"/>
      <dgm:spPr/>
      <dgm:t>
        <a:bodyPr/>
        <a:lstStyle/>
        <a:p>
          <a:endParaRPr lang="en-US"/>
        </a:p>
      </dgm:t>
    </dgm:pt>
    <dgm:pt modelId="{0433EA45-CF1B-43EA-BFF9-ADF5BE3329C0}">
      <dgm:prSet phldrT="[Text]"/>
      <dgm:spPr/>
      <dgm:t>
        <a:bodyPr/>
        <a:lstStyle/>
        <a:p>
          <a:r>
            <a:rPr lang="en-US" dirty="0" smtClean="0"/>
            <a:t>Privacy &amp; Data</a:t>
          </a:r>
          <a:endParaRPr lang="en-US" dirty="0"/>
        </a:p>
      </dgm:t>
    </dgm:pt>
    <dgm:pt modelId="{EE1CAA6B-8E47-4962-8AF5-1C70090FCC4D}" type="parTrans" cxnId="{6B2B4DE7-FFF8-4391-BAD5-5EB0AD5CA5FF}">
      <dgm:prSet/>
      <dgm:spPr/>
      <dgm:t>
        <a:bodyPr/>
        <a:lstStyle/>
        <a:p>
          <a:endParaRPr lang="en-US"/>
        </a:p>
      </dgm:t>
    </dgm:pt>
    <dgm:pt modelId="{D3D19DBA-5B4D-4147-8152-F1795BCFEA39}" type="sibTrans" cxnId="{6B2B4DE7-FFF8-4391-BAD5-5EB0AD5CA5FF}">
      <dgm:prSet/>
      <dgm:spPr/>
      <dgm:t>
        <a:bodyPr/>
        <a:lstStyle/>
        <a:p>
          <a:endParaRPr lang="en-US"/>
        </a:p>
      </dgm:t>
    </dgm:pt>
    <dgm:pt modelId="{5657BB02-0BFC-43AE-B935-7967B50A3966}">
      <dgm:prSet phldrT="[Text]"/>
      <dgm:spPr/>
      <dgm:t>
        <a:bodyPr/>
        <a:lstStyle/>
        <a:p>
          <a:r>
            <a:rPr lang="en-US" dirty="0" smtClean="0"/>
            <a:t>Telephone</a:t>
          </a:r>
          <a:endParaRPr lang="en-US" dirty="0"/>
        </a:p>
      </dgm:t>
    </dgm:pt>
    <dgm:pt modelId="{EE8121FB-1999-448E-BD91-02618C6330DE}" type="parTrans" cxnId="{03EBD86B-992A-4285-BD1C-DDD6DEFE80E2}">
      <dgm:prSet/>
      <dgm:spPr/>
      <dgm:t>
        <a:bodyPr/>
        <a:lstStyle/>
        <a:p>
          <a:endParaRPr lang="en-US"/>
        </a:p>
      </dgm:t>
    </dgm:pt>
    <dgm:pt modelId="{3F49DB41-476C-4B3A-9A29-A95C8BB55EEC}" type="sibTrans" cxnId="{03EBD86B-992A-4285-BD1C-DDD6DEFE80E2}">
      <dgm:prSet/>
      <dgm:spPr/>
      <dgm:t>
        <a:bodyPr/>
        <a:lstStyle/>
        <a:p>
          <a:endParaRPr lang="en-US"/>
        </a:p>
      </dgm:t>
    </dgm:pt>
    <dgm:pt modelId="{E8C3E159-72AD-4CB1-B50E-5EDBE6C6439C}">
      <dgm:prSet/>
      <dgm:spPr/>
      <dgm:t>
        <a:bodyPr/>
        <a:lstStyle/>
        <a:p>
          <a:r>
            <a:rPr lang="en-US" dirty="0" smtClean="0"/>
            <a:t>Communication</a:t>
          </a:r>
          <a:endParaRPr lang="en-US" dirty="0"/>
        </a:p>
      </dgm:t>
    </dgm:pt>
    <dgm:pt modelId="{7D4AF119-9E96-4564-B82F-CADBE61D5131}" type="parTrans" cxnId="{1C740B5A-DF81-4835-9ECC-5987CC202DD4}">
      <dgm:prSet/>
      <dgm:spPr/>
      <dgm:t>
        <a:bodyPr/>
        <a:lstStyle/>
        <a:p>
          <a:endParaRPr lang="en-US"/>
        </a:p>
      </dgm:t>
    </dgm:pt>
    <dgm:pt modelId="{81723D0E-8631-46FA-9376-A97945CC1016}" type="sibTrans" cxnId="{1C740B5A-DF81-4835-9ECC-5987CC202DD4}">
      <dgm:prSet/>
      <dgm:spPr/>
      <dgm:t>
        <a:bodyPr/>
        <a:lstStyle/>
        <a:p>
          <a:endParaRPr lang="en-US"/>
        </a:p>
      </dgm:t>
    </dgm:pt>
    <dgm:pt modelId="{92ABA10C-D71E-4031-AC83-503BC46434D3}">
      <dgm:prSet/>
      <dgm:spPr/>
      <dgm:t>
        <a:bodyPr/>
        <a:lstStyle/>
        <a:p>
          <a:r>
            <a:rPr lang="en-US" b="0" dirty="0" smtClean="0"/>
            <a:t>Frustration about face-to-face access</a:t>
          </a:r>
          <a:r>
            <a:rPr lang="en-US" dirty="0" smtClean="0"/>
            <a:t> </a:t>
          </a:r>
          <a:endParaRPr lang="en-US" dirty="0"/>
        </a:p>
      </dgm:t>
    </dgm:pt>
    <dgm:pt modelId="{40A06E0A-B305-40F4-AA55-011147D576E5}" type="parTrans" cxnId="{EBF48DD1-C37E-4144-AD73-0A404376DDD3}">
      <dgm:prSet/>
      <dgm:spPr/>
      <dgm:t>
        <a:bodyPr/>
        <a:lstStyle/>
        <a:p>
          <a:endParaRPr lang="en-US"/>
        </a:p>
      </dgm:t>
    </dgm:pt>
    <dgm:pt modelId="{013DCF72-A4D3-4DBA-B733-31BE8A7EE8F4}" type="sibTrans" cxnId="{EBF48DD1-C37E-4144-AD73-0A404376DDD3}">
      <dgm:prSet/>
      <dgm:spPr/>
      <dgm:t>
        <a:bodyPr/>
        <a:lstStyle/>
        <a:p>
          <a:endParaRPr lang="en-US"/>
        </a:p>
      </dgm:t>
    </dgm:pt>
    <dgm:pt modelId="{51A604DB-93B6-4D85-ABBC-07A7CFA2EC46}">
      <dgm:prSet custT="1"/>
      <dgm:spPr/>
      <dgm:t>
        <a:bodyPr/>
        <a:lstStyle/>
        <a:p>
          <a:r>
            <a:rPr lang="en-GB" sz="1400" dirty="0" smtClean="0"/>
            <a:t>Some people were frustrated with the lack of face-to-face access and felt GP practices were playing catch up with the rest of society because other public sector services and organisations were open.</a:t>
          </a:r>
          <a:endParaRPr lang="en-US" sz="1400" dirty="0"/>
        </a:p>
      </dgm:t>
    </dgm:pt>
    <dgm:pt modelId="{2489D59C-15D6-4C6C-B917-7165B5FC0D73}" type="parTrans" cxnId="{FAC2F357-E61C-4E85-A7E1-459EB8C8ED4B}">
      <dgm:prSet/>
      <dgm:spPr/>
      <dgm:t>
        <a:bodyPr/>
        <a:lstStyle/>
        <a:p>
          <a:endParaRPr lang="en-US"/>
        </a:p>
      </dgm:t>
    </dgm:pt>
    <dgm:pt modelId="{18B6CFB8-9F6B-4719-A71B-935383D46AA3}" type="sibTrans" cxnId="{FAC2F357-E61C-4E85-A7E1-459EB8C8ED4B}">
      <dgm:prSet/>
      <dgm:spPr/>
      <dgm:t>
        <a:bodyPr/>
        <a:lstStyle/>
        <a:p>
          <a:endParaRPr lang="en-US"/>
        </a:p>
      </dgm:t>
    </dgm:pt>
    <dgm:pt modelId="{11234EDE-B07E-4C5E-AFD4-A91BC755ED14}">
      <dgm:prSet custT="1"/>
      <dgm:spPr/>
      <dgm:t>
        <a:bodyPr/>
        <a:lstStyle/>
        <a:p>
          <a:r>
            <a:rPr lang="en-GB" sz="1400" dirty="0" smtClean="0"/>
            <a:t>Some people expressed concerns about their privacy, the data being shared on remote appointments, and finding an appropriate place to take the GP’s phone/video call.</a:t>
          </a:r>
          <a:endParaRPr lang="en-US" sz="1400" dirty="0"/>
        </a:p>
      </dgm:t>
    </dgm:pt>
    <dgm:pt modelId="{C5529023-4961-4835-A480-4565DF5E649F}" type="parTrans" cxnId="{6357C947-80FA-4068-94D8-A38F2127CDA2}">
      <dgm:prSet/>
      <dgm:spPr/>
      <dgm:t>
        <a:bodyPr/>
        <a:lstStyle/>
        <a:p>
          <a:endParaRPr lang="en-US"/>
        </a:p>
      </dgm:t>
    </dgm:pt>
    <dgm:pt modelId="{B8E8B512-6223-4359-9A7A-A4BE478F19BD}" type="sibTrans" cxnId="{6357C947-80FA-4068-94D8-A38F2127CDA2}">
      <dgm:prSet/>
      <dgm:spPr/>
      <dgm:t>
        <a:bodyPr/>
        <a:lstStyle/>
        <a:p>
          <a:endParaRPr lang="en-US"/>
        </a:p>
      </dgm:t>
    </dgm:pt>
    <dgm:pt modelId="{14C250A8-3DAF-4FE5-93AD-CDF3F1984298}">
      <dgm:prSet custT="1"/>
      <dgm:spPr/>
      <dgm:t>
        <a:bodyPr/>
        <a:lstStyle/>
        <a:p>
          <a:endParaRPr lang="en-US" sz="1400" dirty="0"/>
        </a:p>
      </dgm:t>
    </dgm:pt>
    <dgm:pt modelId="{838366B6-A96C-4B5B-8972-79A97FC3BC13}" type="parTrans" cxnId="{E095CA9F-F142-4A77-B10B-0D67AC99E125}">
      <dgm:prSet/>
      <dgm:spPr/>
      <dgm:t>
        <a:bodyPr/>
        <a:lstStyle/>
        <a:p>
          <a:endParaRPr lang="en-US"/>
        </a:p>
      </dgm:t>
    </dgm:pt>
    <dgm:pt modelId="{64A4E806-0815-4B27-B5E1-95B62A2FD88C}" type="sibTrans" cxnId="{E095CA9F-F142-4A77-B10B-0D67AC99E125}">
      <dgm:prSet/>
      <dgm:spPr/>
      <dgm:t>
        <a:bodyPr/>
        <a:lstStyle/>
        <a:p>
          <a:endParaRPr lang="en-US"/>
        </a:p>
      </dgm:t>
    </dgm:pt>
    <dgm:pt modelId="{C4DAD01E-7810-4968-B2B7-999DCF86D8C2}">
      <dgm:prSet custT="1"/>
      <dgm:spPr/>
      <dgm:t>
        <a:bodyPr/>
        <a:lstStyle/>
        <a:p>
          <a:r>
            <a:rPr lang="en-GB" sz="1400" dirty="0" smtClean="0"/>
            <a:t>People who did not use the online booking system to request an appointment, either because they are digitally excluded or have a personal preference</a:t>
          </a:r>
          <a:r>
            <a:rPr lang="en-GB" sz="1400" dirty="0" smtClean="0"/>
            <a:t>, </a:t>
          </a:r>
          <a:r>
            <a:rPr lang="en-GB" sz="1400" dirty="0" smtClean="0"/>
            <a:t>called the practice but experienced much longer waiting </a:t>
          </a:r>
          <a:r>
            <a:rPr lang="en-GB" sz="1400" dirty="0" smtClean="0"/>
            <a:t>times resulting in inequality of access.</a:t>
          </a:r>
          <a:endParaRPr lang="en-US" sz="1400" dirty="0"/>
        </a:p>
      </dgm:t>
    </dgm:pt>
    <dgm:pt modelId="{C5758F21-A694-4C41-8665-D56DA429E76D}" type="parTrans" cxnId="{0549AB31-2643-41FA-88E4-24076A346425}">
      <dgm:prSet/>
      <dgm:spPr/>
      <dgm:t>
        <a:bodyPr/>
        <a:lstStyle/>
        <a:p>
          <a:endParaRPr lang="en-US"/>
        </a:p>
      </dgm:t>
    </dgm:pt>
    <dgm:pt modelId="{926BD5F7-ABB3-4389-ADA2-78562B4657C3}" type="sibTrans" cxnId="{0549AB31-2643-41FA-88E4-24076A346425}">
      <dgm:prSet/>
      <dgm:spPr/>
      <dgm:t>
        <a:bodyPr/>
        <a:lstStyle/>
        <a:p>
          <a:endParaRPr lang="en-US"/>
        </a:p>
      </dgm:t>
    </dgm:pt>
    <dgm:pt modelId="{4AE030D5-B52D-49AA-859E-C03319E3C5BB}">
      <dgm:prSet custT="1"/>
      <dgm:spPr/>
      <dgm:t>
        <a:bodyPr/>
        <a:lstStyle/>
        <a:p>
          <a:r>
            <a:rPr lang="en-GB" sz="1400" dirty="0" smtClean="0"/>
            <a:t>Some people highlighted the gaps in communication with their GP and GP surgery, which also included other services such as hospitals and pharmacies.</a:t>
          </a:r>
          <a:endParaRPr lang="en-US" sz="1400" dirty="0"/>
        </a:p>
      </dgm:t>
    </dgm:pt>
    <dgm:pt modelId="{8760ABB4-A58A-4E62-B94C-341A4DFC110D}" type="parTrans" cxnId="{64C883E6-F3A3-48E2-B1C9-9E0D239D6220}">
      <dgm:prSet/>
      <dgm:spPr/>
      <dgm:t>
        <a:bodyPr/>
        <a:lstStyle/>
        <a:p>
          <a:endParaRPr lang="en-US"/>
        </a:p>
      </dgm:t>
    </dgm:pt>
    <dgm:pt modelId="{9D60C344-BCAB-43AA-AB94-84438CD3C3DE}" type="sibTrans" cxnId="{64C883E6-F3A3-48E2-B1C9-9E0D239D6220}">
      <dgm:prSet/>
      <dgm:spPr/>
      <dgm:t>
        <a:bodyPr/>
        <a:lstStyle/>
        <a:p>
          <a:endParaRPr lang="en-US"/>
        </a:p>
      </dgm:t>
    </dgm:pt>
    <dgm:pt modelId="{591E54F0-FE85-49E4-97F0-9DFADFB1AC65}">
      <dgm:prSet custT="1"/>
      <dgm:spPr/>
      <dgm:t>
        <a:bodyPr/>
        <a:lstStyle/>
        <a:p>
          <a:endParaRPr lang="en-US" sz="1400" dirty="0"/>
        </a:p>
      </dgm:t>
    </dgm:pt>
    <dgm:pt modelId="{50C85D7B-61B4-4ED2-8704-C58D16B9C823}" type="parTrans" cxnId="{DB8931E9-4BB6-4792-BA6C-7BFAF4AAF302}">
      <dgm:prSet/>
      <dgm:spPr/>
      <dgm:t>
        <a:bodyPr/>
        <a:lstStyle/>
        <a:p>
          <a:endParaRPr lang="en-US"/>
        </a:p>
      </dgm:t>
    </dgm:pt>
    <dgm:pt modelId="{BEBE40E7-E5E2-45FF-BFE9-22787F3F1737}" type="sibTrans" cxnId="{DB8931E9-4BB6-4792-BA6C-7BFAF4AAF302}">
      <dgm:prSet/>
      <dgm:spPr/>
      <dgm:t>
        <a:bodyPr/>
        <a:lstStyle/>
        <a:p>
          <a:endParaRPr lang="en-US"/>
        </a:p>
      </dgm:t>
    </dgm:pt>
    <dgm:pt modelId="{153CAC9F-A258-4E57-B109-33AD74700EBC}" type="pres">
      <dgm:prSet presAssocID="{44F7677E-6747-42DB-92D0-D214A500BB80}" presName="Name0" presStyleCnt="0">
        <dgm:presLayoutVars>
          <dgm:dir/>
          <dgm:animLvl val="lvl"/>
          <dgm:resizeHandles/>
        </dgm:presLayoutVars>
      </dgm:prSet>
      <dgm:spPr/>
      <dgm:t>
        <a:bodyPr/>
        <a:lstStyle/>
        <a:p>
          <a:endParaRPr lang="en-US"/>
        </a:p>
      </dgm:t>
    </dgm:pt>
    <dgm:pt modelId="{58F78DB3-0A4E-49F5-853B-681622932F6D}" type="pres">
      <dgm:prSet presAssocID="{0433EA45-CF1B-43EA-BFF9-ADF5BE3329C0}" presName="linNode" presStyleCnt="0"/>
      <dgm:spPr/>
    </dgm:pt>
    <dgm:pt modelId="{DE0C3FC0-4E9C-40F5-8C52-C5B4E5914B60}" type="pres">
      <dgm:prSet presAssocID="{0433EA45-CF1B-43EA-BFF9-ADF5BE3329C0}" presName="parentShp" presStyleLbl="node1" presStyleIdx="0" presStyleCnt="4" custScaleY="87230">
        <dgm:presLayoutVars>
          <dgm:bulletEnabled val="1"/>
        </dgm:presLayoutVars>
      </dgm:prSet>
      <dgm:spPr/>
      <dgm:t>
        <a:bodyPr/>
        <a:lstStyle/>
        <a:p>
          <a:endParaRPr lang="en-US"/>
        </a:p>
      </dgm:t>
    </dgm:pt>
    <dgm:pt modelId="{09412D64-AFB5-4066-8589-BF91DFFCE8BE}" type="pres">
      <dgm:prSet presAssocID="{0433EA45-CF1B-43EA-BFF9-ADF5BE3329C0}" presName="childShp" presStyleLbl="bgAccFollowNode1" presStyleIdx="0" presStyleCnt="4" custScaleY="100769">
        <dgm:presLayoutVars>
          <dgm:bulletEnabled val="1"/>
        </dgm:presLayoutVars>
      </dgm:prSet>
      <dgm:spPr/>
      <dgm:t>
        <a:bodyPr/>
        <a:lstStyle/>
        <a:p>
          <a:endParaRPr lang="en-US"/>
        </a:p>
      </dgm:t>
    </dgm:pt>
    <dgm:pt modelId="{A6A07A07-A0A8-4B11-B033-12AD2CE311EA}" type="pres">
      <dgm:prSet presAssocID="{D3D19DBA-5B4D-4147-8152-F1795BCFEA39}" presName="spacing" presStyleCnt="0"/>
      <dgm:spPr/>
    </dgm:pt>
    <dgm:pt modelId="{5507758B-CF07-4190-A0BD-31C8C29DB4E9}" type="pres">
      <dgm:prSet presAssocID="{E8C3E159-72AD-4CB1-B50E-5EDBE6C6439C}" presName="linNode" presStyleCnt="0"/>
      <dgm:spPr/>
    </dgm:pt>
    <dgm:pt modelId="{20B13FB6-805B-49A7-AF3E-F598BFE27983}" type="pres">
      <dgm:prSet presAssocID="{E8C3E159-72AD-4CB1-B50E-5EDBE6C6439C}" presName="parentShp" presStyleLbl="node1" presStyleIdx="1" presStyleCnt="4" custScaleY="84010">
        <dgm:presLayoutVars>
          <dgm:bulletEnabled val="1"/>
        </dgm:presLayoutVars>
      </dgm:prSet>
      <dgm:spPr/>
      <dgm:t>
        <a:bodyPr/>
        <a:lstStyle/>
        <a:p>
          <a:endParaRPr lang="en-US"/>
        </a:p>
      </dgm:t>
    </dgm:pt>
    <dgm:pt modelId="{55B380AB-FCF1-4D77-A907-017C0DE8666E}" type="pres">
      <dgm:prSet presAssocID="{E8C3E159-72AD-4CB1-B50E-5EDBE6C6439C}" presName="childShp" presStyleLbl="bgAccFollowNode1" presStyleIdx="1" presStyleCnt="4" custScaleY="103123">
        <dgm:presLayoutVars>
          <dgm:bulletEnabled val="1"/>
        </dgm:presLayoutVars>
      </dgm:prSet>
      <dgm:spPr/>
      <dgm:t>
        <a:bodyPr/>
        <a:lstStyle/>
        <a:p>
          <a:endParaRPr lang="en-US"/>
        </a:p>
      </dgm:t>
    </dgm:pt>
    <dgm:pt modelId="{D16C5A70-FC8C-423D-8EE5-428C036A1863}" type="pres">
      <dgm:prSet presAssocID="{81723D0E-8631-46FA-9376-A97945CC1016}" presName="spacing" presStyleCnt="0"/>
      <dgm:spPr/>
    </dgm:pt>
    <dgm:pt modelId="{2817146D-E1AD-41CF-A35C-0ECD73915796}" type="pres">
      <dgm:prSet presAssocID="{5657BB02-0BFC-43AE-B935-7967B50A3966}" presName="linNode" presStyleCnt="0"/>
      <dgm:spPr/>
    </dgm:pt>
    <dgm:pt modelId="{C100A0FA-76F4-45B1-93B5-B79F7CE072B2}" type="pres">
      <dgm:prSet presAssocID="{5657BB02-0BFC-43AE-B935-7967B50A3966}" presName="parentShp" presStyleLbl="node1" presStyleIdx="2" presStyleCnt="4" custScaleY="88987">
        <dgm:presLayoutVars>
          <dgm:bulletEnabled val="1"/>
        </dgm:presLayoutVars>
      </dgm:prSet>
      <dgm:spPr/>
      <dgm:t>
        <a:bodyPr/>
        <a:lstStyle/>
        <a:p>
          <a:endParaRPr lang="en-US"/>
        </a:p>
      </dgm:t>
    </dgm:pt>
    <dgm:pt modelId="{679D8211-6DAD-474C-B4A5-D3778729945C}" type="pres">
      <dgm:prSet presAssocID="{5657BB02-0BFC-43AE-B935-7967B50A3966}" presName="childShp" presStyleLbl="bgAccFollowNode1" presStyleIdx="2" presStyleCnt="4" custScaleY="101270">
        <dgm:presLayoutVars>
          <dgm:bulletEnabled val="1"/>
        </dgm:presLayoutVars>
      </dgm:prSet>
      <dgm:spPr/>
      <dgm:t>
        <a:bodyPr/>
        <a:lstStyle/>
        <a:p>
          <a:endParaRPr lang="en-US"/>
        </a:p>
      </dgm:t>
    </dgm:pt>
    <dgm:pt modelId="{F1C7FB59-1E5B-418A-A6A6-225673DC4F80}" type="pres">
      <dgm:prSet presAssocID="{3F49DB41-476C-4B3A-9A29-A95C8BB55EEC}" presName="spacing" presStyleCnt="0"/>
      <dgm:spPr/>
    </dgm:pt>
    <dgm:pt modelId="{087D1B10-778C-4D8C-B90E-48B62B992F26}" type="pres">
      <dgm:prSet presAssocID="{92ABA10C-D71E-4031-AC83-503BC46434D3}" presName="linNode" presStyleCnt="0"/>
      <dgm:spPr/>
    </dgm:pt>
    <dgm:pt modelId="{0D7D8325-AB96-404C-ADDC-77A9929AF906}" type="pres">
      <dgm:prSet presAssocID="{92ABA10C-D71E-4031-AC83-503BC46434D3}" presName="parentShp" presStyleLbl="node1" presStyleIdx="3" presStyleCnt="4" custScaleY="72416">
        <dgm:presLayoutVars>
          <dgm:bulletEnabled val="1"/>
        </dgm:presLayoutVars>
      </dgm:prSet>
      <dgm:spPr/>
      <dgm:t>
        <a:bodyPr/>
        <a:lstStyle/>
        <a:p>
          <a:endParaRPr lang="en-US"/>
        </a:p>
      </dgm:t>
    </dgm:pt>
    <dgm:pt modelId="{0FAA2538-7519-4B6F-8AA0-6B12D3FD9A4A}" type="pres">
      <dgm:prSet presAssocID="{92ABA10C-D71E-4031-AC83-503BC46434D3}" presName="childShp" presStyleLbl="bgAccFollowNode1" presStyleIdx="3" presStyleCnt="4" custScaleY="96671">
        <dgm:presLayoutVars>
          <dgm:bulletEnabled val="1"/>
        </dgm:presLayoutVars>
      </dgm:prSet>
      <dgm:spPr/>
      <dgm:t>
        <a:bodyPr/>
        <a:lstStyle/>
        <a:p>
          <a:endParaRPr lang="en-US"/>
        </a:p>
      </dgm:t>
    </dgm:pt>
  </dgm:ptLst>
  <dgm:cxnLst>
    <dgm:cxn modelId="{5BA4FB3A-4B6E-4C78-9BB5-DF29CF6483DB}" type="presOf" srcId="{14C250A8-3DAF-4FE5-93AD-CDF3F1984298}" destId="{55B380AB-FCF1-4D77-A907-017C0DE8666E}" srcOrd="0" destOrd="0" presId="urn:microsoft.com/office/officeart/2005/8/layout/vList6"/>
    <dgm:cxn modelId="{0549AB31-2643-41FA-88E4-24076A346425}" srcId="{5657BB02-0BFC-43AE-B935-7967B50A3966}" destId="{C4DAD01E-7810-4968-B2B7-999DCF86D8C2}" srcOrd="0" destOrd="0" parTransId="{C5758F21-A694-4C41-8665-D56DA429E76D}" sibTransId="{926BD5F7-ABB3-4389-ADA2-78562B4657C3}"/>
    <dgm:cxn modelId="{DB8931E9-4BB6-4792-BA6C-7BFAF4AAF302}" srcId="{E8C3E159-72AD-4CB1-B50E-5EDBE6C6439C}" destId="{591E54F0-FE85-49E4-97F0-9DFADFB1AC65}" srcOrd="2" destOrd="0" parTransId="{50C85D7B-61B4-4ED2-8704-C58D16B9C823}" sibTransId="{BEBE40E7-E5E2-45FF-BFE9-22787F3F1737}"/>
    <dgm:cxn modelId="{7CEC95E0-763B-478D-A746-B862FA10E7F5}" type="presOf" srcId="{E8C3E159-72AD-4CB1-B50E-5EDBE6C6439C}" destId="{20B13FB6-805B-49A7-AF3E-F598BFE27983}" srcOrd="0" destOrd="0" presId="urn:microsoft.com/office/officeart/2005/8/layout/vList6"/>
    <dgm:cxn modelId="{1C740B5A-DF81-4835-9ECC-5987CC202DD4}" srcId="{44F7677E-6747-42DB-92D0-D214A500BB80}" destId="{E8C3E159-72AD-4CB1-B50E-5EDBE6C6439C}" srcOrd="1" destOrd="0" parTransId="{7D4AF119-9E96-4564-B82F-CADBE61D5131}" sibTransId="{81723D0E-8631-46FA-9376-A97945CC1016}"/>
    <dgm:cxn modelId="{64C883E6-F3A3-48E2-B1C9-9E0D239D6220}" srcId="{E8C3E159-72AD-4CB1-B50E-5EDBE6C6439C}" destId="{4AE030D5-B52D-49AA-859E-C03319E3C5BB}" srcOrd="1" destOrd="0" parTransId="{8760ABB4-A58A-4E62-B94C-341A4DFC110D}" sibTransId="{9D60C344-BCAB-43AA-AB94-84438CD3C3DE}"/>
    <dgm:cxn modelId="{FAC2F357-E61C-4E85-A7E1-459EB8C8ED4B}" srcId="{92ABA10C-D71E-4031-AC83-503BC46434D3}" destId="{51A604DB-93B6-4D85-ABBC-07A7CFA2EC46}" srcOrd="0" destOrd="0" parTransId="{2489D59C-15D6-4C6C-B917-7165B5FC0D73}" sibTransId="{18B6CFB8-9F6B-4719-A71B-935383D46AA3}"/>
    <dgm:cxn modelId="{2BEF050C-E462-48C1-916F-E7F2D7984E03}" type="presOf" srcId="{C4DAD01E-7810-4968-B2B7-999DCF86D8C2}" destId="{679D8211-6DAD-474C-B4A5-D3778729945C}" srcOrd="0" destOrd="0" presId="urn:microsoft.com/office/officeart/2005/8/layout/vList6"/>
    <dgm:cxn modelId="{EBF48DD1-C37E-4144-AD73-0A404376DDD3}" srcId="{44F7677E-6747-42DB-92D0-D214A500BB80}" destId="{92ABA10C-D71E-4031-AC83-503BC46434D3}" srcOrd="3" destOrd="0" parTransId="{40A06E0A-B305-40F4-AA55-011147D576E5}" sibTransId="{013DCF72-A4D3-4DBA-B733-31BE8A7EE8F4}"/>
    <dgm:cxn modelId="{CA6189E4-5FEB-4AEE-AA2B-9F4463B86C5A}" type="presOf" srcId="{5657BB02-0BFC-43AE-B935-7967B50A3966}" destId="{C100A0FA-76F4-45B1-93B5-B79F7CE072B2}" srcOrd="0" destOrd="0" presId="urn:microsoft.com/office/officeart/2005/8/layout/vList6"/>
    <dgm:cxn modelId="{FCCFB844-80B4-4894-9371-384E09A982F0}" type="presOf" srcId="{44F7677E-6747-42DB-92D0-D214A500BB80}" destId="{153CAC9F-A258-4E57-B109-33AD74700EBC}" srcOrd="0" destOrd="0" presId="urn:microsoft.com/office/officeart/2005/8/layout/vList6"/>
    <dgm:cxn modelId="{E095CA9F-F142-4A77-B10B-0D67AC99E125}" srcId="{E8C3E159-72AD-4CB1-B50E-5EDBE6C6439C}" destId="{14C250A8-3DAF-4FE5-93AD-CDF3F1984298}" srcOrd="0" destOrd="0" parTransId="{838366B6-A96C-4B5B-8972-79A97FC3BC13}" sibTransId="{64A4E806-0815-4B27-B5E1-95B62A2FD88C}"/>
    <dgm:cxn modelId="{063B9280-0B17-498E-9A17-9C51C29027A4}" type="presOf" srcId="{591E54F0-FE85-49E4-97F0-9DFADFB1AC65}" destId="{55B380AB-FCF1-4D77-A907-017C0DE8666E}" srcOrd="0" destOrd="2" presId="urn:microsoft.com/office/officeart/2005/8/layout/vList6"/>
    <dgm:cxn modelId="{21D8C2A0-99DB-4243-BA03-CFEEC04E7869}" type="presOf" srcId="{92ABA10C-D71E-4031-AC83-503BC46434D3}" destId="{0D7D8325-AB96-404C-ADDC-77A9929AF906}" srcOrd="0" destOrd="0" presId="urn:microsoft.com/office/officeart/2005/8/layout/vList6"/>
    <dgm:cxn modelId="{212CAAF2-DA0D-4961-AEE2-1746352B2602}" type="presOf" srcId="{51A604DB-93B6-4D85-ABBC-07A7CFA2EC46}" destId="{0FAA2538-7519-4B6F-8AA0-6B12D3FD9A4A}" srcOrd="0" destOrd="0" presId="urn:microsoft.com/office/officeart/2005/8/layout/vList6"/>
    <dgm:cxn modelId="{F21FE43E-102F-4727-901E-DC74F5DCDCC7}" type="presOf" srcId="{11234EDE-B07E-4C5E-AFD4-A91BC755ED14}" destId="{09412D64-AFB5-4066-8589-BF91DFFCE8BE}" srcOrd="0" destOrd="0" presId="urn:microsoft.com/office/officeart/2005/8/layout/vList6"/>
    <dgm:cxn modelId="{D1E928A3-343C-48BB-8D8F-486181D910B4}" type="presOf" srcId="{4AE030D5-B52D-49AA-859E-C03319E3C5BB}" destId="{55B380AB-FCF1-4D77-A907-017C0DE8666E}" srcOrd="0" destOrd="1" presId="urn:microsoft.com/office/officeart/2005/8/layout/vList6"/>
    <dgm:cxn modelId="{03EBD86B-992A-4285-BD1C-DDD6DEFE80E2}" srcId="{44F7677E-6747-42DB-92D0-D214A500BB80}" destId="{5657BB02-0BFC-43AE-B935-7967B50A3966}" srcOrd="2" destOrd="0" parTransId="{EE8121FB-1999-448E-BD91-02618C6330DE}" sibTransId="{3F49DB41-476C-4B3A-9A29-A95C8BB55EEC}"/>
    <dgm:cxn modelId="{6B2B4DE7-FFF8-4391-BAD5-5EB0AD5CA5FF}" srcId="{44F7677E-6747-42DB-92D0-D214A500BB80}" destId="{0433EA45-CF1B-43EA-BFF9-ADF5BE3329C0}" srcOrd="0" destOrd="0" parTransId="{EE1CAA6B-8E47-4962-8AF5-1C70090FCC4D}" sibTransId="{D3D19DBA-5B4D-4147-8152-F1795BCFEA39}"/>
    <dgm:cxn modelId="{3EC61C11-A9E4-4EB4-9E49-EBAF318E08F5}" type="presOf" srcId="{0433EA45-CF1B-43EA-BFF9-ADF5BE3329C0}" destId="{DE0C3FC0-4E9C-40F5-8C52-C5B4E5914B60}" srcOrd="0" destOrd="0" presId="urn:microsoft.com/office/officeart/2005/8/layout/vList6"/>
    <dgm:cxn modelId="{6357C947-80FA-4068-94D8-A38F2127CDA2}" srcId="{0433EA45-CF1B-43EA-BFF9-ADF5BE3329C0}" destId="{11234EDE-B07E-4C5E-AFD4-A91BC755ED14}" srcOrd="0" destOrd="0" parTransId="{C5529023-4961-4835-A480-4565DF5E649F}" sibTransId="{B8E8B512-6223-4359-9A7A-A4BE478F19BD}"/>
    <dgm:cxn modelId="{F03A2776-0288-4382-B4DE-0A69CD2B8CA6}" type="presParOf" srcId="{153CAC9F-A258-4E57-B109-33AD74700EBC}" destId="{58F78DB3-0A4E-49F5-853B-681622932F6D}" srcOrd="0" destOrd="0" presId="urn:microsoft.com/office/officeart/2005/8/layout/vList6"/>
    <dgm:cxn modelId="{81EDAF53-3F58-4E67-82CF-29E72C80BA09}" type="presParOf" srcId="{58F78DB3-0A4E-49F5-853B-681622932F6D}" destId="{DE0C3FC0-4E9C-40F5-8C52-C5B4E5914B60}" srcOrd="0" destOrd="0" presId="urn:microsoft.com/office/officeart/2005/8/layout/vList6"/>
    <dgm:cxn modelId="{A1C2FF14-082C-42F5-B9DB-562D65198A3A}" type="presParOf" srcId="{58F78DB3-0A4E-49F5-853B-681622932F6D}" destId="{09412D64-AFB5-4066-8589-BF91DFFCE8BE}" srcOrd="1" destOrd="0" presId="urn:microsoft.com/office/officeart/2005/8/layout/vList6"/>
    <dgm:cxn modelId="{8BE10A4C-9685-4C8A-9941-68CF6367CA42}" type="presParOf" srcId="{153CAC9F-A258-4E57-B109-33AD74700EBC}" destId="{A6A07A07-A0A8-4B11-B033-12AD2CE311EA}" srcOrd="1" destOrd="0" presId="urn:microsoft.com/office/officeart/2005/8/layout/vList6"/>
    <dgm:cxn modelId="{68F450D1-DE85-411B-AB6E-2D0E55CB49A3}" type="presParOf" srcId="{153CAC9F-A258-4E57-B109-33AD74700EBC}" destId="{5507758B-CF07-4190-A0BD-31C8C29DB4E9}" srcOrd="2" destOrd="0" presId="urn:microsoft.com/office/officeart/2005/8/layout/vList6"/>
    <dgm:cxn modelId="{37051F8A-3262-4FC1-B0D4-996C50C06D75}" type="presParOf" srcId="{5507758B-CF07-4190-A0BD-31C8C29DB4E9}" destId="{20B13FB6-805B-49A7-AF3E-F598BFE27983}" srcOrd="0" destOrd="0" presId="urn:microsoft.com/office/officeart/2005/8/layout/vList6"/>
    <dgm:cxn modelId="{699A4F7F-FE16-49D4-8F07-E75BE116D8D2}" type="presParOf" srcId="{5507758B-CF07-4190-A0BD-31C8C29DB4E9}" destId="{55B380AB-FCF1-4D77-A907-017C0DE8666E}" srcOrd="1" destOrd="0" presId="urn:microsoft.com/office/officeart/2005/8/layout/vList6"/>
    <dgm:cxn modelId="{AAFFB49E-7D94-4DE0-B7D8-AC2D048B5C57}" type="presParOf" srcId="{153CAC9F-A258-4E57-B109-33AD74700EBC}" destId="{D16C5A70-FC8C-423D-8EE5-428C036A1863}" srcOrd="3" destOrd="0" presId="urn:microsoft.com/office/officeart/2005/8/layout/vList6"/>
    <dgm:cxn modelId="{107ED3B8-C702-4123-A443-7032590C1C96}" type="presParOf" srcId="{153CAC9F-A258-4E57-B109-33AD74700EBC}" destId="{2817146D-E1AD-41CF-A35C-0ECD73915796}" srcOrd="4" destOrd="0" presId="urn:microsoft.com/office/officeart/2005/8/layout/vList6"/>
    <dgm:cxn modelId="{30F9883A-F696-48DE-A9C6-AB57915FD544}" type="presParOf" srcId="{2817146D-E1AD-41CF-A35C-0ECD73915796}" destId="{C100A0FA-76F4-45B1-93B5-B79F7CE072B2}" srcOrd="0" destOrd="0" presId="urn:microsoft.com/office/officeart/2005/8/layout/vList6"/>
    <dgm:cxn modelId="{22C9D881-7A68-45A2-A38B-20108920EA27}" type="presParOf" srcId="{2817146D-E1AD-41CF-A35C-0ECD73915796}" destId="{679D8211-6DAD-474C-B4A5-D3778729945C}" srcOrd="1" destOrd="0" presId="urn:microsoft.com/office/officeart/2005/8/layout/vList6"/>
    <dgm:cxn modelId="{472D101C-D958-4017-B270-8C1EFD644B4F}" type="presParOf" srcId="{153CAC9F-A258-4E57-B109-33AD74700EBC}" destId="{F1C7FB59-1E5B-418A-A6A6-225673DC4F80}" srcOrd="5" destOrd="0" presId="urn:microsoft.com/office/officeart/2005/8/layout/vList6"/>
    <dgm:cxn modelId="{EE5BB8AD-654C-49FB-9565-3336869E09E0}" type="presParOf" srcId="{153CAC9F-A258-4E57-B109-33AD74700EBC}" destId="{087D1B10-778C-4D8C-B90E-48B62B992F26}" srcOrd="6" destOrd="0" presId="urn:microsoft.com/office/officeart/2005/8/layout/vList6"/>
    <dgm:cxn modelId="{51C968F3-B833-436A-A964-757E7FC8C5AE}" type="presParOf" srcId="{087D1B10-778C-4D8C-B90E-48B62B992F26}" destId="{0D7D8325-AB96-404C-ADDC-77A9929AF906}" srcOrd="0" destOrd="0" presId="urn:microsoft.com/office/officeart/2005/8/layout/vList6"/>
    <dgm:cxn modelId="{51376785-8C91-4783-8DE1-4F0EC3B95AE0}" type="presParOf" srcId="{087D1B10-778C-4D8C-B90E-48B62B992F26}" destId="{0FAA2538-7519-4B6F-8AA0-6B12D3FD9A4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12D64-AFB5-4066-8589-BF91DFFCE8BE}">
      <dsp:nvSpPr>
        <dsp:cNvPr id="0" name=""/>
        <dsp:cNvSpPr/>
      </dsp:nvSpPr>
      <dsp:spPr>
        <a:xfrm>
          <a:off x="3287362" y="772"/>
          <a:ext cx="4919016" cy="1777833"/>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GB" sz="1400" b="1" kern="1200" dirty="0" smtClean="0"/>
            <a:t>Before Appointment</a:t>
          </a:r>
          <a:r>
            <a:rPr lang="en-GB" sz="1400" kern="1200" dirty="0" smtClean="0"/>
            <a:t> - Ease of using the online booking system.</a:t>
          </a:r>
          <a:endParaRPr lang="en-US" sz="1400" kern="1200" dirty="0"/>
        </a:p>
        <a:p>
          <a:pPr marL="57150" lvl="1" indent="-57150" algn="l" defTabSz="44450">
            <a:lnSpc>
              <a:spcPct val="90000"/>
            </a:lnSpc>
            <a:spcBef>
              <a:spcPct val="0"/>
            </a:spcBef>
            <a:spcAft>
              <a:spcPct val="15000"/>
            </a:spcAft>
            <a:buChar char="••"/>
          </a:pPr>
          <a:endParaRPr lang="en-US" sz="100" kern="1200" dirty="0"/>
        </a:p>
        <a:p>
          <a:pPr marL="114300" lvl="1" indent="-114300" algn="l" defTabSz="622300">
            <a:lnSpc>
              <a:spcPct val="90000"/>
            </a:lnSpc>
            <a:spcBef>
              <a:spcPct val="0"/>
            </a:spcBef>
            <a:spcAft>
              <a:spcPct val="15000"/>
            </a:spcAft>
            <a:buChar char="••"/>
          </a:pPr>
          <a:r>
            <a:rPr lang="en-GB" sz="1400" b="1" kern="1200" dirty="0" smtClean="0"/>
            <a:t>During Appointment</a:t>
          </a:r>
          <a:r>
            <a:rPr lang="en-GB" sz="1400" kern="1200" dirty="0" smtClean="0"/>
            <a:t> - </a:t>
          </a:r>
          <a:r>
            <a:rPr lang="en-US" sz="1400" kern="1200" dirty="0" smtClean="0"/>
            <a:t>Turnaround time from requesting an appointment and seeing your GP.</a:t>
          </a:r>
          <a:endParaRPr lang="en-GB" sz="1400" kern="1200" dirty="0"/>
        </a:p>
        <a:p>
          <a:pPr marL="57150" lvl="1" indent="-57150" algn="l" defTabSz="44450">
            <a:lnSpc>
              <a:spcPct val="90000"/>
            </a:lnSpc>
            <a:spcBef>
              <a:spcPct val="0"/>
            </a:spcBef>
            <a:spcAft>
              <a:spcPct val="15000"/>
            </a:spcAft>
            <a:buChar char="••"/>
          </a:pPr>
          <a:endParaRPr lang="en-GB" sz="100" kern="1200" dirty="0"/>
        </a:p>
        <a:p>
          <a:pPr marL="114300" lvl="1" indent="-114300" algn="l" defTabSz="622300">
            <a:lnSpc>
              <a:spcPct val="90000"/>
            </a:lnSpc>
            <a:spcBef>
              <a:spcPct val="0"/>
            </a:spcBef>
            <a:spcAft>
              <a:spcPct val="15000"/>
            </a:spcAft>
            <a:buChar char="••"/>
          </a:pPr>
          <a:r>
            <a:rPr lang="en-US" sz="1400" b="1" kern="1200" dirty="0" smtClean="0"/>
            <a:t>After Appointment</a:t>
          </a:r>
          <a:r>
            <a:rPr lang="en-US" sz="1400" kern="1200" dirty="0" smtClean="0"/>
            <a:t> - </a:t>
          </a:r>
          <a:r>
            <a:rPr lang="en-GB" sz="1400" kern="1200" dirty="0" smtClean="0"/>
            <a:t>Prescription collection working very well.</a:t>
          </a:r>
          <a:endParaRPr lang="en-GB" sz="1400" kern="1200" dirty="0"/>
        </a:p>
      </dsp:txBody>
      <dsp:txXfrm>
        <a:off x="3287362" y="223001"/>
        <a:ext cx="4252329" cy="1333375"/>
      </dsp:txXfrm>
    </dsp:sp>
    <dsp:sp modelId="{DE0C3FC0-4E9C-40F5-8C52-C5B4E5914B60}">
      <dsp:nvSpPr>
        <dsp:cNvPr id="0" name=""/>
        <dsp:cNvSpPr/>
      </dsp:nvSpPr>
      <dsp:spPr>
        <a:xfrm>
          <a:off x="8017" y="156428"/>
          <a:ext cx="3279344" cy="14665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The New GP Process</a:t>
          </a:r>
          <a:endParaRPr lang="en-US" sz="3700" kern="1200" dirty="0"/>
        </a:p>
      </dsp:txBody>
      <dsp:txXfrm>
        <a:off x="79607" y="228018"/>
        <a:ext cx="3136164" cy="1323340"/>
      </dsp:txXfrm>
    </dsp:sp>
    <dsp:sp modelId="{55B380AB-FCF1-4D77-A907-017C0DE8666E}">
      <dsp:nvSpPr>
        <dsp:cNvPr id="0" name=""/>
        <dsp:cNvSpPr/>
      </dsp:nvSpPr>
      <dsp:spPr>
        <a:xfrm>
          <a:off x="3285758" y="1925258"/>
          <a:ext cx="4928638" cy="1466520"/>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Remote appointments were more convenient, quick and time-efficient for many reasons, i.e. not travelling to the surgery, can book an appointment at any time of the day etc.</a:t>
          </a:r>
          <a:endParaRPr lang="en-US" sz="1600" kern="1200" dirty="0"/>
        </a:p>
      </dsp:txBody>
      <dsp:txXfrm>
        <a:off x="3285758" y="2108573"/>
        <a:ext cx="4378693" cy="1099890"/>
      </dsp:txXfrm>
    </dsp:sp>
    <dsp:sp modelId="{20B13FB6-805B-49A7-AF3E-F598BFE27983}">
      <dsp:nvSpPr>
        <dsp:cNvPr id="0" name=""/>
        <dsp:cNvSpPr/>
      </dsp:nvSpPr>
      <dsp:spPr>
        <a:xfrm>
          <a:off x="0" y="1925258"/>
          <a:ext cx="3285758" cy="14665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Convenience</a:t>
          </a:r>
          <a:endParaRPr lang="en-US" sz="3700" kern="1200" dirty="0"/>
        </a:p>
      </dsp:txBody>
      <dsp:txXfrm>
        <a:off x="71590" y="1996848"/>
        <a:ext cx="3142578" cy="1323340"/>
      </dsp:txXfrm>
    </dsp:sp>
    <dsp:sp modelId="{679D8211-6DAD-474C-B4A5-D3778729945C}">
      <dsp:nvSpPr>
        <dsp:cNvPr id="0" name=""/>
        <dsp:cNvSpPr/>
      </dsp:nvSpPr>
      <dsp:spPr>
        <a:xfrm>
          <a:off x="3285758" y="3538430"/>
          <a:ext cx="4928638" cy="1466520"/>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Some people expressed that they felt safer having a remote appointment with their GP compared to attending in person due to the risk of catching COVID-19.</a:t>
          </a:r>
          <a:endParaRPr lang="en-US" sz="1600" kern="1200" dirty="0"/>
        </a:p>
      </dsp:txBody>
      <dsp:txXfrm>
        <a:off x="3285758" y="3721745"/>
        <a:ext cx="4378693" cy="1099890"/>
      </dsp:txXfrm>
    </dsp:sp>
    <dsp:sp modelId="{C100A0FA-76F4-45B1-93B5-B79F7CE072B2}">
      <dsp:nvSpPr>
        <dsp:cNvPr id="0" name=""/>
        <dsp:cNvSpPr/>
      </dsp:nvSpPr>
      <dsp:spPr>
        <a:xfrm>
          <a:off x="0" y="3538430"/>
          <a:ext cx="3285758" cy="14665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Personal Safety </a:t>
          </a:r>
          <a:endParaRPr lang="en-US" sz="3700" kern="1200" dirty="0"/>
        </a:p>
      </dsp:txBody>
      <dsp:txXfrm>
        <a:off x="71590" y="3610020"/>
        <a:ext cx="3142578" cy="1323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12D64-AFB5-4066-8589-BF91DFFCE8BE}">
      <dsp:nvSpPr>
        <dsp:cNvPr id="0" name=""/>
        <dsp:cNvSpPr/>
      </dsp:nvSpPr>
      <dsp:spPr>
        <a:xfrm>
          <a:off x="3287362" y="3657"/>
          <a:ext cx="4919016" cy="1610783"/>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GB" sz="1200" b="1" kern="1200" dirty="0" smtClean="0"/>
            <a:t>Before Appointment</a:t>
          </a:r>
          <a:r>
            <a:rPr lang="en-GB" sz="1200" kern="1200" dirty="0" smtClean="0"/>
            <a:t> – Online form is lengthy with irrelevant questions, longer waiting time to get routine appointments and system inefficiencies resulting in increased </a:t>
          </a:r>
          <a:r>
            <a:rPr lang="en-GB" sz="1200" kern="1200" dirty="0" smtClean="0"/>
            <a:t>use of access </a:t>
          </a:r>
          <a:r>
            <a:rPr lang="en-GB" sz="1200" kern="1200" dirty="0" smtClean="0"/>
            <a:t>(40)% to more acute pathways.</a:t>
          </a:r>
          <a:endParaRPr lang="en-US" sz="1200" kern="1200" dirty="0"/>
        </a:p>
        <a:p>
          <a:pPr marL="114300" lvl="1" indent="-114300" algn="l" defTabSz="533400">
            <a:lnSpc>
              <a:spcPct val="90000"/>
            </a:lnSpc>
            <a:spcBef>
              <a:spcPct val="0"/>
            </a:spcBef>
            <a:spcAft>
              <a:spcPct val="15000"/>
            </a:spcAft>
            <a:buChar char="••"/>
          </a:pPr>
          <a:r>
            <a:rPr lang="en-GB" sz="1200" b="1" kern="1200" dirty="0" smtClean="0"/>
            <a:t>During Appointment</a:t>
          </a:r>
          <a:r>
            <a:rPr lang="en-GB" sz="1200" kern="1200" dirty="0" smtClean="0"/>
            <a:t> – </a:t>
          </a:r>
          <a:r>
            <a:rPr lang="en-US" sz="1200" kern="1200" dirty="0" smtClean="0"/>
            <a:t>Scheduled appointment time slot too wide causing inconvenience for patients, some patients feeling rushed or the GP being late.</a:t>
          </a:r>
          <a:endParaRPr lang="en-GB" sz="1200" kern="1200" dirty="0"/>
        </a:p>
      </dsp:txBody>
      <dsp:txXfrm>
        <a:off x="3287362" y="205005"/>
        <a:ext cx="4314972" cy="1208087"/>
      </dsp:txXfrm>
    </dsp:sp>
    <dsp:sp modelId="{DE0C3FC0-4E9C-40F5-8C52-C5B4E5914B60}">
      <dsp:nvSpPr>
        <dsp:cNvPr id="0" name=""/>
        <dsp:cNvSpPr/>
      </dsp:nvSpPr>
      <dsp:spPr>
        <a:xfrm>
          <a:off x="8017" y="206634"/>
          <a:ext cx="3279344" cy="120482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The New GP Process</a:t>
          </a:r>
          <a:endParaRPr lang="en-US" sz="2700" kern="1200" dirty="0"/>
        </a:p>
      </dsp:txBody>
      <dsp:txXfrm>
        <a:off x="66832" y="265449"/>
        <a:ext cx="3161714" cy="1087199"/>
      </dsp:txXfrm>
    </dsp:sp>
    <dsp:sp modelId="{55B380AB-FCF1-4D77-A907-017C0DE8666E}">
      <dsp:nvSpPr>
        <dsp:cNvPr id="0" name=""/>
        <dsp:cNvSpPr/>
      </dsp:nvSpPr>
      <dsp:spPr>
        <a:xfrm>
          <a:off x="3287362" y="1711179"/>
          <a:ext cx="4919016" cy="1285064"/>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GB" sz="1300" kern="1200" dirty="0" smtClean="0"/>
            <a:t>Many people wanted autonomy to choose between a face-to-face appointment and a telephone appointment. There are various reasons for this such as difficulties in describing symptoms over the phone, accessibility challenges for some people and personal preference.</a:t>
          </a:r>
          <a:endParaRPr lang="en-US" sz="1300" kern="1200" dirty="0"/>
        </a:p>
      </dsp:txBody>
      <dsp:txXfrm>
        <a:off x="3287362" y="1871812"/>
        <a:ext cx="4437117" cy="963798"/>
      </dsp:txXfrm>
    </dsp:sp>
    <dsp:sp modelId="{20B13FB6-805B-49A7-AF3E-F598BFE27983}">
      <dsp:nvSpPr>
        <dsp:cNvPr id="0" name=""/>
        <dsp:cNvSpPr/>
      </dsp:nvSpPr>
      <dsp:spPr>
        <a:xfrm>
          <a:off x="8017" y="1870019"/>
          <a:ext cx="3279344" cy="96738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Patient Choice</a:t>
          </a:r>
          <a:endParaRPr lang="en-US" sz="2700" kern="1200" dirty="0"/>
        </a:p>
      </dsp:txBody>
      <dsp:txXfrm>
        <a:off x="55241" y="1917243"/>
        <a:ext cx="3184896" cy="872937"/>
      </dsp:txXfrm>
    </dsp:sp>
    <dsp:sp modelId="{679D8211-6DAD-474C-B4A5-D3778729945C}">
      <dsp:nvSpPr>
        <dsp:cNvPr id="0" name=""/>
        <dsp:cNvSpPr/>
      </dsp:nvSpPr>
      <dsp:spPr>
        <a:xfrm>
          <a:off x="3287362" y="3092982"/>
          <a:ext cx="4919016" cy="1111806"/>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GB" sz="1300" kern="1200" dirty="0" smtClean="0"/>
            <a:t>Many people expressed a lack of confidence and trust in exploring and/or receiving an adequate and correct diagnosis over a remote appointment and felt face-to-face appointments were more appropriate in these situations.</a:t>
          </a:r>
          <a:endParaRPr lang="en-US" sz="1300" kern="1200" dirty="0"/>
        </a:p>
      </dsp:txBody>
      <dsp:txXfrm>
        <a:off x="3287362" y="3231958"/>
        <a:ext cx="4502089" cy="833854"/>
      </dsp:txXfrm>
    </dsp:sp>
    <dsp:sp modelId="{C100A0FA-76F4-45B1-93B5-B79F7CE072B2}">
      <dsp:nvSpPr>
        <dsp:cNvPr id="0" name=""/>
        <dsp:cNvSpPr/>
      </dsp:nvSpPr>
      <dsp:spPr>
        <a:xfrm>
          <a:off x="8017" y="3165193"/>
          <a:ext cx="3279344" cy="96738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'Digital Diagnosis'</a:t>
          </a:r>
          <a:endParaRPr lang="en-US" sz="2700" kern="1200" dirty="0"/>
        </a:p>
      </dsp:txBody>
      <dsp:txXfrm>
        <a:off x="55241" y="3212417"/>
        <a:ext cx="3184896" cy="872937"/>
      </dsp:txXfrm>
    </dsp:sp>
    <dsp:sp modelId="{0FAA2538-7519-4B6F-8AA0-6B12D3FD9A4A}">
      <dsp:nvSpPr>
        <dsp:cNvPr id="0" name=""/>
        <dsp:cNvSpPr/>
      </dsp:nvSpPr>
      <dsp:spPr>
        <a:xfrm>
          <a:off x="3286560" y="4301527"/>
          <a:ext cx="4923825" cy="1221188"/>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GB" sz="1300" kern="1200" dirty="0" smtClean="0"/>
            <a:t>For some older people, people with learning difficulties, autism, hearing difficulties, sight impairment, people whose first language is not English, and people who are digitally excluded, remote appointments presented additional challenges. </a:t>
          </a:r>
          <a:endParaRPr lang="en-US" sz="1300" kern="1200" dirty="0"/>
        </a:p>
      </dsp:txBody>
      <dsp:txXfrm>
        <a:off x="3286560" y="4454176"/>
        <a:ext cx="4465880" cy="915891"/>
      </dsp:txXfrm>
    </dsp:sp>
    <dsp:sp modelId="{0D7D8325-AB96-404C-ADDC-77A9929AF906}">
      <dsp:nvSpPr>
        <dsp:cNvPr id="0" name=""/>
        <dsp:cNvSpPr/>
      </dsp:nvSpPr>
      <dsp:spPr>
        <a:xfrm>
          <a:off x="4010" y="4428428"/>
          <a:ext cx="3282550" cy="96738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smtClean="0"/>
            <a:t>Meeting Accessibility Needs</a:t>
          </a:r>
          <a:endParaRPr lang="en-US" sz="2700" kern="1200" dirty="0"/>
        </a:p>
      </dsp:txBody>
      <dsp:txXfrm>
        <a:off x="51234" y="4475652"/>
        <a:ext cx="3188102" cy="8729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12D64-AFB5-4066-8589-BF91DFFCE8BE}">
      <dsp:nvSpPr>
        <dsp:cNvPr id="0" name=""/>
        <dsp:cNvSpPr/>
      </dsp:nvSpPr>
      <dsp:spPr>
        <a:xfrm>
          <a:off x="3287362" y="1499"/>
          <a:ext cx="4919016" cy="1288889"/>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t>Some people expressed concerns about their privacy, the data being shared on remote appointments, and finding an appropriate place to take the GP’s phone/video call.</a:t>
          </a:r>
          <a:endParaRPr lang="en-US" sz="1400" kern="1200" dirty="0"/>
        </a:p>
      </dsp:txBody>
      <dsp:txXfrm>
        <a:off x="3287362" y="162610"/>
        <a:ext cx="4435683" cy="966667"/>
      </dsp:txXfrm>
    </dsp:sp>
    <dsp:sp modelId="{DE0C3FC0-4E9C-40F5-8C52-C5B4E5914B60}">
      <dsp:nvSpPr>
        <dsp:cNvPr id="0" name=""/>
        <dsp:cNvSpPr/>
      </dsp:nvSpPr>
      <dsp:spPr>
        <a:xfrm>
          <a:off x="8017" y="88085"/>
          <a:ext cx="3279344" cy="111571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Privacy &amp; Data</a:t>
          </a:r>
          <a:endParaRPr lang="en-US" sz="2700" kern="1200" dirty="0"/>
        </a:p>
      </dsp:txBody>
      <dsp:txXfrm>
        <a:off x="62482" y="142550"/>
        <a:ext cx="3170414" cy="1006788"/>
      </dsp:txXfrm>
    </dsp:sp>
    <dsp:sp modelId="{55B380AB-FCF1-4D77-A907-017C0DE8666E}">
      <dsp:nvSpPr>
        <dsp:cNvPr id="0" name=""/>
        <dsp:cNvSpPr/>
      </dsp:nvSpPr>
      <dsp:spPr>
        <a:xfrm>
          <a:off x="3286560" y="1418294"/>
          <a:ext cx="4923825" cy="1318997"/>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GB" sz="1400" kern="1200" dirty="0" smtClean="0"/>
            <a:t>Some people highlighted the gaps in communication with their GP and GP surgery, which also included other services such as hospitals and pharmacies.</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3286560" y="1583169"/>
        <a:ext cx="4429201" cy="989247"/>
      </dsp:txXfrm>
    </dsp:sp>
    <dsp:sp modelId="{20B13FB6-805B-49A7-AF3E-F598BFE27983}">
      <dsp:nvSpPr>
        <dsp:cNvPr id="0" name=""/>
        <dsp:cNvSpPr/>
      </dsp:nvSpPr>
      <dsp:spPr>
        <a:xfrm>
          <a:off x="4010" y="1540526"/>
          <a:ext cx="3282550" cy="107453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Communication</a:t>
          </a:r>
          <a:endParaRPr lang="en-US" sz="2700" kern="1200" dirty="0"/>
        </a:p>
      </dsp:txBody>
      <dsp:txXfrm>
        <a:off x="56464" y="1592980"/>
        <a:ext cx="3177642" cy="969624"/>
      </dsp:txXfrm>
    </dsp:sp>
    <dsp:sp modelId="{679D8211-6DAD-474C-B4A5-D3778729945C}">
      <dsp:nvSpPr>
        <dsp:cNvPr id="0" name=""/>
        <dsp:cNvSpPr/>
      </dsp:nvSpPr>
      <dsp:spPr>
        <a:xfrm>
          <a:off x="3286560" y="2865197"/>
          <a:ext cx="4923825" cy="1295297"/>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t>People who did not use the online booking system to request an appointment, either because they are digitally excluded or have a personal preference</a:t>
          </a:r>
          <a:r>
            <a:rPr lang="en-GB" sz="1400" kern="1200" dirty="0" smtClean="0"/>
            <a:t>, </a:t>
          </a:r>
          <a:r>
            <a:rPr lang="en-GB" sz="1400" kern="1200" dirty="0" smtClean="0"/>
            <a:t>called the practice but experienced much longer waiting </a:t>
          </a:r>
          <a:r>
            <a:rPr lang="en-GB" sz="1400" kern="1200" dirty="0" smtClean="0"/>
            <a:t>times resulting in inequality of access.</a:t>
          </a:r>
          <a:endParaRPr lang="en-US" sz="1400" kern="1200" dirty="0"/>
        </a:p>
      </dsp:txBody>
      <dsp:txXfrm>
        <a:off x="3286560" y="3027109"/>
        <a:ext cx="4438089" cy="971473"/>
      </dsp:txXfrm>
    </dsp:sp>
    <dsp:sp modelId="{C100A0FA-76F4-45B1-93B5-B79F7CE072B2}">
      <dsp:nvSpPr>
        <dsp:cNvPr id="0" name=""/>
        <dsp:cNvSpPr/>
      </dsp:nvSpPr>
      <dsp:spPr>
        <a:xfrm>
          <a:off x="4010" y="2943750"/>
          <a:ext cx="3282550" cy="113819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Telephone</a:t>
          </a:r>
          <a:endParaRPr lang="en-US" sz="2700" kern="1200" dirty="0"/>
        </a:p>
      </dsp:txBody>
      <dsp:txXfrm>
        <a:off x="59572" y="2999312"/>
        <a:ext cx="3171426" cy="1027067"/>
      </dsp:txXfrm>
    </dsp:sp>
    <dsp:sp modelId="{0FAA2538-7519-4B6F-8AA0-6B12D3FD9A4A}">
      <dsp:nvSpPr>
        <dsp:cNvPr id="0" name=""/>
        <dsp:cNvSpPr/>
      </dsp:nvSpPr>
      <dsp:spPr>
        <a:xfrm>
          <a:off x="3285758" y="4288399"/>
          <a:ext cx="4928638" cy="1236473"/>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t>Some people were frustrated with the lack of face-to-face access and felt GP practices were playing catch up with the rest of society because other public sector services and organisations were open.</a:t>
          </a:r>
          <a:endParaRPr lang="en-US" sz="1400" kern="1200" dirty="0"/>
        </a:p>
      </dsp:txBody>
      <dsp:txXfrm>
        <a:off x="3285758" y="4442958"/>
        <a:ext cx="4464961" cy="927355"/>
      </dsp:txXfrm>
    </dsp:sp>
    <dsp:sp modelId="{0D7D8325-AB96-404C-ADDC-77A9929AF906}">
      <dsp:nvSpPr>
        <dsp:cNvPr id="0" name=""/>
        <dsp:cNvSpPr/>
      </dsp:nvSpPr>
      <dsp:spPr>
        <a:xfrm>
          <a:off x="0" y="4443516"/>
          <a:ext cx="3285758" cy="92623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b="0" kern="1200" dirty="0" smtClean="0"/>
            <a:t>Frustration about face-to-face access</a:t>
          </a:r>
          <a:r>
            <a:rPr lang="en-US" sz="2700" kern="1200" dirty="0" smtClean="0"/>
            <a:t> </a:t>
          </a:r>
          <a:endParaRPr lang="en-US" sz="2700" kern="1200" dirty="0"/>
        </a:p>
      </dsp:txBody>
      <dsp:txXfrm>
        <a:off x="45215" y="4488731"/>
        <a:ext cx="3195328" cy="83580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D4D458-B5B0-4A99-B31E-68912D3C233C}"/>
              </a:ext>
            </a:extLst>
          </p:cNvPr>
          <p:cNvSpPr>
            <a:spLocks noGrp="1"/>
          </p:cNvSpPr>
          <p:nvPr>
            <p:ph type="hdr" sz="quarter"/>
          </p:nvPr>
        </p:nvSpPr>
        <p:spPr>
          <a:xfrm>
            <a:off x="0" y="1"/>
            <a:ext cx="2889938" cy="3139130"/>
          </a:xfrm>
          <a:prstGeom prst="rect">
            <a:avLst/>
          </a:prstGeom>
        </p:spPr>
        <p:txBody>
          <a:bodyPr vert="horz" lIns="181454" tIns="90727" rIns="181454" bIns="90727" rtlCol="0"/>
          <a:lstStyle>
            <a:lvl1pPr algn="l">
              <a:defRPr sz="2400"/>
            </a:lvl1pPr>
          </a:lstStyle>
          <a:p>
            <a:endParaRPr lang="en-GB"/>
          </a:p>
        </p:txBody>
      </p:sp>
      <p:sp>
        <p:nvSpPr>
          <p:cNvPr id="3" name="Date Placeholder 2">
            <a:extLst>
              <a:ext uri="{FF2B5EF4-FFF2-40B4-BE49-F238E27FC236}">
                <a16:creationId xmlns:a16="http://schemas.microsoft.com/office/drawing/2014/main" id="{B00A3903-4A8A-4003-BFCF-FD81AB5B2476}"/>
              </a:ext>
            </a:extLst>
          </p:cNvPr>
          <p:cNvSpPr>
            <a:spLocks noGrp="1"/>
          </p:cNvSpPr>
          <p:nvPr>
            <p:ph type="dt" sz="quarter" idx="1"/>
          </p:nvPr>
        </p:nvSpPr>
        <p:spPr>
          <a:xfrm>
            <a:off x="3777607" y="1"/>
            <a:ext cx="2889938" cy="3139130"/>
          </a:xfrm>
          <a:prstGeom prst="rect">
            <a:avLst/>
          </a:prstGeom>
        </p:spPr>
        <p:txBody>
          <a:bodyPr vert="horz" lIns="181454" tIns="90727" rIns="181454" bIns="90727" rtlCol="0"/>
          <a:lstStyle>
            <a:lvl1pPr algn="r">
              <a:defRPr sz="2400"/>
            </a:lvl1pPr>
          </a:lstStyle>
          <a:p>
            <a:fld id="{16712C07-4DE3-4A38-996C-9249832AD4DC}" type="datetimeFigureOut">
              <a:rPr lang="en-GB" smtClean="0"/>
              <a:t>08/10/2021</a:t>
            </a:fld>
            <a:endParaRPr lang="en-GB"/>
          </a:p>
        </p:txBody>
      </p:sp>
      <p:sp>
        <p:nvSpPr>
          <p:cNvPr id="4" name="Footer Placeholder 3">
            <a:extLst>
              <a:ext uri="{FF2B5EF4-FFF2-40B4-BE49-F238E27FC236}">
                <a16:creationId xmlns:a16="http://schemas.microsoft.com/office/drawing/2014/main" id="{37226E71-CB6C-467D-9A4C-7E21FC1DA3D3}"/>
              </a:ext>
            </a:extLst>
          </p:cNvPr>
          <p:cNvSpPr>
            <a:spLocks noGrp="1"/>
          </p:cNvSpPr>
          <p:nvPr>
            <p:ph type="ftr" sz="quarter" idx="2"/>
          </p:nvPr>
        </p:nvSpPr>
        <p:spPr>
          <a:xfrm>
            <a:off x="0" y="59426161"/>
            <a:ext cx="2889938" cy="3139123"/>
          </a:xfrm>
          <a:prstGeom prst="rect">
            <a:avLst/>
          </a:prstGeom>
        </p:spPr>
        <p:txBody>
          <a:bodyPr vert="horz" lIns="181454" tIns="90727" rIns="181454" bIns="90727" rtlCol="0" anchor="b"/>
          <a:lstStyle>
            <a:lvl1pPr algn="l">
              <a:defRPr sz="2400"/>
            </a:lvl1pPr>
          </a:lstStyle>
          <a:p>
            <a:endParaRPr lang="en-GB"/>
          </a:p>
        </p:txBody>
      </p:sp>
      <p:sp>
        <p:nvSpPr>
          <p:cNvPr id="5" name="Slide Number Placeholder 4">
            <a:extLst>
              <a:ext uri="{FF2B5EF4-FFF2-40B4-BE49-F238E27FC236}">
                <a16:creationId xmlns:a16="http://schemas.microsoft.com/office/drawing/2014/main" id="{58B21D13-A226-4106-925C-A0D4A4D0EA95}"/>
              </a:ext>
            </a:extLst>
          </p:cNvPr>
          <p:cNvSpPr>
            <a:spLocks noGrp="1"/>
          </p:cNvSpPr>
          <p:nvPr>
            <p:ph type="sldNum" sz="quarter" idx="3"/>
          </p:nvPr>
        </p:nvSpPr>
        <p:spPr>
          <a:xfrm>
            <a:off x="3777607" y="59426161"/>
            <a:ext cx="2889938" cy="3139123"/>
          </a:xfrm>
          <a:prstGeom prst="rect">
            <a:avLst/>
          </a:prstGeom>
        </p:spPr>
        <p:txBody>
          <a:bodyPr vert="horz" lIns="181454" tIns="90727" rIns="181454" bIns="90727" rtlCol="0" anchor="b"/>
          <a:lstStyle>
            <a:lvl1pPr algn="r">
              <a:defRPr sz="2400"/>
            </a:lvl1pPr>
          </a:lstStyle>
          <a:p>
            <a:fld id="{A7C0D1B7-2CE2-488B-B680-7ECED3054923}" type="slidenum">
              <a:rPr lang="en-GB" smtClean="0"/>
              <a:t>‹#›</a:t>
            </a:fld>
            <a:endParaRPr lang="en-GB"/>
          </a:p>
        </p:txBody>
      </p:sp>
    </p:spTree>
    <p:extLst>
      <p:ext uri="{BB962C8B-B14F-4D97-AF65-F5344CB8AC3E}">
        <p14:creationId xmlns:p14="http://schemas.microsoft.com/office/powerpoint/2010/main" val="507309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3139130"/>
          </a:xfrm>
          <a:prstGeom prst="rect">
            <a:avLst/>
          </a:prstGeom>
        </p:spPr>
        <p:txBody>
          <a:bodyPr vert="horz" lIns="181454" tIns="90727" rIns="181454" bIns="90727" rtlCol="0"/>
          <a:lstStyle>
            <a:lvl1pPr algn="l">
              <a:defRPr sz="2400"/>
            </a:lvl1pPr>
          </a:lstStyle>
          <a:p>
            <a:endParaRPr lang="en-US"/>
          </a:p>
        </p:txBody>
      </p:sp>
      <p:sp>
        <p:nvSpPr>
          <p:cNvPr id="3" name="Date Placeholder 2"/>
          <p:cNvSpPr>
            <a:spLocks noGrp="1"/>
          </p:cNvSpPr>
          <p:nvPr>
            <p:ph type="dt" idx="1"/>
          </p:nvPr>
        </p:nvSpPr>
        <p:spPr>
          <a:xfrm>
            <a:off x="3777607" y="1"/>
            <a:ext cx="2889938" cy="3139130"/>
          </a:xfrm>
          <a:prstGeom prst="rect">
            <a:avLst/>
          </a:prstGeom>
        </p:spPr>
        <p:txBody>
          <a:bodyPr vert="horz" lIns="181454" tIns="90727" rIns="181454" bIns="90727" rtlCol="0"/>
          <a:lstStyle>
            <a:lvl1pPr algn="r">
              <a:defRPr sz="2400"/>
            </a:lvl1pPr>
          </a:lstStyle>
          <a:p>
            <a:fld id="{5C11EC24-B36C-F14E-8383-E3EBBE75483E}" type="datetimeFigureOut">
              <a:t>10/8/2021</a:t>
            </a:fld>
            <a:endParaRPr lang="en-US"/>
          </a:p>
        </p:txBody>
      </p:sp>
      <p:sp>
        <p:nvSpPr>
          <p:cNvPr id="4" name="Slide Image Placeholder 3"/>
          <p:cNvSpPr>
            <a:spLocks noGrp="1" noRot="1" noChangeAspect="1"/>
          </p:cNvSpPr>
          <p:nvPr>
            <p:ph type="sldImg" idx="2"/>
          </p:nvPr>
        </p:nvSpPr>
        <p:spPr>
          <a:xfrm>
            <a:off x="-10741025" y="7821613"/>
            <a:ext cx="28151138" cy="21115337"/>
          </a:xfrm>
          <a:prstGeom prst="rect">
            <a:avLst/>
          </a:prstGeom>
          <a:noFill/>
          <a:ln w="12700">
            <a:solidFill>
              <a:prstClr val="black"/>
            </a:solidFill>
          </a:ln>
        </p:spPr>
        <p:txBody>
          <a:bodyPr vert="horz" lIns="181454" tIns="90727" rIns="181454" bIns="90727" rtlCol="0" anchor="ctr"/>
          <a:lstStyle/>
          <a:p>
            <a:endParaRPr lang="en-US"/>
          </a:p>
        </p:txBody>
      </p:sp>
      <p:sp>
        <p:nvSpPr>
          <p:cNvPr id="5" name="Notes Placeholder 4"/>
          <p:cNvSpPr>
            <a:spLocks noGrp="1"/>
          </p:cNvSpPr>
          <p:nvPr>
            <p:ph type="body" sz="quarter" idx="3"/>
          </p:nvPr>
        </p:nvSpPr>
        <p:spPr>
          <a:xfrm>
            <a:off x="666909" y="30109541"/>
            <a:ext cx="5335270" cy="24635079"/>
          </a:xfrm>
          <a:prstGeom prst="rect">
            <a:avLst/>
          </a:prstGeom>
        </p:spPr>
        <p:txBody>
          <a:bodyPr vert="horz" lIns="181454" tIns="90727" rIns="181454" bIns="907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59426161"/>
            <a:ext cx="2889938" cy="3139123"/>
          </a:xfrm>
          <a:prstGeom prst="rect">
            <a:avLst/>
          </a:prstGeom>
        </p:spPr>
        <p:txBody>
          <a:bodyPr vert="horz" lIns="181454" tIns="90727" rIns="181454" bIns="90727" rtlCol="0" anchor="b"/>
          <a:lstStyle>
            <a:lvl1pPr algn="l">
              <a:defRPr sz="2400"/>
            </a:lvl1pPr>
          </a:lstStyle>
          <a:p>
            <a:endParaRPr lang="en-US"/>
          </a:p>
        </p:txBody>
      </p:sp>
      <p:sp>
        <p:nvSpPr>
          <p:cNvPr id="7" name="Slide Number Placeholder 6"/>
          <p:cNvSpPr>
            <a:spLocks noGrp="1"/>
          </p:cNvSpPr>
          <p:nvPr>
            <p:ph type="sldNum" sz="quarter" idx="5"/>
          </p:nvPr>
        </p:nvSpPr>
        <p:spPr>
          <a:xfrm>
            <a:off x="3777607" y="59426161"/>
            <a:ext cx="2889938" cy="3139123"/>
          </a:xfrm>
          <a:prstGeom prst="rect">
            <a:avLst/>
          </a:prstGeom>
        </p:spPr>
        <p:txBody>
          <a:bodyPr vert="horz" lIns="181454" tIns="90727" rIns="181454" bIns="90727" rtlCol="0" anchor="b"/>
          <a:lstStyle>
            <a:lvl1pPr algn="r">
              <a:defRPr sz="2400"/>
            </a:lvl1pPr>
          </a:lstStyle>
          <a:p>
            <a:fld id="{CE645F6B-D655-464F-99D1-34AE99B86261}" type="slidenum">
              <a:t>‹#›</a:t>
            </a:fld>
            <a:endParaRPr lang="en-US"/>
          </a:p>
        </p:txBody>
      </p:sp>
    </p:spTree>
    <p:extLst>
      <p:ext uri="{BB962C8B-B14F-4D97-AF65-F5344CB8AC3E}">
        <p14:creationId xmlns:p14="http://schemas.microsoft.com/office/powerpoint/2010/main" val="2812655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645F6B-D655-464F-99D1-34AE99B86261}" type="slidenum">
              <a:rPr lang="en-GB" smtClean="0"/>
              <a:t>1</a:t>
            </a:fld>
            <a:endParaRPr lang="en-GB"/>
          </a:p>
        </p:txBody>
      </p:sp>
    </p:spTree>
    <p:extLst>
      <p:ext uri="{BB962C8B-B14F-4D97-AF65-F5344CB8AC3E}">
        <p14:creationId xmlns:p14="http://schemas.microsoft.com/office/powerpoint/2010/main" val="4165759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CE645F6B-D655-464F-99D1-34AE99B86261}" type="slidenum">
              <a:rPr lang="en-GB" smtClean="0"/>
              <a:t>10</a:t>
            </a:fld>
            <a:endParaRPr lang="en-GB"/>
          </a:p>
        </p:txBody>
      </p:sp>
    </p:spTree>
    <p:extLst>
      <p:ext uri="{BB962C8B-B14F-4D97-AF65-F5344CB8AC3E}">
        <p14:creationId xmlns:p14="http://schemas.microsoft.com/office/powerpoint/2010/main" val="2048335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CE645F6B-D655-464F-99D1-34AE99B86261}" type="slidenum">
              <a:rPr lang="en-GB" smtClean="0"/>
              <a:t>11</a:t>
            </a:fld>
            <a:endParaRPr lang="en-GB"/>
          </a:p>
        </p:txBody>
      </p:sp>
    </p:spTree>
    <p:extLst>
      <p:ext uri="{BB962C8B-B14F-4D97-AF65-F5344CB8AC3E}">
        <p14:creationId xmlns:p14="http://schemas.microsoft.com/office/powerpoint/2010/main" val="4240545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CE645F6B-D655-464F-99D1-34AE99B86261}" type="slidenum">
              <a:rPr lang="en-GB" smtClean="0"/>
              <a:t>12</a:t>
            </a:fld>
            <a:endParaRPr lang="en-GB"/>
          </a:p>
        </p:txBody>
      </p:sp>
    </p:spTree>
    <p:extLst>
      <p:ext uri="{BB962C8B-B14F-4D97-AF65-F5344CB8AC3E}">
        <p14:creationId xmlns:p14="http://schemas.microsoft.com/office/powerpoint/2010/main" val="3660415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CE645F6B-D655-464F-99D1-34AE99B86261}" type="slidenum">
              <a:rPr lang="en-GB" smtClean="0"/>
              <a:t>13</a:t>
            </a:fld>
            <a:endParaRPr lang="en-GB"/>
          </a:p>
        </p:txBody>
      </p:sp>
    </p:spTree>
    <p:extLst>
      <p:ext uri="{BB962C8B-B14F-4D97-AF65-F5344CB8AC3E}">
        <p14:creationId xmlns:p14="http://schemas.microsoft.com/office/powerpoint/2010/main" val="3240866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645F6B-D655-464F-99D1-34AE99B86261}" type="slidenum">
              <a:rPr lang="en-GB" smtClean="0"/>
              <a:t>14</a:t>
            </a:fld>
            <a:endParaRPr lang="en-GB"/>
          </a:p>
        </p:txBody>
      </p:sp>
    </p:spTree>
    <p:extLst>
      <p:ext uri="{BB962C8B-B14F-4D97-AF65-F5344CB8AC3E}">
        <p14:creationId xmlns:p14="http://schemas.microsoft.com/office/powerpoint/2010/main" val="4260117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CE645F6B-D655-464F-99D1-34AE99B86261}" type="slidenum">
              <a:rPr lang="en-GB" smtClean="0"/>
              <a:t>15</a:t>
            </a:fld>
            <a:endParaRPr lang="en-GB"/>
          </a:p>
        </p:txBody>
      </p:sp>
    </p:spTree>
    <p:extLst>
      <p:ext uri="{BB962C8B-B14F-4D97-AF65-F5344CB8AC3E}">
        <p14:creationId xmlns:p14="http://schemas.microsoft.com/office/powerpoint/2010/main" val="3965075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CE645F6B-D655-464F-99D1-34AE99B86261}" type="slidenum">
              <a:rPr lang="en-GB" smtClean="0"/>
              <a:t>16</a:t>
            </a:fld>
            <a:endParaRPr lang="en-GB"/>
          </a:p>
        </p:txBody>
      </p:sp>
    </p:spTree>
    <p:extLst>
      <p:ext uri="{BB962C8B-B14F-4D97-AF65-F5344CB8AC3E}">
        <p14:creationId xmlns:p14="http://schemas.microsoft.com/office/powerpoint/2010/main" val="1399746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645F6B-D655-464F-99D1-34AE99B86261}" type="slidenum">
              <a:rPr lang="en-GB" smtClean="0"/>
              <a:t>17</a:t>
            </a:fld>
            <a:endParaRPr lang="en-GB"/>
          </a:p>
        </p:txBody>
      </p:sp>
    </p:spTree>
    <p:extLst>
      <p:ext uri="{BB962C8B-B14F-4D97-AF65-F5344CB8AC3E}">
        <p14:creationId xmlns:p14="http://schemas.microsoft.com/office/powerpoint/2010/main" val="3028460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CE645F6B-D655-464F-99D1-34AE99B86261}" type="slidenum">
              <a:rPr lang="en-GB" smtClean="0"/>
              <a:t>18</a:t>
            </a:fld>
            <a:endParaRPr lang="en-GB"/>
          </a:p>
        </p:txBody>
      </p:sp>
    </p:spTree>
    <p:extLst>
      <p:ext uri="{BB962C8B-B14F-4D97-AF65-F5344CB8AC3E}">
        <p14:creationId xmlns:p14="http://schemas.microsoft.com/office/powerpoint/2010/main" val="2726231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645F6B-D655-464F-99D1-34AE99B86261}" type="slidenum">
              <a:rPr lang="en-GB" smtClean="0"/>
              <a:t>19</a:t>
            </a:fld>
            <a:endParaRPr lang="en-GB"/>
          </a:p>
        </p:txBody>
      </p:sp>
    </p:spTree>
    <p:extLst>
      <p:ext uri="{BB962C8B-B14F-4D97-AF65-F5344CB8AC3E}">
        <p14:creationId xmlns:p14="http://schemas.microsoft.com/office/powerpoint/2010/main" val="1159630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645F6B-D655-464F-99D1-34AE99B86261}" type="slidenum">
              <a:rPr lang="en-GB" smtClean="0"/>
              <a:t>2</a:t>
            </a:fld>
            <a:endParaRPr lang="en-GB"/>
          </a:p>
        </p:txBody>
      </p:sp>
    </p:spTree>
    <p:extLst>
      <p:ext uri="{BB962C8B-B14F-4D97-AF65-F5344CB8AC3E}">
        <p14:creationId xmlns:p14="http://schemas.microsoft.com/office/powerpoint/2010/main" val="3248867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645F6B-D655-464F-99D1-34AE99B86261}" type="slidenum">
              <a:rPr lang="en-GB" smtClean="0"/>
              <a:t>20</a:t>
            </a:fld>
            <a:endParaRPr lang="en-GB"/>
          </a:p>
        </p:txBody>
      </p:sp>
    </p:spTree>
    <p:extLst>
      <p:ext uri="{BB962C8B-B14F-4D97-AF65-F5344CB8AC3E}">
        <p14:creationId xmlns:p14="http://schemas.microsoft.com/office/powerpoint/2010/main" val="2683262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CE645F6B-D655-464F-99D1-34AE99B86261}" type="slidenum">
              <a:rPr lang="en-GB" smtClean="0"/>
              <a:t>21</a:t>
            </a:fld>
            <a:endParaRPr lang="en-GB"/>
          </a:p>
        </p:txBody>
      </p:sp>
    </p:spTree>
    <p:extLst>
      <p:ext uri="{BB962C8B-B14F-4D97-AF65-F5344CB8AC3E}">
        <p14:creationId xmlns:p14="http://schemas.microsoft.com/office/powerpoint/2010/main" val="489330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CE645F6B-D655-464F-99D1-34AE99B86261}" type="slidenum">
              <a:rPr lang="en-GB" smtClean="0"/>
              <a:t>3</a:t>
            </a:fld>
            <a:endParaRPr lang="en-GB"/>
          </a:p>
        </p:txBody>
      </p:sp>
    </p:spTree>
    <p:extLst>
      <p:ext uri="{BB962C8B-B14F-4D97-AF65-F5344CB8AC3E}">
        <p14:creationId xmlns:p14="http://schemas.microsoft.com/office/powerpoint/2010/main" val="1959815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CE645F6B-D655-464F-99D1-34AE99B86261}" type="slidenum">
              <a:rPr lang="en-GB" smtClean="0"/>
              <a:t>4</a:t>
            </a:fld>
            <a:endParaRPr lang="en-GB"/>
          </a:p>
        </p:txBody>
      </p:sp>
    </p:spTree>
    <p:extLst>
      <p:ext uri="{BB962C8B-B14F-4D97-AF65-F5344CB8AC3E}">
        <p14:creationId xmlns:p14="http://schemas.microsoft.com/office/powerpoint/2010/main" val="769961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CE645F6B-D655-464F-99D1-34AE99B86261}" type="slidenum">
              <a:rPr lang="en-GB" smtClean="0"/>
              <a:t>5</a:t>
            </a:fld>
            <a:endParaRPr lang="en-GB"/>
          </a:p>
        </p:txBody>
      </p:sp>
    </p:spTree>
    <p:extLst>
      <p:ext uri="{BB962C8B-B14F-4D97-AF65-F5344CB8AC3E}">
        <p14:creationId xmlns:p14="http://schemas.microsoft.com/office/powerpoint/2010/main" val="2378606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CE645F6B-D655-464F-99D1-34AE99B86261}" type="slidenum">
              <a:rPr lang="en-GB" smtClean="0"/>
              <a:t>6</a:t>
            </a:fld>
            <a:endParaRPr lang="en-GB"/>
          </a:p>
        </p:txBody>
      </p:sp>
    </p:spTree>
    <p:extLst>
      <p:ext uri="{BB962C8B-B14F-4D97-AF65-F5344CB8AC3E}">
        <p14:creationId xmlns:p14="http://schemas.microsoft.com/office/powerpoint/2010/main" val="2287019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CE645F6B-D655-464F-99D1-34AE99B86261}" type="slidenum">
              <a:rPr lang="en-GB" smtClean="0"/>
              <a:t>7</a:t>
            </a:fld>
            <a:endParaRPr lang="en-GB"/>
          </a:p>
        </p:txBody>
      </p:sp>
    </p:spTree>
    <p:extLst>
      <p:ext uri="{BB962C8B-B14F-4D97-AF65-F5344CB8AC3E}">
        <p14:creationId xmlns:p14="http://schemas.microsoft.com/office/powerpoint/2010/main" val="2958523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CE645F6B-D655-464F-99D1-34AE99B86261}" type="slidenum">
              <a:rPr lang="en-GB" smtClean="0"/>
              <a:t>8</a:t>
            </a:fld>
            <a:endParaRPr lang="en-GB"/>
          </a:p>
        </p:txBody>
      </p:sp>
    </p:spTree>
    <p:extLst>
      <p:ext uri="{BB962C8B-B14F-4D97-AF65-F5344CB8AC3E}">
        <p14:creationId xmlns:p14="http://schemas.microsoft.com/office/powerpoint/2010/main" val="756767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CE645F6B-D655-464F-99D1-34AE99B86261}" type="slidenum">
              <a:rPr lang="en-GB" smtClean="0"/>
              <a:t>9</a:t>
            </a:fld>
            <a:endParaRPr lang="en-GB"/>
          </a:p>
        </p:txBody>
      </p:sp>
    </p:spTree>
    <p:extLst>
      <p:ext uri="{BB962C8B-B14F-4D97-AF65-F5344CB8AC3E}">
        <p14:creationId xmlns:p14="http://schemas.microsoft.com/office/powerpoint/2010/main" val="13996912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Ref idx="1001">
        <a:schemeClr val="bg2"/>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D9E2A3-4215-4F30-937F-38800BD61EB5}"/>
              </a:ext>
            </a:extLst>
          </p:cNvPr>
          <p:cNvSpPr>
            <a:spLocks noGrp="1"/>
          </p:cNvSpPr>
          <p:nvPr>
            <p:ph type="title" hasCustomPrompt="1"/>
          </p:nvPr>
        </p:nvSpPr>
        <p:spPr>
          <a:xfrm>
            <a:off x="628650" y="1753386"/>
            <a:ext cx="7886700" cy="1305390"/>
          </a:xfrm>
        </p:spPr>
        <p:txBody>
          <a:bodyPr lIns="0">
            <a:noAutofit/>
          </a:bodyPr>
          <a:lstStyle>
            <a:lvl1pPr>
              <a:lnSpc>
                <a:spcPct val="100000"/>
              </a:lnSpc>
              <a:defRPr sz="4000" i="0">
                <a:solidFill>
                  <a:schemeClr val="tx2"/>
                </a:solidFill>
                <a:highlight>
                  <a:srgbClr val="DB3B8E"/>
                </a:highlight>
              </a:defRPr>
            </a:lvl1pPr>
          </a:lstStyle>
          <a:p>
            <a:r>
              <a:rPr lang="en-US"/>
              <a:t>Title of </a:t>
            </a:r>
            <a:br>
              <a:rPr lang="en-US"/>
            </a:br>
            <a:r>
              <a:rPr lang="en-US"/>
              <a:t>presentation</a:t>
            </a:r>
            <a:endParaRPr lang="en-GB"/>
          </a:p>
        </p:txBody>
      </p:sp>
      <p:pic>
        <p:nvPicPr>
          <p:cNvPr id="8" name="Picture 7" descr="A close up of a piano&#10;&#10;Description automatically generated">
            <a:extLst>
              <a:ext uri="{FF2B5EF4-FFF2-40B4-BE49-F238E27FC236}">
                <a16:creationId xmlns:a16="http://schemas.microsoft.com/office/drawing/2014/main" id="{2C3AE858-D914-488C-88B5-135DA9CDF1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1301" y="459168"/>
            <a:ext cx="2447549" cy="323089"/>
          </a:xfrm>
          <a:prstGeom prst="rect">
            <a:avLst/>
          </a:prstGeom>
        </p:spPr>
      </p:pic>
      <p:sp>
        <p:nvSpPr>
          <p:cNvPr id="10" name="Text Placeholder 9">
            <a:extLst>
              <a:ext uri="{FF2B5EF4-FFF2-40B4-BE49-F238E27FC236}">
                <a16:creationId xmlns:a16="http://schemas.microsoft.com/office/drawing/2014/main" id="{DEC207A0-F7F2-4AAD-9952-DB76B5143B98}"/>
              </a:ext>
            </a:extLst>
          </p:cNvPr>
          <p:cNvSpPr>
            <a:spLocks noGrp="1"/>
          </p:cNvSpPr>
          <p:nvPr>
            <p:ph type="body" sz="quarter" idx="10" hasCustomPrompt="1"/>
          </p:nvPr>
        </p:nvSpPr>
        <p:spPr>
          <a:xfrm>
            <a:off x="628650" y="3251836"/>
            <a:ext cx="3943350" cy="354328"/>
          </a:xfrm>
        </p:spPr>
        <p:txBody>
          <a:bodyPr lIns="0"/>
          <a:lstStyle>
            <a:lvl1pPr>
              <a:defRPr i="0">
                <a:solidFill>
                  <a:schemeClr val="tx2"/>
                </a:solidFill>
              </a:defRPr>
            </a:lvl1pPr>
            <a:lvl2pPr>
              <a:defRPr i="0">
                <a:solidFill>
                  <a:schemeClr val="tx2"/>
                </a:solidFill>
              </a:defRPr>
            </a:lvl2pPr>
            <a:lvl3pPr>
              <a:defRPr i="0">
                <a:solidFill>
                  <a:schemeClr val="tx2"/>
                </a:solidFill>
              </a:defRPr>
            </a:lvl3pPr>
            <a:lvl4pPr>
              <a:defRPr i="0">
                <a:solidFill>
                  <a:schemeClr val="tx2"/>
                </a:solidFill>
              </a:defRPr>
            </a:lvl4pPr>
            <a:lvl5pPr>
              <a:defRPr i="0">
                <a:solidFill>
                  <a:schemeClr val="tx2"/>
                </a:solidFill>
              </a:defRPr>
            </a:lvl5pPr>
          </a:lstStyle>
          <a:p>
            <a:pPr lvl="0"/>
            <a:r>
              <a:rPr lang="en-US"/>
              <a:t>Presenter’s name</a:t>
            </a:r>
            <a:endParaRPr lang="en-GB"/>
          </a:p>
        </p:txBody>
      </p:sp>
      <p:sp>
        <p:nvSpPr>
          <p:cNvPr id="11" name="Text Placeholder 9">
            <a:extLst>
              <a:ext uri="{FF2B5EF4-FFF2-40B4-BE49-F238E27FC236}">
                <a16:creationId xmlns:a16="http://schemas.microsoft.com/office/drawing/2014/main" id="{6CE4900F-3322-497A-BBDC-54FB3E71194E}"/>
              </a:ext>
            </a:extLst>
          </p:cNvPr>
          <p:cNvSpPr>
            <a:spLocks noGrp="1"/>
          </p:cNvSpPr>
          <p:nvPr>
            <p:ph type="body" sz="quarter" idx="11" hasCustomPrompt="1"/>
          </p:nvPr>
        </p:nvSpPr>
        <p:spPr>
          <a:xfrm>
            <a:off x="628650" y="3886836"/>
            <a:ext cx="3943350" cy="354328"/>
          </a:xfrm>
        </p:spPr>
        <p:txBody>
          <a:bodyPr lIns="0"/>
          <a:lstStyle>
            <a:lvl1pPr>
              <a:defRPr i="0">
                <a:solidFill>
                  <a:schemeClr val="tx2"/>
                </a:solidFill>
              </a:defRPr>
            </a:lvl1pPr>
            <a:lvl2pPr>
              <a:defRPr i="0">
                <a:solidFill>
                  <a:schemeClr val="tx2"/>
                </a:solidFill>
              </a:defRPr>
            </a:lvl2pPr>
            <a:lvl3pPr>
              <a:defRPr i="0">
                <a:solidFill>
                  <a:schemeClr val="tx2"/>
                </a:solidFill>
              </a:defRPr>
            </a:lvl3pPr>
            <a:lvl4pPr>
              <a:defRPr i="0">
                <a:solidFill>
                  <a:schemeClr val="tx2"/>
                </a:solidFill>
              </a:defRPr>
            </a:lvl4pPr>
            <a:lvl5pPr>
              <a:defRPr i="0">
                <a:solidFill>
                  <a:schemeClr val="tx2"/>
                </a:solidFill>
              </a:defRPr>
            </a:lvl5pPr>
          </a:lstStyle>
          <a:p>
            <a:pPr lvl="0"/>
            <a:r>
              <a:rPr lang="en-US"/>
              <a:t>Date</a:t>
            </a:r>
            <a:endParaRPr lang="en-GB"/>
          </a:p>
        </p:txBody>
      </p:sp>
      <p:cxnSp>
        <p:nvCxnSpPr>
          <p:cNvPr id="13" name="Straight Connector 12">
            <a:extLst>
              <a:ext uri="{FF2B5EF4-FFF2-40B4-BE49-F238E27FC236}">
                <a16:creationId xmlns:a16="http://schemas.microsoft.com/office/drawing/2014/main" id="{43614A51-5E75-4B24-AEA8-A82FB2E1B040}"/>
              </a:ext>
            </a:extLst>
          </p:cNvPr>
          <p:cNvCxnSpPr/>
          <p:nvPr userDrawn="1"/>
        </p:nvCxnSpPr>
        <p:spPr>
          <a:xfrm>
            <a:off x="628650" y="3619500"/>
            <a:ext cx="3943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D88F443-94DB-4BB1-ACA6-29A836C7100B}"/>
              </a:ext>
            </a:extLst>
          </p:cNvPr>
          <p:cNvCxnSpPr/>
          <p:nvPr userDrawn="1"/>
        </p:nvCxnSpPr>
        <p:spPr>
          <a:xfrm>
            <a:off x="628650" y="4254500"/>
            <a:ext cx="3943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86591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D9E2A3-4215-4F30-937F-38800BD61EB5}"/>
              </a:ext>
            </a:extLst>
          </p:cNvPr>
          <p:cNvSpPr>
            <a:spLocks noGrp="1"/>
          </p:cNvSpPr>
          <p:nvPr>
            <p:ph type="title" hasCustomPrompt="1"/>
          </p:nvPr>
        </p:nvSpPr>
        <p:spPr>
          <a:xfrm>
            <a:off x="628650" y="1753386"/>
            <a:ext cx="7886700" cy="1305390"/>
          </a:xfrm>
        </p:spPr>
        <p:txBody>
          <a:bodyPr lIns="0">
            <a:noAutofit/>
          </a:bodyPr>
          <a:lstStyle>
            <a:lvl1pPr>
              <a:lnSpc>
                <a:spcPct val="100000"/>
              </a:lnSpc>
              <a:defRPr sz="4000" i="0">
                <a:solidFill>
                  <a:schemeClr val="tx2"/>
                </a:solidFill>
                <a:highlight>
                  <a:srgbClr val="DB3B8E"/>
                </a:highlight>
              </a:defRPr>
            </a:lvl1pPr>
          </a:lstStyle>
          <a:p>
            <a:r>
              <a:rPr lang="en-US"/>
              <a:t>Title of </a:t>
            </a:r>
            <a:br>
              <a:rPr lang="en-US"/>
            </a:br>
            <a:r>
              <a:rPr lang="en-US"/>
              <a:t>presentation</a:t>
            </a:r>
            <a:endParaRPr lang="en-GB"/>
          </a:p>
        </p:txBody>
      </p:sp>
      <p:pic>
        <p:nvPicPr>
          <p:cNvPr id="8" name="Picture 7" descr="A close up of a piano&#10;&#10;Description automatically generated">
            <a:extLst>
              <a:ext uri="{FF2B5EF4-FFF2-40B4-BE49-F238E27FC236}">
                <a16:creationId xmlns:a16="http://schemas.microsoft.com/office/drawing/2014/main" id="{2C3AE858-D914-488C-88B5-135DA9CDF1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1301" y="459168"/>
            <a:ext cx="2447549" cy="323089"/>
          </a:xfrm>
          <a:prstGeom prst="rect">
            <a:avLst/>
          </a:prstGeom>
        </p:spPr>
      </p:pic>
      <p:sp>
        <p:nvSpPr>
          <p:cNvPr id="10" name="Text Placeholder 9">
            <a:extLst>
              <a:ext uri="{FF2B5EF4-FFF2-40B4-BE49-F238E27FC236}">
                <a16:creationId xmlns:a16="http://schemas.microsoft.com/office/drawing/2014/main" id="{DEC207A0-F7F2-4AAD-9952-DB76B5143B98}"/>
              </a:ext>
            </a:extLst>
          </p:cNvPr>
          <p:cNvSpPr>
            <a:spLocks noGrp="1"/>
          </p:cNvSpPr>
          <p:nvPr>
            <p:ph type="body" sz="quarter" idx="10" hasCustomPrompt="1"/>
          </p:nvPr>
        </p:nvSpPr>
        <p:spPr>
          <a:xfrm>
            <a:off x="628650" y="3251836"/>
            <a:ext cx="3943350" cy="354328"/>
          </a:xfrm>
        </p:spPr>
        <p:txBody>
          <a:bodyPr lIns="0"/>
          <a:lstStyle>
            <a:lvl1pPr>
              <a:defRPr i="0">
                <a:solidFill>
                  <a:schemeClr val="tx2"/>
                </a:solidFill>
              </a:defRPr>
            </a:lvl1pPr>
            <a:lvl2pPr>
              <a:defRPr i="0">
                <a:solidFill>
                  <a:schemeClr val="tx2"/>
                </a:solidFill>
              </a:defRPr>
            </a:lvl2pPr>
            <a:lvl3pPr>
              <a:defRPr i="0">
                <a:solidFill>
                  <a:schemeClr val="tx2"/>
                </a:solidFill>
              </a:defRPr>
            </a:lvl3pPr>
            <a:lvl4pPr>
              <a:defRPr i="0">
                <a:solidFill>
                  <a:schemeClr val="tx2"/>
                </a:solidFill>
              </a:defRPr>
            </a:lvl4pPr>
            <a:lvl5pPr>
              <a:defRPr i="0">
                <a:solidFill>
                  <a:schemeClr val="tx2"/>
                </a:solidFill>
              </a:defRPr>
            </a:lvl5pPr>
          </a:lstStyle>
          <a:p>
            <a:pPr lvl="0"/>
            <a:r>
              <a:rPr lang="en-US"/>
              <a:t>Presenter’s name</a:t>
            </a:r>
            <a:endParaRPr lang="en-GB"/>
          </a:p>
        </p:txBody>
      </p:sp>
      <p:sp>
        <p:nvSpPr>
          <p:cNvPr id="11" name="Text Placeholder 9">
            <a:extLst>
              <a:ext uri="{FF2B5EF4-FFF2-40B4-BE49-F238E27FC236}">
                <a16:creationId xmlns:a16="http://schemas.microsoft.com/office/drawing/2014/main" id="{6CE4900F-3322-497A-BBDC-54FB3E71194E}"/>
              </a:ext>
            </a:extLst>
          </p:cNvPr>
          <p:cNvSpPr>
            <a:spLocks noGrp="1"/>
          </p:cNvSpPr>
          <p:nvPr>
            <p:ph type="body" sz="quarter" idx="11" hasCustomPrompt="1"/>
          </p:nvPr>
        </p:nvSpPr>
        <p:spPr>
          <a:xfrm>
            <a:off x="628650" y="3886836"/>
            <a:ext cx="3943350" cy="354328"/>
          </a:xfrm>
        </p:spPr>
        <p:txBody>
          <a:bodyPr lIns="0"/>
          <a:lstStyle>
            <a:lvl1pPr>
              <a:defRPr i="0">
                <a:solidFill>
                  <a:schemeClr val="tx2"/>
                </a:solidFill>
              </a:defRPr>
            </a:lvl1pPr>
            <a:lvl2pPr>
              <a:defRPr i="0">
                <a:solidFill>
                  <a:schemeClr val="tx2"/>
                </a:solidFill>
              </a:defRPr>
            </a:lvl2pPr>
            <a:lvl3pPr>
              <a:defRPr i="0">
                <a:solidFill>
                  <a:schemeClr val="tx2"/>
                </a:solidFill>
              </a:defRPr>
            </a:lvl3pPr>
            <a:lvl4pPr>
              <a:defRPr i="0">
                <a:solidFill>
                  <a:schemeClr val="tx2"/>
                </a:solidFill>
              </a:defRPr>
            </a:lvl4pPr>
            <a:lvl5pPr>
              <a:defRPr i="0">
                <a:solidFill>
                  <a:schemeClr val="tx2"/>
                </a:solidFill>
              </a:defRPr>
            </a:lvl5pPr>
          </a:lstStyle>
          <a:p>
            <a:pPr lvl="0"/>
            <a:r>
              <a:rPr lang="en-US"/>
              <a:t>Date</a:t>
            </a:r>
            <a:endParaRPr lang="en-GB"/>
          </a:p>
        </p:txBody>
      </p:sp>
      <p:cxnSp>
        <p:nvCxnSpPr>
          <p:cNvPr id="13" name="Straight Connector 12">
            <a:extLst>
              <a:ext uri="{FF2B5EF4-FFF2-40B4-BE49-F238E27FC236}">
                <a16:creationId xmlns:a16="http://schemas.microsoft.com/office/drawing/2014/main" id="{43614A51-5E75-4B24-AEA8-A82FB2E1B040}"/>
              </a:ext>
            </a:extLst>
          </p:cNvPr>
          <p:cNvCxnSpPr/>
          <p:nvPr userDrawn="1"/>
        </p:nvCxnSpPr>
        <p:spPr>
          <a:xfrm>
            <a:off x="628650" y="3619500"/>
            <a:ext cx="3943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D88F443-94DB-4BB1-ACA6-29A836C7100B}"/>
              </a:ext>
            </a:extLst>
          </p:cNvPr>
          <p:cNvCxnSpPr/>
          <p:nvPr userDrawn="1"/>
        </p:nvCxnSpPr>
        <p:spPr>
          <a:xfrm>
            <a:off x="628650" y="4254500"/>
            <a:ext cx="3943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37316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E930B447-5440-48C2-8320-06CB067D87F8}"/>
              </a:ext>
            </a:extLst>
          </p:cNvPr>
          <p:cNvSpPr/>
          <p:nvPr userDrawn="1"/>
        </p:nvSpPr>
        <p:spPr>
          <a:xfrm>
            <a:off x="0" y="6185588"/>
            <a:ext cx="9144000" cy="681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close up of a piano&#10;&#10;Description automatically generated">
            <a:extLst>
              <a:ext uri="{FF2B5EF4-FFF2-40B4-BE49-F238E27FC236}">
                <a16:creationId xmlns:a16="http://schemas.microsoft.com/office/drawing/2014/main" id="{786F2CA2-A1E2-4270-AC07-8CF888C49C8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469975" y="6394326"/>
            <a:ext cx="2045375" cy="270000"/>
          </a:xfrm>
          <a:prstGeom prst="rect">
            <a:avLst/>
          </a:prstGeom>
        </p:spPr>
      </p:pic>
      <p:sp>
        <p:nvSpPr>
          <p:cNvPr id="8" name="TextBox 7">
            <a:extLst>
              <a:ext uri="{FF2B5EF4-FFF2-40B4-BE49-F238E27FC236}">
                <a16:creationId xmlns:a16="http://schemas.microsoft.com/office/drawing/2014/main" id="{1FE16421-EDAC-D640-B691-FB456F97B324}"/>
              </a:ext>
            </a:extLst>
          </p:cNvPr>
          <p:cNvSpPr txBox="1"/>
          <p:nvPr userDrawn="1"/>
        </p:nvSpPr>
        <p:spPr>
          <a:xfrm>
            <a:off x="237264" y="6130941"/>
            <a:ext cx="2997724" cy="727059"/>
          </a:xfrm>
          <a:prstGeom prst="rect">
            <a:avLst/>
          </a:prstGeom>
          <a:noFill/>
        </p:spPr>
        <p:txBody>
          <a:bodyPr wrap="square" rtlCol="0">
            <a:spAutoFit/>
          </a:bodyPr>
          <a:lstStyle/>
          <a:p>
            <a:pPr>
              <a:lnSpc>
                <a:spcPct val="120000"/>
              </a:lnSpc>
              <a:spcAft>
                <a:spcPts val="600"/>
              </a:spcAft>
            </a:pPr>
            <a:r>
              <a:rPr lang="en-GB" sz="1800" b="1" kern="0" dirty="0">
                <a:solidFill>
                  <a:srgbClr val="FFFFFF"/>
                </a:solidFill>
                <a:effectLst/>
                <a:highlight>
                  <a:srgbClr val="DB3B8E"/>
                </a:highlight>
                <a:latin typeface="Trebuchet MS" panose="020B0703020202090204" pitchFamily="34" charset="0"/>
              </a:rPr>
              <a:t>Automated email marketing</a:t>
            </a:r>
          </a:p>
        </p:txBody>
      </p:sp>
      <p:sp>
        <p:nvSpPr>
          <p:cNvPr id="11" name="Slide Number Placeholder 5">
            <a:extLst>
              <a:ext uri="{FF2B5EF4-FFF2-40B4-BE49-F238E27FC236}">
                <a16:creationId xmlns:a16="http://schemas.microsoft.com/office/drawing/2014/main" id="{D7361B91-B1E4-E143-976F-E351974CC6C8}"/>
              </a:ext>
            </a:extLst>
          </p:cNvPr>
          <p:cNvSpPr>
            <a:spLocks noGrp="1"/>
          </p:cNvSpPr>
          <p:nvPr>
            <p:ph type="sldNum" sz="quarter" idx="4"/>
          </p:nvPr>
        </p:nvSpPr>
        <p:spPr>
          <a:xfrm>
            <a:off x="6457950" y="847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34621-F0A5-416A-B63E-56B2B9AFE613}" type="slidenum">
              <a:rPr lang="en-GB" smtClean="0"/>
              <a:t>‹#›</a:t>
            </a:fld>
            <a:endParaRPr lang="en-GB"/>
          </a:p>
        </p:txBody>
      </p:sp>
    </p:spTree>
    <p:extLst>
      <p:ext uri="{BB962C8B-B14F-4D97-AF65-F5344CB8AC3E}">
        <p14:creationId xmlns:p14="http://schemas.microsoft.com/office/powerpoint/2010/main" val="11526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075C8F1-9636-4D2D-B737-22C105090EB2}"/>
              </a:ext>
            </a:extLst>
          </p:cNvPr>
          <p:cNvSpPr/>
          <p:nvPr userDrawn="1"/>
        </p:nvSpPr>
        <p:spPr>
          <a:xfrm>
            <a:off x="0" y="6185588"/>
            <a:ext cx="9144000" cy="681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530600" y="1485900"/>
            <a:ext cx="4984750" cy="45545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close up of a piano&#10;&#10;Description automatically generated">
            <a:extLst>
              <a:ext uri="{FF2B5EF4-FFF2-40B4-BE49-F238E27FC236}">
                <a16:creationId xmlns:a16="http://schemas.microsoft.com/office/drawing/2014/main" id="{786F2CA2-A1E2-4270-AC07-8CF888C49C8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469975" y="6394326"/>
            <a:ext cx="2045375" cy="270000"/>
          </a:xfrm>
          <a:prstGeom prst="rect">
            <a:avLst/>
          </a:prstGeom>
        </p:spPr>
      </p:pic>
      <p:sp>
        <p:nvSpPr>
          <p:cNvPr id="10" name="Picture Placeholder 9">
            <a:extLst>
              <a:ext uri="{FF2B5EF4-FFF2-40B4-BE49-F238E27FC236}">
                <a16:creationId xmlns:a16="http://schemas.microsoft.com/office/drawing/2014/main" id="{7F337D19-91B0-4B94-BC91-1EB74B532538}"/>
              </a:ext>
            </a:extLst>
          </p:cNvPr>
          <p:cNvSpPr>
            <a:spLocks noGrp="1"/>
          </p:cNvSpPr>
          <p:nvPr>
            <p:ph type="pic" sz="quarter" idx="13"/>
          </p:nvPr>
        </p:nvSpPr>
        <p:spPr>
          <a:xfrm>
            <a:off x="628650" y="1485900"/>
            <a:ext cx="2736850" cy="3175000"/>
          </a:xfrm>
        </p:spPr>
        <p:txBody>
          <a:bodyPr/>
          <a:lstStyle/>
          <a:p>
            <a:endParaRPr lang="en-GB"/>
          </a:p>
        </p:txBody>
      </p:sp>
      <p:sp>
        <p:nvSpPr>
          <p:cNvPr id="12" name="Slide Number Placeholder 5">
            <a:extLst>
              <a:ext uri="{FF2B5EF4-FFF2-40B4-BE49-F238E27FC236}">
                <a16:creationId xmlns:a16="http://schemas.microsoft.com/office/drawing/2014/main" id="{58249048-BD0E-EB4F-A072-67B6B71E6861}"/>
              </a:ext>
            </a:extLst>
          </p:cNvPr>
          <p:cNvSpPr>
            <a:spLocks noGrp="1"/>
          </p:cNvSpPr>
          <p:nvPr>
            <p:ph type="sldNum" sz="quarter" idx="4"/>
          </p:nvPr>
        </p:nvSpPr>
        <p:spPr>
          <a:xfrm>
            <a:off x="6457950" y="847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34621-F0A5-416A-B63E-56B2B9AFE613}" type="slidenum">
              <a:rPr lang="en-GB" smtClean="0"/>
              <a:t>‹#›</a:t>
            </a:fld>
            <a:endParaRPr lang="en-GB"/>
          </a:p>
        </p:txBody>
      </p:sp>
      <p:sp>
        <p:nvSpPr>
          <p:cNvPr id="13" name="TextBox 12">
            <a:extLst>
              <a:ext uri="{FF2B5EF4-FFF2-40B4-BE49-F238E27FC236}">
                <a16:creationId xmlns:a16="http://schemas.microsoft.com/office/drawing/2014/main" id="{499F9C6D-A770-42BE-8185-D22C890558B5}"/>
              </a:ext>
            </a:extLst>
          </p:cNvPr>
          <p:cNvSpPr txBox="1"/>
          <p:nvPr userDrawn="1"/>
        </p:nvSpPr>
        <p:spPr>
          <a:xfrm>
            <a:off x="237264" y="6130941"/>
            <a:ext cx="2997724" cy="727059"/>
          </a:xfrm>
          <a:prstGeom prst="rect">
            <a:avLst/>
          </a:prstGeom>
          <a:noFill/>
        </p:spPr>
        <p:txBody>
          <a:bodyPr wrap="square" rtlCol="0">
            <a:spAutoFit/>
          </a:bodyPr>
          <a:lstStyle/>
          <a:p>
            <a:pPr>
              <a:lnSpc>
                <a:spcPct val="120000"/>
              </a:lnSpc>
              <a:spcAft>
                <a:spcPts val="600"/>
              </a:spcAft>
            </a:pPr>
            <a:r>
              <a:rPr lang="en-GB" sz="1800" b="1" kern="0" dirty="0">
                <a:solidFill>
                  <a:srgbClr val="FFFFFF"/>
                </a:solidFill>
                <a:effectLst/>
                <a:highlight>
                  <a:srgbClr val="DB3B8E"/>
                </a:highlight>
                <a:latin typeface="Trebuchet MS" panose="020B0703020202090204" pitchFamily="34" charset="0"/>
              </a:rPr>
              <a:t>Automated email marketing</a:t>
            </a:r>
          </a:p>
        </p:txBody>
      </p:sp>
    </p:spTree>
    <p:extLst>
      <p:ext uri="{BB962C8B-B14F-4D97-AF65-F5344CB8AC3E}">
        <p14:creationId xmlns:p14="http://schemas.microsoft.com/office/powerpoint/2010/main" val="971695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F2675E-F761-4031-9F2F-C5DFFEFF55B0}"/>
              </a:ext>
            </a:extLst>
          </p:cNvPr>
          <p:cNvSpPr/>
          <p:nvPr userDrawn="1"/>
        </p:nvSpPr>
        <p:spPr>
          <a:xfrm>
            <a:off x="0" y="6185588"/>
            <a:ext cx="9144000" cy="681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673600" y="1485900"/>
            <a:ext cx="3841750" cy="45545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close up of a piano&#10;&#10;Description automatically generated">
            <a:extLst>
              <a:ext uri="{FF2B5EF4-FFF2-40B4-BE49-F238E27FC236}">
                <a16:creationId xmlns:a16="http://schemas.microsoft.com/office/drawing/2014/main" id="{786F2CA2-A1E2-4270-AC07-8CF888C49C8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469975" y="6394326"/>
            <a:ext cx="2045375" cy="270000"/>
          </a:xfrm>
          <a:prstGeom prst="rect">
            <a:avLst/>
          </a:prstGeom>
        </p:spPr>
      </p:pic>
      <p:sp>
        <p:nvSpPr>
          <p:cNvPr id="10" name="Table Placeholder 9">
            <a:extLst>
              <a:ext uri="{FF2B5EF4-FFF2-40B4-BE49-F238E27FC236}">
                <a16:creationId xmlns:a16="http://schemas.microsoft.com/office/drawing/2014/main" id="{F26CEE81-32B7-4091-B7F5-9CC099D1BCED}"/>
              </a:ext>
            </a:extLst>
          </p:cNvPr>
          <p:cNvSpPr>
            <a:spLocks noGrp="1"/>
          </p:cNvSpPr>
          <p:nvPr>
            <p:ph type="tbl" sz="quarter" idx="13"/>
          </p:nvPr>
        </p:nvSpPr>
        <p:spPr>
          <a:xfrm>
            <a:off x="628650" y="1485900"/>
            <a:ext cx="3943350" cy="4554538"/>
          </a:xfrm>
        </p:spPr>
        <p:txBody>
          <a:bodyPr/>
          <a:lstStyle/>
          <a:p>
            <a:endParaRPr lang="en-GB"/>
          </a:p>
        </p:txBody>
      </p:sp>
      <p:sp>
        <p:nvSpPr>
          <p:cNvPr id="12" name="Slide Number Placeholder 5">
            <a:extLst>
              <a:ext uri="{FF2B5EF4-FFF2-40B4-BE49-F238E27FC236}">
                <a16:creationId xmlns:a16="http://schemas.microsoft.com/office/drawing/2014/main" id="{D104AA2D-62FE-3442-AED5-10AB24844319}"/>
              </a:ext>
            </a:extLst>
          </p:cNvPr>
          <p:cNvSpPr>
            <a:spLocks noGrp="1"/>
          </p:cNvSpPr>
          <p:nvPr>
            <p:ph type="sldNum" sz="quarter" idx="4"/>
          </p:nvPr>
        </p:nvSpPr>
        <p:spPr>
          <a:xfrm>
            <a:off x="6457950" y="847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34621-F0A5-416A-B63E-56B2B9AFE613}" type="slidenum">
              <a:rPr lang="en-GB" smtClean="0"/>
              <a:t>‹#›</a:t>
            </a:fld>
            <a:endParaRPr lang="en-GB"/>
          </a:p>
        </p:txBody>
      </p:sp>
      <p:sp>
        <p:nvSpPr>
          <p:cNvPr id="13" name="TextBox 12">
            <a:extLst>
              <a:ext uri="{FF2B5EF4-FFF2-40B4-BE49-F238E27FC236}">
                <a16:creationId xmlns:a16="http://schemas.microsoft.com/office/drawing/2014/main" id="{38E6A2E6-FB0E-4213-8761-2CE1A5DEBB6F}"/>
              </a:ext>
            </a:extLst>
          </p:cNvPr>
          <p:cNvSpPr txBox="1"/>
          <p:nvPr userDrawn="1"/>
        </p:nvSpPr>
        <p:spPr>
          <a:xfrm>
            <a:off x="237264" y="6130941"/>
            <a:ext cx="2997724" cy="727059"/>
          </a:xfrm>
          <a:prstGeom prst="rect">
            <a:avLst/>
          </a:prstGeom>
          <a:noFill/>
        </p:spPr>
        <p:txBody>
          <a:bodyPr wrap="square" rtlCol="0">
            <a:spAutoFit/>
          </a:bodyPr>
          <a:lstStyle/>
          <a:p>
            <a:pPr>
              <a:lnSpc>
                <a:spcPct val="120000"/>
              </a:lnSpc>
              <a:spcAft>
                <a:spcPts val="600"/>
              </a:spcAft>
            </a:pPr>
            <a:r>
              <a:rPr lang="en-GB" sz="1800" b="1" kern="0" dirty="0">
                <a:solidFill>
                  <a:srgbClr val="FFFFFF"/>
                </a:solidFill>
                <a:effectLst/>
                <a:highlight>
                  <a:srgbClr val="DB3B8E"/>
                </a:highlight>
                <a:latin typeface="Trebuchet MS" panose="020B0703020202090204" pitchFamily="34" charset="0"/>
              </a:rPr>
              <a:t>An introduction to email marketing</a:t>
            </a:r>
          </a:p>
        </p:txBody>
      </p:sp>
    </p:spTree>
    <p:extLst>
      <p:ext uri="{BB962C8B-B14F-4D97-AF65-F5344CB8AC3E}">
        <p14:creationId xmlns:p14="http://schemas.microsoft.com/office/powerpoint/2010/main" val="1350074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07F1CF-F347-AF42-8BD5-92B940D24CDE}"/>
              </a:ext>
            </a:extLst>
          </p:cNvPr>
          <p:cNvSpPr>
            <a:spLocks noGrp="1"/>
          </p:cNvSpPr>
          <p:nvPr>
            <p:ph type="sldNum" sz="quarter" idx="10"/>
          </p:nvPr>
        </p:nvSpPr>
        <p:spPr/>
        <p:txBody>
          <a:bodyPr/>
          <a:lstStyle/>
          <a:p>
            <a:fld id="{70B34621-F0A5-416A-B63E-56B2B9AFE613}" type="slidenum">
              <a:rPr lang="en-GB" smtClean="0"/>
              <a:t>‹#›</a:t>
            </a:fld>
            <a:endParaRPr lang="en-GB"/>
          </a:p>
        </p:txBody>
      </p:sp>
      <p:sp>
        <p:nvSpPr>
          <p:cNvPr id="4" name="Rectangle 3">
            <a:extLst>
              <a:ext uri="{FF2B5EF4-FFF2-40B4-BE49-F238E27FC236}">
                <a16:creationId xmlns:a16="http://schemas.microsoft.com/office/drawing/2014/main" id="{F36DDDB8-776A-2A4D-A8A3-F6C8BEC9C58F}"/>
              </a:ext>
            </a:extLst>
          </p:cNvPr>
          <p:cNvSpPr/>
          <p:nvPr userDrawn="1"/>
        </p:nvSpPr>
        <p:spPr>
          <a:xfrm>
            <a:off x="0" y="6185588"/>
            <a:ext cx="9144000" cy="681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close up of a piano&#10;&#10;Description automatically generated">
            <a:extLst>
              <a:ext uri="{FF2B5EF4-FFF2-40B4-BE49-F238E27FC236}">
                <a16:creationId xmlns:a16="http://schemas.microsoft.com/office/drawing/2014/main" id="{D12DE01D-500A-4344-AAEA-3CA681D879A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469975" y="6394326"/>
            <a:ext cx="2045375" cy="270000"/>
          </a:xfrm>
          <a:prstGeom prst="rect">
            <a:avLst/>
          </a:prstGeom>
        </p:spPr>
      </p:pic>
      <p:sp>
        <p:nvSpPr>
          <p:cNvPr id="7" name="Title 5">
            <a:extLst>
              <a:ext uri="{FF2B5EF4-FFF2-40B4-BE49-F238E27FC236}">
                <a16:creationId xmlns:a16="http://schemas.microsoft.com/office/drawing/2014/main" id="{E0C531BD-C352-244B-BE46-F93B222021F2}"/>
              </a:ext>
            </a:extLst>
          </p:cNvPr>
          <p:cNvSpPr txBox="1">
            <a:spLocks/>
          </p:cNvSpPr>
          <p:nvPr userDrawn="1"/>
        </p:nvSpPr>
        <p:spPr>
          <a:xfrm>
            <a:off x="628650" y="1753386"/>
            <a:ext cx="7886700" cy="1305390"/>
          </a:xfrm>
          <a:prstGeom prst="rect">
            <a:avLst/>
          </a:prstGeom>
        </p:spPr>
        <p:txBody>
          <a:bodyPr vert="horz" lIns="0" tIns="45720" rIns="91440" bIns="45720" rtlCol="0" anchor="t">
            <a:noAutofit/>
          </a:bodyPr>
          <a:lstStyle>
            <a:lvl1pPr algn="l" defTabSz="914400" rtl="0" eaLnBrk="1" latinLnBrk="0" hangingPunct="1">
              <a:lnSpc>
                <a:spcPct val="100000"/>
              </a:lnSpc>
              <a:spcBef>
                <a:spcPct val="0"/>
              </a:spcBef>
              <a:buNone/>
              <a:defRPr sz="4000" b="1" i="0" kern="1200">
                <a:solidFill>
                  <a:schemeClr val="tx2"/>
                </a:solidFill>
                <a:highlight>
                  <a:srgbClr val="DB3B8E"/>
                </a:highlight>
                <a:latin typeface="+mj-lt"/>
                <a:ea typeface="+mj-ea"/>
                <a:cs typeface="+mj-cs"/>
              </a:defRPr>
            </a:lvl1pPr>
          </a:lstStyle>
          <a:p>
            <a:r>
              <a:rPr lang="en-US">
                <a:solidFill>
                  <a:schemeClr val="bg2"/>
                </a:solidFill>
              </a:rPr>
              <a:t>Section</a:t>
            </a:r>
            <a:br>
              <a:rPr lang="en-US">
                <a:solidFill>
                  <a:schemeClr val="bg2"/>
                </a:solidFill>
              </a:rPr>
            </a:br>
            <a:r>
              <a:rPr lang="en-US">
                <a:solidFill>
                  <a:schemeClr val="bg2"/>
                </a:solidFill>
              </a:rPr>
              <a:t>break</a:t>
            </a:r>
            <a:endParaRPr lang="en-GB">
              <a:solidFill>
                <a:schemeClr val="bg2"/>
              </a:solidFill>
            </a:endParaRPr>
          </a:p>
        </p:txBody>
      </p:sp>
      <p:sp>
        <p:nvSpPr>
          <p:cNvPr id="8" name="TextBox 7">
            <a:extLst>
              <a:ext uri="{FF2B5EF4-FFF2-40B4-BE49-F238E27FC236}">
                <a16:creationId xmlns:a16="http://schemas.microsoft.com/office/drawing/2014/main" id="{5C119D0B-6BCB-4F71-BF7A-D31BC8FEA2C3}"/>
              </a:ext>
            </a:extLst>
          </p:cNvPr>
          <p:cNvSpPr txBox="1"/>
          <p:nvPr userDrawn="1"/>
        </p:nvSpPr>
        <p:spPr>
          <a:xfrm>
            <a:off x="237264" y="6130941"/>
            <a:ext cx="2997724" cy="727059"/>
          </a:xfrm>
          <a:prstGeom prst="rect">
            <a:avLst/>
          </a:prstGeom>
          <a:noFill/>
        </p:spPr>
        <p:txBody>
          <a:bodyPr wrap="square" rtlCol="0">
            <a:spAutoFit/>
          </a:bodyPr>
          <a:lstStyle/>
          <a:p>
            <a:pPr>
              <a:lnSpc>
                <a:spcPct val="120000"/>
              </a:lnSpc>
              <a:spcAft>
                <a:spcPts val="600"/>
              </a:spcAft>
            </a:pPr>
            <a:r>
              <a:rPr lang="en-GB" sz="1800" b="1" kern="0" dirty="0">
                <a:solidFill>
                  <a:srgbClr val="FFFFFF"/>
                </a:solidFill>
                <a:effectLst/>
                <a:highlight>
                  <a:srgbClr val="DB3B8E"/>
                </a:highlight>
                <a:latin typeface="Trebuchet MS" panose="020B0703020202090204" pitchFamily="34" charset="0"/>
              </a:rPr>
              <a:t>An introduction to email marketing</a:t>
            </a:r>
          </a:p>
        </p:txBody>
      </p:sp>
    </p:spTree>
    <p:extLst>
      <p:ext uri="{BB962C8B-B14F-4D97-AF65-F5344CB8AC3E}">
        <p14:creationId xmlns:p14="http://schemas.microsoft.com/office/powerpoint/2010/main" val="179430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27065"/>
            <a:ext cx="7886700" cy="808032"/>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28650" y="1485900"/>
            <a:ext cx="7886700" cy="46910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6457950" y="847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34621-F0A5-416A-B63E-56B2B9AFE613}" type="slidenum">
              <a:rPr lang="en-GB" smtClean="0"/>
              <a:t>‹#›</a:t>
            </a:fld>
            <a:endParaRPr lang="en-GB"/>
          </a:p>
        </p:txBody>
      </p:sp>
      <p:cxnSp>
        <p:nvCxnSpPr>
          <p:cNvPr id="8" name="Straight Connector 7">
            <a:extLst>
              <a:ext uri="{FF2B5EF4-FFF2-40B4-BE49-F238E27FC236}">
                <a16:creationId xmlns:a16="http://schemas.microsoft.com/office/drawing/2014/main" id="{C7AA0FB1-AB0C-4F50-94B2-5EC5FFB17735}"/>
              </a:ext>
            </a:extLst>
          </p:cNvPr>
          <p:cNvCxnSpPr/>
          <p:nvPr userDrawn="1"/>
        </p:nvCxnSpPr>
        <p:spPr>
          <a:xfrm>
            <a:off x="628650" y="431800"/>
            <a:ext cx="78867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29529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2" r:id="rId3"/>
    <p:sldLayoutId id="2147483663" r:id="rId4"/>
    <p:sldLayoutId id="2147483664" r:id="rId5"/>
    <p:sldLayoutId id="2147483667" r:id="rId6"/>
  </p:sldLayoutIdLst>
  <p:hf hdr="0" dt="0"/>
  <p:txStyles>
    <p:titleStyle>
      <a:lvl1pPr algn="l" defTabSz="914400" rtl="0" eaLnBrk="1" latinLnBrk="0" hangingPunct="1">
        <a:lnSpc>
          <a:spcPct val="90000"/>
        </a:lnSpc>
        <a:spcBef>
          <a:spcPct val="0"/>
        </a:spcBef>
        <a:buNone/>
        <a:defRPr sz="2800" b="1"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i="1" kern="1200">
          <a:solidFill>
            <a:schemeClr val="accent3"/>
          </a:solidFill>
          <a:latin typeface="+mn-lt"/>
          <a:ea typeface="+mn-ea"/>
          <a:cs typeface="+mn-cs"/>
        </a:defRPr>
      </a:lvl1pPr>
      <a:lvl2pPr marL="270000" indent="-270000" algn="l" defTabSz="914400" rtl="0" eaLnBrk="1" latinLnBrk="0" hangingPunct="1">
        <a:lnSpc>
          <a:spcPct val="100000"/>
        </a:lnSpc>
        <a:spcBef>
          <a:spcPts val="0"/>
        </a:spcBef>
        <a:spcAft>
          <a:spcPts val="600"/>
        </a:spcAft>
        <a:buClr>
          <a:schemeClr val="accent4"/>
        </a:buClr>
        <a:buFont typeface="Trebuchet MS" panose="020B0603020202020204" pitchFamily="34" charset="0"/>
        <a:buChar char="+"/>
        <a:defRPr sz="1800" kern="1200">
          <a:solidFill>
            <a:schemeClr val="tx2"/>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6" userDrawn="1">
          <p15:clr>
            <a:srgbClr val="F26B43"/>
          </p15:clr>
        </p15:guide>
        <p15:guide id="2" orient="horz" pos="39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DDDC5-B181-42E2-8D68-7C2E3F790424}"/>
              </a:ext>
            </a:extLst>
          </p:cNvPr>
          <p:cNvSpPr>
            <a:spLocks noGrp="1"/>
          </p:cNvSpPr>
          <p:nvPr>
            <p:ph type="title"/>
          </p:nvPr>
        </p:nvSpPr>
        <p:spPr>
          <a:xfrm>
            <a:off x="628650" y="2147956"/>
            <a:ext cx="7886700" cy="789140"/>
          </a:xfrm>
        </p:spPr>
        <p:txBody>
          <a:bodyPr/>
          <a:lstStyle/>
          <a:p>
            <a:r>
              <a:rPr lang="en-GB" dirty="0" smtClean="0"/>
              <a:t>Healthwatch Barnet Q2 Update</a:t>
            </a:r>
            <a:endParaRPr lang="en-GB"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59364"/>
          <a:stretch/>
        </p:blipFill>
        <p:spPr>
          <a:xfrm>
            <a:off x="6162897" y="818709"/>
            <a:ext cx="2481373" cy="252086"/>
          </a:xfrm>
          <a:prstGeom prst="rect">
            <a:avLst/>
          </a:prstGeom>
        </p:spPr>
      </p:pic>
      <p:pic>
        <p:nvPicPr>
          <p:cNvPr id="8" name="Picture 7">
            <a:extLst>
              <a:ext uri="{FF2B5EF4-FFF2-40B4-BE49-F238E27FC236}">
                <a16:creationId xmlns:a16="http://schemas.microsoft.com/office/drawing/2014/main" id="{E8412A11-5481-4B27-B477-9DEC119FE1FA}"/>
              </a:ext>
            </a:extLst>
          </p:cNvPr>
          <p:cNvPicPr>
            <a:picLocks noChangeAspect="1"/>
          </p:cNvPicPr>
          <p:nvPr/>
        </p:nvPicPr>
        <p:blipFill rotWithShape="1">
          <a:blip r:embed="rId4">
            <a:extLst>
              <a:ext uri="{28A0092B-C50C-407E-A947-70E740481C1C}">
                <a14:useLocalDpi xmlns:a14="http://schemas.microsoft.com/office/drawing/2010/main" val="0"/>
              </a:ext>
            </a:extLst>
          </a:blip>
          <a:srcRect t="26405" b="25880"/>
          <a:stretch/>
        </p:blipFill>
        <p:spPr>
          <a:xfrm>
            <a:off x="-116959" y="5585474"/>
            <a:ext cx="2666907" cy="1272526"/>
          </a:xfrm>
          <a:prstGeom prst="rect">
            <a:avLst/>
          </a:prstGeom>
        </p:spPr>
      </p:pic>
      <p:sp>
        <p:nvSpPr>
          <p:cNvPr id="3" name="TextBox 2"/>
          <p:cNvSpPr txBox="1"/>
          <p:nvPr/>
        </p:nvSpPr>
        <p:spPr>
          <a:xfrm>
            <a:off x="589847" y="3159888"/>
            <a:ext cx="3920201" cy="400110"/>
          </a:xfrm>
          <a:prstGeom prst="rect">
            <a:avLst/>
          </a:prstGeom>
          <a:noFill/>
        </p:spPr>
        <p:txBody>
          <a:bodyPr wrap="square" rtlCol="0">
            <a:spAutoFit/>
          </a:bodyPr>
          <a:lstStyle/>
          <a:p>
            <a:r>
              <a:rPr lang="en-GB" sz="2000" dirty="0" smtClean="0"/>
              <a:t>Advisory Board</a:t>
            </a:r>
            <a:endParaRPr lang="en-GB" sz="2000" dirty="0"/>
          </a:p>
        </p:txBody>
      </p:sp>
      <p:sp>
        <p:nvSpPr>
          <p:cNvPr id="9" name="TextBox 8"/>
          <p:cNvSpPr txBox="1"/>
          <p:nvPr/>
        </p:nvSpPr>
        <p:spPr>
          <a:xfrm>
            <a:off x="589846" y="3814202"/>
            <a:ext cx="3920201" cy="400110"/>
          </a:xfrm>
          <a:prstGeom prst="rect">
            <a:avLst/>
          </a:prstGeom>
          <a:noFill/>
        </p:spPr>
        <p:txBody>
          <a:bodyPr wrap="square" rtlCol="0">
            <a:spAutoFit/>
          </a:bodyPr>
          <a:lstStyle/>
          <a:p>
            <a:r>
              <a:rPr lang="en-GB" sz="2000" dirty="0" smtClean="0"/>
              <a:t>Oct 2021</a:t>
            </a:r>
            <a:endParaRPr lang="en-GB" sz="2000" dirty="0"/>
          </a:p>
        </p:txBody>
      </p:sp>
    </p:spTree>
    <p:extLst>
      <p:ext uri="{BB962C8B-B14F-4D97-AF65-F5344CB8AC3E}">
        <p14:creationId xmlns:p14="http://schemas.microsoft.com/office/powerpoint/2010/main" val="2233856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65472" y="275303"/>
            <a:ext cx="8760542" cy="894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0" y="6154310"/>
            <a:ext cx="9144000" cy="79397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020824" y="957694"/>
            <a:ext cx="239572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3">
            <a:extLst>
              <a:ext uri="{FF2B5EF4-FFF2-40B4-BE49-F238E27FC236}">
                <a16:creationId xmlns:a16="http://schemas.microsoft.com/office/drawing/2014/main" id="{A3DDD39D-3BE4-4045-808F-AA8E3FB0B035}"/>
              </a:ext>
            </a:extLst>
          </p:cNvPr>
          <p:cNvSpPr>
            <a:spLocks noGrp="1"/>
          </p:cNvSpPr>
          <p:nvPr>
            <p:ph type="title"/>
          </p:nvPr>
        </p:nvSpPr>
        <p:spPr>
          <a:xfrm>
            <a:off x="628650" y="362007"/>
            <a:ext cx="7886700" cy="808032"/>
          </a:xfrm>
        </p:spPr>
        <p:txBody>
          <a:bodyPr>
            <a:noAutofit/>
          </a:bodyPr>
          <a:lstStyle/>
          <a:p>
            <a:r>
              <a:rPr lang="en-GB" dirty="0" smtClean="0"/>
              <a:t>Rose’s </a:t>
            </a:r>
            <a:br>
              <a:rPr lang="en-GB" dirty="0" smtClean="0"/>
            </a:br>
            <a:r>
              <a:rPr lang="en-GB" dirty="0" smtClean="0"/>
              <a:t>Case Study</a:t>
            </a:r>
            <a:endParaRPr lang="en-GB" dirty="0"/>
          </a:p>
        </p:txBody>
      </p:sp>
      <p:pic>
        <p:nvPicPr>
          <p:cNvPr id="4" name="Picture 3"/>
          <p:cNvPicPr>
            <a:picLocks noChangeAspect="1"/>
          </p:cNvPicPr>
          <p:nvPr/>
        </p:nvPicPr>
        <p:blipFill rotWithShape="1">
          <a:blip r:embed="rId3"/>
          <a:srcRect l="33028" t="21628" r="37246" b="14599"/>
          <a:stretch/>
        </p:blipFill>
        <p:spPr>
          <a:xfrm>
            <a:off x="3390900" y="0"/>
            <a:ext cx="5753100" cy="6942319"/>
          </a:xfrm>
          <a:prstGeom prst="rect">
            <a:avLst/>
          </a:prstGeom>
        </p:spPr>
      </p:pic>
    </p:spTree>
    <p:extLst>
      <p:ext uri="{BB962C8B-B14F-4D97-AF65-F5344CB8AC3E}">
        <p14:creationId xmlns:p14="http://schemas.microsoft.com/office/powerpoint/2010/main" val="3898806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DDD39D-3BE4-4045-808F-AA8E3FB0B035}"/>
              </a:ext>
            </a:extLst>
          </p:cNvPr>
          <p:cNvSpPr>
            <a:spLocks noGrp="1"/>
          </p:cNvSpPr>
          <p:nvPr>
            <p:ph type="title"/>
          </p:nvPr>
        </p:nvSpPr>
        <p:spPr/>
        <p:txBody>
          <a:bodyPr>
            <a:normAutofit/>
          </a:bodyPr>
          <a:lstStyle/>
          <a:p>
            <a:pPr fontAlgn="base"/>
            <a:r>
              <a:rPr lang="en-GB" dirty="0" smtClean="0"/>
              <a:t>Overall Sentiment </a:t>
            </a:r>
            <a:endParaRPr lang="en-GB" dirty="0"/>
          </a:p>
        </p:txBody>
      </p:sp>
      <p:sp>
        <p:nvSpPr>
          <p:cNvPr id="5" name="Content Placeholder 4">
            <a:extLst>
              <a:ext uri="{FF2B5EF4-FFF2-40B4-BE49-F238E27FC236}">
                <a16:creationId xmlns:a16="http://schemas.microsoft.com/office/drawing/2014/main" id="{8EA93BCC-9A73-4535-8EE0-65B513139F69}"/>
              </a:ext>
            </a:extLst>
          </p:cNvPr>
          <p:cNvSpPr>
            <a:spLocks noGrp="1"/>
          </p:cNvSpPr>
          <p:nvPr>
            <p:ph idx="1"/>
          </p:nvPr>
        </p:nvSpPr>
        <p:spPr>
          <a:xfrm>
            <a:off x="628650" y="1138726"/>
            <a:ext cx="7886700" cy="5422903"/>
          </a:xfrm>
        </p:spPr>
        <p:txBody>
          <a:bodyPr vert="horz" lIns="91440" tIns="45720" rIns="91440" bIns="45720" rtlCol="0" anchor="t">
            <a:normAutofit/>
          </a:bodyPr>
          <a:lstStyle/>
          <a:p>
            <a:pPr lvl="1" indent="0">
              <a:buClr>
                <a:srgbClr val="DB3B8E"/>
              </a:buClr>
              <a:buNone/>
            </a:pPr>
            <a:endParaRPr lang="en-GB" dirty="0"/>
          </a:p>
          <a:p>
            <a:pPr marL="285750" lvl="2" indent="-285750">
              <a:buClr>
                <a:schemeClr val="accent4"/>
              </a:buClr>
              <a:buFont typeface="Arial" panose="020B0604020202020204" pitchFamily="34" charset="0"/>
              <a:buChar char="•"/>
            </a:pPr>
            <a:endParaRPr lang="en-GB" dirty="0"/>
          </a:p>
          <a:p>
            <a:pPr marL="285750" lvl="2" indent="-285750">
              <a:buClr>
                <a:schemeClr val="accent4"/>
              </a:buClr>
              <a:buFont typeface="Arial" panose="020B0604020202020204" pitchFamily="34" charset="0"/>
              <a:buChar char="•"/>
            </a:pPr>
            <a:endParaRPr lang="en-GB" i="0" dirty="0">
              <a:solidFill>
                <a:schemeClr val="tx2"/>
              </a:solidFill>
            </a:endParaRPr>
          </a:p>
          <a:p>
            <a:pPr>
              <a:buClr>
                <a:schemeClr val="accent4"/>
              </a:buClr>
            </a:pPr>
            <a:endParaRPr lang="en-GB" i="0" dirty="0">
              <a:solidFill>
                <a:schemeClr val="tx2"/>
              </a:solidFill>
            </a:endParaRPr>
          </a:p>
          <a:p>
            <a:pPr marL="285750" indent="-285750">
              <a:buFont typeface="Arial" panose="020B0604020202020204" pitchFamily="34" charset="0"/>
              <a:buChar char="•"/>
            </a:pPr>
            <a:endParaRPr lang="en-GB" i="0" dirty="0">
              <a:solidFill>
                <a:schemeClr val="tx2"/>
              </a:solidFill>
            </a:endParaRPr>
          </a:p>
          <a:p>
            <a:endParaRPr lang="en-GB" i="0" dirty="0">
              <a:solidFill>
                <a:schemeClr val="tx2"/>
              </a:solidFill>
            </a:endParaRPr>
          </a:p>
        </p:txBody>
      </p:sp>
      <p:sp>
        <p:nvSpPr>
          <p:cNvPr id="2" name="Rectangle 1"/>
          <p:cNvSpPr/>
          <p:nvPr/>
        </p:nvSpPr>
        <p:spPr>
          <a:xfrm>
            <a:off x="0" y="6154310"/>
            <a:ext cx="9144000" cy="79397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3"/>
          <a:srcRect l="35674" t="25923" r="30263" b="28934"/>
          <a:stretch/>
        </p:blipFill>
        <p:spPr>
          <a:xfrm>
            <a:off x="1097512" y="1370987"/>
            <a:ext cx="7014101" cy="5228858"/>
          </a:xfrm>
          <a:prstGeom prst="rect">
            <a:avLst/>
          </a:prstGeom>
        </p:spPr>
      </p:pic>
    </p:spTree>
    <p:extLst>
      <p:ext uri="{BB962C8B-B14F-4D97-AF65-F5344CB8AC3E}">
        <p14:creationId xmlns:p14="http://schemas.microsoft.com/office/powerpoint/2010/main" val="4286836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DDD39D-3BE4-4045-808F-AA8E3FB0B035}"/>
              </a:ext>
            </a:extLst>
          </p:cNvPr>
          <p:cNvSpPr>
            <a:spLocks noGrp="1"/>
          </p:cNvSpPr>
          <p:nvPr>
            <p:ph type="title"/>
          </p:nvPr>
        </p:nvSpPr>
        <p:spPr/>
        <p:txBody>
          <a:bodyPr>
            <a:normAutofit/>
          </a:bodyPr>
          <a:lstStyle/>
          <a:p>
            <a:pPr fontAlgn="base"/>
            <a:r>
              <a:rPr lang="en-GB" dirty="0"/>
              <a:t>Our </a:t>
            </a:r>
            <a:r>
              <a:rPr lang="en-GB" dirty="0" smtClean="0"/>
              <a:t>Recommendations </a:t>
            </a:r>
            <a:endParaRPr lang="en-GB" dirty="0"/>
          </a:p>
        </p:txBody>
      </p:sp>
      <p:sp>
        <p:nvSpPr>
          <p:cNvPr id="5" name="Content Placeholder 4">
            <a:extLst>
              <a:ext uri="{FF2B5EF4-FFF2-40B4-BE49-F238E27FC236}">
                <a16:creationId xmlns:a16="http://schemas.microsoft.com/office/drawing/2014/main" id="{8EA93BCC-9A73-4535-8EE0-65B513139F69}"/>
              </a:ext>
            </a:extLst>
          </p:cNvPr>
          <p:cNvSpPr>
            <a:spLocks noGrp="1"/>
          </p:cNvSpPr>
          <p:nvPr>
            <p:ph idx="1"/>
          </p:nvPr>
        </p:nvSpPr>
        <p:spPr>
          <a:xfrm>
            <a:off x="628650" y="1138726"/>
            <a:ext cx="7886700" cy="5422903"/>
          </a:xfrm>
        </p:spPr>
        <p:txBody>
          <a:bodyPr vert="horz" lIns="91440" tIns="45720" rIns="91440" bIns="45720" rtlCol="0" anchor="t">
            <a:normAutofit/>
          </a:bodyPr>
          <a:lstStyle/>
          <a:p>
            <a:pPr lvl="1" indent="0">
              <a:buClr>
                <a:srgbClr val="DB3B8E"/>
              </a:buClr>
              <a:buNone/>
            </a:pPr>
            <a:endParaRPr lang="en-GB" dirty="0"/>
          </a:p>
          <a:p>
            <a:pPr marL="285750" lvl="2" indent="-285750">
              <a:buClr>
                <a:schemeClr val="accent4"/>
              </a:buClr>
              <a:buFont typeface="Arial" panose="020B0604020202020204" pitchFamily="34" charset="0"/>
              <a:buChar char="•"/>
            </a:pPr>
            <a:r>
              <a:rPr lang="en-GB" dirty="0"/>
              <a:t>Offer a hybrid model of GP service </a:t>
            </a:r>
            <a:r>
              <a:rPr lang="en-GB" dirty="0" smtClean="0"/>
              <a:t>delivery that </a:t>
            </a:r>
            <a:r>
              <a:rPr lang="en-GB" dirty="0"/>
              <a:t>includes remote </a:t>
            </a:r>
            <a:r>
              <a:rPr lang="en-GB" dirty="0" smtClean="0"/>
              <a:t>and </a:t>
            </a:r>
            <a:r>
              <a:rPr lang="en-GB" dirty="0"/>
              <a:t>face-to-face appointments that takes into account the patient’s choice and personal preference to meet their needs, and not based solely on </a:t>
            </a:r>
            <a:r>
              <a:rPr lang="en-GB" dirty="0" smtClean="0"/>
              <a:t>clinical need.  </a:t>
            </a:r>
            <a:endParaRPr lang="en-GB" dirty="0"/>
          </a:p>
          <a:p>
            <a:pPr marL="285750" lvl="2" indent="-285750">
              <a:buClr>
                <a:schemeClr val="accent4"/>
              </a:buClr>
              <a:buFont typeface="Arial" panose="020B0604020202020204" pitchFamily="34" charset="0"/>
              <a:buChar char="•"/>
            </a:pPr>
            <a:endParaRPr lang="en-GB" dirty="0"/>
          </a:p>
          <a:p>
            <a:pPr marL="285750" lvl="2" indent="-285750">
              <a:buClr>
                <a:schemeClr val="accent4"/>
              </a:buClr>
              <a:buFont typeface="Arial" panose="020B0604020202020204" pitchFamily="34" charset="0"/>
              <a:buChar char="•"/>
            </a:pPr>
            <a:r>
              <a:rPr lang="en-GB" dirty="0" smtClean="0"/>
              <a:t>Several small process changes to improving the existing system, e.g. option on the booking form, shorter time window, simplify the form </a:t>
            </a:r>
            <a:r>
              <a:rPr lang="en-GB" dirty="0" err="1" smtClean="0"/>
              <a:t>etc</a:t>
            </a:r>
            <a:endParaRPr lang="en-GB" dirty="0" smtClean="0"/>
          </a:p>
          <a:p>
            <a:pPr marL="285750" lvl="2" indent="-285750">
              <a:buClr>
                <a:schemeClr val="accent4"/>
              </a:buClr>
              <a:buFont typeface="Arial" panose="020B0604020202020204" pitchFamily="34" charset="0"/>
              <a:buChar char="•"/>
            </a:pPr>
            <a:endParaRPr lang="en-GB" dirty="0" smtClean="0"/>
          </a:p>
          <a:p>
            <a:pPr marL="285750" lvl="2" indent="-285750">
              <a:buClr>
                <a:schemeClr val="accent4"/>
              </a:buClr>
              <a:buFont typeface="Arial" panose="020B0604020202020204" pitchFamily="34" charset="0"/>
              <a:buChar char="•"/>
            </a:pPr>
            <a:r>
              <a:rPr lang="en-GB" dirty="0"/>
              <a:t>Address data concerns through individual surgery’s internal channels to all patients to demonstrate how the surgery manages its General Data Protection Regulation responsibilities</a:t>
            </a:r>
            <a:r>
              <a:rPr lang="en-GB" dirty="0" smtClean="0"/>
              <a:t>.</a:t>
            </a:r>
          </a:p>
          <a:p>
            <a:pPr marL="285750" lvl="2" indent="-285750">
              <a:buClr>
                <a:schemeClr val="accent4"/>
              </a:buClr>
              <a:buFont typeface="Arial" panose="020B0604020202020204" pitchFamily="34" charset="0"/>
              <a:buChar char="•"/>
            </a:pPr>
            <a:endParaRPr lang="en-GB" dirty="0"/>
          </a:p>
          <a:p>
            <a:pPr marL="285750" lvl="2" indent="-285750">
              <a:buClr>
                <a:schemeClr val="accent4"/>
              </a:buClr>
              <a:buFont typeface="Arial" panose="020B0604020202020204" pitchFamily="34" charset="0"/>
              <a:buChar char="•"/>
            </a:pPr>
            <a:r>
              <a:rPr lang="en-GB" dirty="0"/>
              <a:t>Continue to improve communications on patient’s individual care and on any service changes and its rationale, taking into account, how patients may have different communications needs.</a:t>
            </a:r>
          </a:p>
          <a:p>
            <a:pPr marL="285750" lvl="2" indent="-285750">
              <a:buClr>
                <a:schemeClr val="accent4"/>
              </a:buClr>
              <a:buFont typeface="Arial" panose="020B0604020202020204" pitchFamily="34" charset="0"/>
              <a:buChar char="•"/>
            </a:pPr>
            <a:endParaRPr lang="en-GB" dirty="0"/>
          </a:p>
          <a:p>
            <a:pPr marL="285750" lvl="2" indent="-285750">
              <a:buClr>
                <a:schemeClr val="accent4"/>
              </a:buClr>
              <a:buFont typeface="Arial" panose="020B0604020202020204" pitchFamily="34" charset="0"/>
              <a:buChar char="•"/>
            </a:pPr>
            <a:endParaRPr lang="en-GB" i="0" dirty="0">
              <a:solidFill>
                <a:schemeClr val="tx2"/>
              </a:solidFill>
            </a:endParaRPr>
          </a:p>
          <a:p>
            <a:pPr>
              <a:buClr>
                <a:schemeClr val="accent4"/>
              </a:buClr>
            </a:pPr>
            <a:endParaRPr lang="en-GB" i="0" dirty="0">
              <a:solidFill>
                <a:schemeClr val="tx2"/>
              </a:solidFill>
            </a:endParaRPr>
          </a:p>
          <a:p>
            <a:pPr marL="285750" indent="-285750">
              <a:buFont typeface="Arial" panose="020B0604020202020204" pitchFamily="34" charset="0"/>
              <a:buChar char="•"/>
            </a:pPr>
            <a:endParaRPr lang="en-GB" i="0" dirty="0">
              <a:solidFill>
                <a:schemeClr val="tx2"/>
              </a:solidFill>
            </a:endParaRPr>
          </a:p>
          <a:p>
            <a:endParaRPr lang="en-GB" i="0" dirty="0">
              <a:solidFill>
                <a:schemeClr val="tx2"/>
              </a:solidFill>
            </a:endParaRPr>
          </a:p>
        </p:txBody>
      </p:sp>
      <p:sp>
        <p:nvSpPr>
          <p:cNvPr id="2" name="Rectangle 1"/>
          <p:cNvSpPr/>
          <p:nvPr/>
        </p:nvSpPr>
        <p:spPr>
          <a:xfrm>
            <a:off x="0" y="6154310"/>
            <a:ext cx="9144000" cy="79397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20429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DDD39D-3BE4-4045-808F-AA8E3FB0B035}"/>
              </a:ext>
            </a:extLst>
          </p:cNvPr>
          <p:cNvSpPr>
            <a:spLocks noGrp="1"/>
          </p:cNvSpPr>
          <p:nvPr>
            <p:ph type="title"/>
          </p:nvPr>
        </p:nvSpPr>
        <p:spPr/>
        <p:txBody>
          <a:bodyPr/>
          <a:lstStyle/>
          <a:p>
            <a:r>
              <a:rPr lang="en-GB" dirty="0" smtClean="0"/>
              <a:t>Report Outcomes</a:t>
            </a:r>
            <a:endParaRPr lang="en-GB" dirty="0"/>
          </a:p>
        </p:txBody>
      </p:sp>
      <p:sp>
        <p:nvSpPr>
          <p:cNvPr id="5" name="Content Placeholder 4">
            <a:extLst>
              <a:ext uri="{FF2B5EF4-FFF2-40B4-BE49-F238E27FC236}">
                <a16:creationId xmlns:a16="http://schemas.microsoft.com/office/drawing/2014/main" id="{8EA93BCC-9A73-4535-8EE0-65B513139F69}"/>
              </a:ext>
            </a:extLst>
          </p:cNvPr>
          <p:cNvSpPr>
            <a:spLocks noGrp="1"/>
          </p:cNvSpPr>
          <p:nvPr>
            <p:ph idx="1"/>
          </p:nvPr>
        </p:nvSpPr>
        <p:spPr>
          <a:xfrm>
            <a:off x="628650" y="1157077"/>
            <a:ext cx="8107577" cy="5152975"/>
          </a:xfrm>
        </p:spPr>
        <p:txBody>
          <a:bodyPr vert="horz" lIns="91440" tIns="45720" rIns="91440" bIns="45720" rtlCol="0" anchor="t">
            <a:normAutofit lnSpcReduction="10000"/>
          </a:bodyPr>
          <a:lstStyle/>
          <a:p>
            <a:pPr>
              <a:buClr>
                <a:schemeClr val="accent4"/>
              </a:buClr>
            </a:pPr>
            <a:endParaRPr lang="en-GB" i="0" dirty="0" smtClean="0">
              <a:solidFill>
                <a:schemeClr val="tx2"/>
              </a:solidFill>
            </a:endParaRPr>
          </a:p>
          <a:p>
            <a:pPr marL="285750" indent="-285750">
              <a:buClr>
                <a:schemeClr val="accent4"/>
              </a:buClr>
              <a:buFont typeface="Arial" panose="020B0604020202020204" pitchFamily="34" charset="0"/>
              <a:buChar char="•"/>
            </a:pPr>
            <a:r>
              <a:rPr lang="en-GB" i="0" dirty="0">
                <a:solidFill>
                  <a:schemeClr val="tx2"/>
                </a:solidFill>
              </a:rPr>
              <a:t>Very positively </a:t>
            </a:r>
            <a:r>
              <a:rPr lang="en-GB" i="0" dirty="0" smtClean="0">
                <a:solidFill>
                  <a:schemeClr val="tx2"/>
                </a:solidFill>
              </a:rPr>
              <a:t>received </a:t>
            </a:r>
            <a:r>
              <a:rPr lang="en-GB" i="0" dirty="0">
                <a:solidFill>
                  <a:schemeClr val="tx2"/>
                </a:solidFill>
              </a:rPr>
              <a:t>by our partners and the </a:t>
            </a:r>
            <a:r>
              <a:rPr lang="en-GB" i="0" dirty="0" smtClean="0">
                <a:solidFill>
                  <a:schemeClr val="tx2"/>
                </a:solidFill>
              </a:rPr>
              <a:t>public in providing a them a voice.</a:t>
            </a:r>
            <a:endParaRPr lang="en-GB" i="0" dirty="0">
              <a:solidFill>
                <a:schemeClr val="tx2"/>
              </a:solidFill>
            </a:endParaRPr>
          </a:p>
          <a:p>
            <a:pPr marL="285750" indent="-285750">
              <a:buClr>
                <a:schemeClr val="accent4"/>
              </a:buClr>
              <a:buFont typeface="Arial" panose="020B0604020202020204" pitchFamily="34" charset="0"/>
              <a:buChar char="•"/>
            </a:pPr>
            <a:endParaRPr lang="en-GB" i="0" dirty="0" smtClean="0">
              <a:solidFill>
                <a:schemeClr val="tx2"/>
              </a:solidFill>
            </a:endParaRPr>
          </a:p>
          <a:p>
            <a:pPr marL="285750" indent="-285750">
              <a:buClr>
                <a:schemeClr val="accent4"/>
              </a:buClr>
              <a:buFont typeface="Arial" panose="020B0604020202020204" pitchFamily="34" charset="0"/>
              <a:buChar char="•"/>
            </a:pPr>
            <a:r>
              <a:rPr lang="en-GB" i="0" dirty="0">
                <a:solidFill>
                  <a:schemeClr val="tx2"/>
                </a:solidFill>
              </a:rPr>
              <a:t>E</a:t>
            </a:r>
            <a:r>
              <a:rPr lang="en-GB" i="0" dirty="0" smtClean="0">
                <a:solidFill>
                  <a:schemeClr val="tx2"/>
                </a:solidFill>
              </a:rPr>
              <a:t>ngaged </a:t>
            </a:r>
            <a:r>
              <a:rPr lang="en-GB" i="0" dirty="0">
                <a:solidFill>
                  <a:schemeClr val="tx2"/>
                </a:solidFill>
              </a:rPr>
              <a:t>with the </a:t>
            </a:r>
            <a:r>
              <a:rPr lang="en-GB" i="0" dirty="0" smtClean="0">
                <a:solidFill>
                  <a:schemeClr val="tx2"/>
                </a:solidFill>
              </a:rPr>
              <a:t>CCG, gathered a response and support for our recommendations to be implemented by the GPs. The CCG has acknowledged the challenges and we are continuing to engage with them.</a:t>
            </a:r>
          </a:p>
          <a:p>
            <a:pPr marL="285750" indent="-285750">
              <a:buClr>
                <a:schemeClr val="accent4"/>
              </a:buClr>
              <a:buFont typeface="Arial" panose="020B0604020202020204" pitchFamily="34" charset="0"/>
              <a:buChar char="•"/>
            </a:pPr>
            <a:endParaRPr lang="en-GB" i="0" dirty="0" smtClean="0">
              <a:solidFill>
                <a:schemeClr val="tx2"/>
              </a:solidFill>
            </a:endParaRPr>
          </a:p>
          <a:p>
            <a:pPr marL="285750" indent="-285750">
              <a:buClr>
                <a:schemeClr val="accent4"/>
              </a:buClr>
              <a:buFont typeface="Arial" panose="020B0604020202020204" pitchFamily="34" charset="0"/>
              <a:buChar char="•"/>
            </a:pPr>
            <a:r>
              <a:rPr lang="en-GB" i="0" dirty="0">
                <a:solidFill>
                  <a:schemeClr val="tx2"/>
                </a:solidFill>
              </a:rPr>
              <a:t>E</a:t>
            </a:r>
            <a:r>
              <a:rPr lang="en-GB" i="0" dirty="0" smtClean="0">
                <a:solidFill>
                  <a:schemeClr val="tx2"/>
                </a:solidFill>
              </a:rPr>
              <a:t>ngaged with the </a:t>
            </a:r>
            <a:r>
              <a:rPr lang="en-GB" i="0" dirty="0">
                <a:solidFill>
                  <a:schemeClr val="tx2"/>
                </a:solidFill>
              </a:rPr>
              <a:t>Barnet GP Federation who have </a:t>
            </a:r>
            <a:r>
              <a:rPr lang="en-GB" i="0" dirty="0" smtClean="0">
                <a:solidFill>
                  <a:schemeClr val="tx2"/>
                </a:solidFill>
              </a:rPr>
              <a:t>commended our report for </a:t>
            </a:r>
            <a:r>
              <a:rPr lang="en-GB" i="0" dirty="0">
                <a:solidFill>
                  <a:schemeClr val="tx2"/>
                </a:solidFill>
              </a:rPr>
              <a:t>it fairness and </a:t>
            </a:r>
            <a:r>
              <a:rPr lang="en-GB" i="0" dirty="0" smtClean="0">
                <a:solidFill>
                  <a:schemeClr val="tx2"/>
                </a:solidFill>
              </a:rPr>
              <a:t>accuracy of patients’ experiences. We are continuing to engage with the Federation to improve communications.</a:t>
            </a:r>
          </a:p>
          <a:p>
            <a:pPr marL="285750" indent="-285750">
              <a:buClr>
                <a:schemeClr val="accent4"/>
              </a:buClr>
              <a:buFont typeface="Arial" panose="020B0604020202020204" pitchFamily="34" charset="0"/>
              <a:buChar char="•"/>
            </a:pPr>
            <a:endParaRPr lang="en-GB" i="0" dirty="0" smtClean="0">
              <a:solidFill>
                <a:schemeClr val="tx2"/>
              </a:solidFill>
            </a:endParaRPr>
          </a:p>
          <a:p>
            <a:pPr marL="285750" indent="-285750">
              <a:buClr>
                <a:schemeClr val="accent4"/>
              </a:buClr>
              <a:buFont typeface="Arial" panose="020B0604020202020204" pitchFamily="34" charset="0"/>
              <a:buChar char="•"/>
            </a:pPr>
            <a:r>
              <a:rPr lang="en-GB" i="0" dirty="0" smtClean="0">
                <a:solidFill>
                  <a:schemeClr val="tx2"/>
                </a:solidFill>
              </a:rPr>
              <a:t>Front page coverage of the Barnet Post. Age UK Pigeon Post (hardcopy)</a:t>
            </a:r>
          </a:p>
          <a:p>
            <a:pPr marL="285750" indent="-285750">
              <a:buClr>
                <a:schemeClr val="accent4"/>
              </a:buClr>
              <a:buFont typeface="Arial" panose="020B0604020202020204" pitchFamily="34" charset="0"/>
              <a:buChar char="•"/>
            </a:pPr>
            <a:endParaRPr lang="en-GB" i="0" dirty="0">
              <a:solidFill>
                <a:schemeClr val="tx2"/>
              </a:solidFill>
            </a:endParaRPr>
          </a:p>
          <a:p>
            <a:pPr marL="285750" indent="-285750">
              <a:buClr>
                <a:schemeClr val="accent4"/>
              </a:buClr>
              <a:buFont typeface="Arial" panose="020B0604020202020204" pitchFamily="34" charset="0"/>
              <a:buChar char="•"/>
            </a:pPr>
            <a:r>
              <a:rPr lang="en-GB" i="0" dirty="0" smtClean="0">
                <a:solidFill>
                  <a:schemeClr val="tx2"/>
                </a:solidFill>
              </a:rPr>
              <a:t>Presented our findings to </a:t>
            </a:r>
            <a:r>
              <a:rPr lang="en-GB" i="0" dirty="0" smtClean="0">
                <a:solidFill>
                  <a:schemeClr val="tx2"/>
                </a:solidFill>
              </a:rPr>
              <a:t>Health and Wellbeing </a:t>
            </a:r>
            <a:r>
              <a:rPr lang="en-GB" i="0" dirty="0" err="1" smtClean="0">
                <a:solidFill>
                  <a:schemeClr val="tx2"/>
                </a:solidFill>
              </a:rPr>
              <a:t>Boad</a:t>
            </a:r>
            <a:r>
              <a:rPr lang="en-GB" i="0" dirty="0" smtClean="0">
                <a:solidFill>
                  <a:schemeClr val="tx2"/>
                </a:solidFill>
              </a:rPr>
              <a:t> </a:t>
            </a:r>
            <a:r>
              <a:rPr lang="en-GB" i="0" dirty="0" smtClean="0">
                <a:solidFill>
                  <a:schemeClr val="tx2"/>
                </a:solidFill>
              </a:rPr>
              <a:t>in Sept </a:t>
            </a:r>
            <a:endParaRPr lang="en-GB" i="0" dirty="0" smtClean="0">
              <a:solidFill>
                <a:schemeClr val="tx2"/>
              </a:solidFill>
            </a:endParaRPr>
          </a:p>
          <a:p>
            <a:pPr>
              <a:buClr>
                <a:schemeClr val="accent4"/>
              </a:buClr>
            </a:pPr>
            <a:r>
              <a:rPr lang="en-GB" i="0" dirty="0">
                <a:solidFill>
                  <a:schemeClr val="tx2"/>
                </a:solidFill>
              </a:rPr>
              <a:t>     and Health Overview and Scrutiny Committee </a:t>
            </a:r>
            <a:r>
              <a:rPr lang="en-GB" i="0" dirty="0" smtClean="0">
                <a:solidFill>
                  <a:schemeClr val="tx2"/>
                </a:solidFill>
              </a:rPr>
              <a:t>in Oct.</a:t>
            </a:r>
          </a:p>
          <a:p>
            <a:pPr marL="285750" indent="-285750">
              <a:buClr>
                <a:schemeClr val="accent4"/>
              </a:buClr>
              <a:buFont typeface="Arial" panose="020B0604020202020204" pitchFamily="34" charset="0"/>
              <a:buChar char="•"/>
            </a:pPr>
            <a:endParaRPr lang="en-GB" i="0" dirty="0" smtClean="0">
              <a:solidFill>
                <a:schemeClr val="tx2"/>
              </a:solidFill>
            </a:endParaRPr>
          </a:p>
        </p:txBody>
      </p:sp>
      <p:sp>
        <p:nvSpPr>
          <p:cNvPr id="2" name="Rectangle 1"/>
          <p:cNvSpPr/>
          <p:nvPr/>
        </p:nvSpPr>
        <p:spPr>
          <a:xfrm>
            <a:off x="0" y="6154310"/>
            <a:ext cx="9144000" cy="79397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4708" y="5200406"/>
            <a:ext cx="2219292" cy="2219292"/>
          </a:xfrm>
          <a:prstGeom prst="rect">
            <a:avLst/>
          </a:prstGeom>
        </p:spPr>
      </p:pic>
    </p:spTree>
    <p:extLst>
      <p:ext uri="{BB962C8B-B14F-4D97-AF65-F5344CB8AC3E}">
        <p14:creationId xmlns:p14="http://schemas.microsoft.com/office/powerpoint/2010/main" val="3378015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DDDC5-B181-42E2-8D68-7C2E3F790424}"/>
              </a:ext>
            </a:extLst>
          </p:cNvPr>
          <p:cNvSpPr>
            <a:spLocks noGrp="1"/>
          </p:cNvSpPr>
          <p:nvPr>
            <p:ph type="title"/>
          </p:nvPr>
        </p:nvSpPr>
        <p:spPr>
          <a:xfrm>
            <a:off x="628650" y="2147956"/>
            <a:ext cx="7886700" cy="789140"/>
          </a:xfrm>
        </p:spPr>
        <p:txBody>
          <a:bodyPr/>
          <a:lstStyle/>
          <a:p>
            <a:r>
              <a:rPr lang="en-GB" dirty="0" smtClean="0"/>
              <a:t>Long COVID Phase 2 – NCL Wide</a:t>
            </a:r>
            <a:endParaRPr lang="en-GB"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59364"/>
          <a:stretch/>
        </p:blipFill>
        <p:spPr>
          <a:xfrm>
            <a:off x="6162897" y="818709"/>
            <a:ext cx="2481373" cy="252086"/>
          </a:xfrm>
          <a:prstGeom prst="rect">
            <a:avLst/>
          </a:prstGeom>
        </p:spPr>
      </p:pic>
      <p:pic>
        <p:nvPicPr>
          <p:cNvPr id="8" name="Picture 7">
            <a:extLst>
              <a:ext uri="{FF2B5EF4-FFF2-40B4-BE49-F238E27FC236}">
                <a16:creationId xmlns:a16="http://schemas.microsoft.com/office/drawing/2014/main" id="{E8412A11-5481-4B27-B477-9DEC119FE1FA}"/>
              </a:ext>
            </a:extLst>
          </p:cNvPr>
          <p:cNvPicPr>
            <a:picLocks noChangeAspect="1"/>
          </p:cNvPicPr>
          <p:nvPr/>
        </p:nvPicPr>
        <p:blipFill rotWithShape="1">
          <a:blip r:embed="rId4">
            <a:extLst>
              <a:ext uri="{28A0092B-C50C-407E-A947-70E740481C1C}">
                <a14:useLocalDpi xmlns:a14="http://schemas.microsoft.com/office/drawing/2010/main" val="0"/>
              </a:ext>
            </a:extLst>
          </a:blip>
          <a:srcRect t="26405" b="25880"/>
          <a:stretch/>
        </p:blipFill>
        <p:spPr>
          <a:xfrm>
            <a:off x="-116959" y="5585474"/>
            <a:ext cx="2666907" cy="1272526"/>
          </a:xfrm>
          <a:prstGeom prst="rect">
            <a:avLst/>
          </a:prstGeom>
        </p:spPr>
      </p:pic>
      <p:sp>
        <p:nvSpPr>
          <p:cNvPr id="9" name="Rectangle 8"/>
          <p:cNvSpPr/>
          <p:nvPr/>
        </p:nvSpPr>
        <p:spPr>
          <a:xfrm>
            <a:off x="628650" y="3349375"/>
            <a:ext cx="4847476" cy="1777429"/>
          </a:xfrm>
          <a:prstGeom prst="rect">
            <a:avLst/>
          </a:prstGeom>
          <a:solidFill>
            <a:srgbClr val="014C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5896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DDD39D-3BE4-4045-808F-AA8E3FB0B035}"/>
              </a:ext>
            </a:extLst>
          </p:cNvPr>
          <p:cNvSpPr>
            <a:spLocks noGrp="1"/>
          </p:cNvSpPr>
          <p:nvPr>
            <p:ph type="title"/>
          </p:nvPr>
        </p:nvSpPr>
        <p:spPr/>
        <p:txBody>
          <a:bodyPr/>
          <a:lstStyle/>
          <a:p>
            <a:r>
              <a:rPr lang="en-GB" dirty="0" smtClean="0"/>
              <a:t>Phase 1- Barnet Long COVID Project</a:t>
            </a:r>
            <a:endParaRPr lang="en-GB" dirty="0"/>
          </a:p>
        </p:txBody>
      </p:sp>
      <p:sp>
        <p:nvSpPr>
          <p:cNvPr id="5" name="Content Placeholder 4">
            <a:extLst>
              <a:ext uri="{FF2B5EF4-FFF2-40B4-BE49-F238E27FC236}">
                <a16:creationId xmlns:a16="http://schemas.microsoft.com/office/drawing/2014/main" id="{8EA93BCC-9A73-4535-8EE0-65B513139F69}"/>
              </a:ext>
            </a:extLst>
          </p:cNvPr>
          <p:cNvSpPr>
            <a:spLocks noGrp="1"/>
          </p:cNvSpPr>
          <p:nvPr>
            <p:ph idx="1"/>
          </p:nvPr>
        </p:nvSpPr>
        <p:spPr>
          <a:xfrm>
            <a:off x="628650" y="1157077"/>
            <a:ext cx="8107577" cy="5152975"/>
          </a:xfrm>
        </p:spPr>
        <p:txBody>
          <a:bodyPr vert="horz" lIns="91440" tIns="45720" rIns="91440" bIns="45720" rtlCol="0" anchor="t">
            <a:normAutofit/>
          </a:bodyPr>
          <a:lstStyle/>
          <a:p>
            <a:pPr>
              <a:buClr>
                <a:schemeClr val="accent4"/>
              </a:buClr>
            </a:pPr>
            <a:endParaRPr lang="en-GB" i="0" dirty="0" smtClean="0">
              <a:solidFill>
                <a:schemeClr val="tx2"/>
              </a:solidFill>
            </a:endParaRPr>
          </a:p>
          <a:p>
            <a:pPr marL="285750" indent="-285750">
              <a:buClr>
                <a:schemeClr val="accent4"/>
              </a:buClr>
              <a:buFont typeface="Arial" panose="020B0604020202020204" pitchFamily="34" charset="0"/>
              <a:buChar char="•"/>
            </a:pPr>
            <a:r>
              <a:rPr lang="en-GB" i="0" dirty="0" smtClean="0">
                <a:solidFill>
                  <a:schemeClr val="tx2"/>
                </a:solidFill>
              </a:rPr>
              <a:t>Continual national data that long COVID is impacting both adults and now children/young people too.</a:t>
            </a:r>
          </a:p>
          <a:p>
            <a:pPr marL="285750" indent="-285750">
              <a:buClr>
                <a:schemeClr val="accent4"/>
              </a:buClr>
              <a:buFont typeface="Arial" panose="020B0604020202020204" pitchFamily="34" charset="0"/>
              <a:buChar char="•"/>
            </a:pPr>
            <a:endParaRPr lang="en-GB" i="0" dirty="0">
              <a:solidFill>
                <a:schemeClr val="tx2"/>
              </a:solidFill>
            </a:endParaRPr>
          </a:p>
          <a:p>
            <a:pPr marL="285750" indent="-285750">
              <a:buClr>
                <a:schemeClr val="accent4"/>
              </a:buClr>
              <a:buFont typeface="Arial" panose="020B0604020202020204" pitchFamily="34" charset="0"/>
              <a:buChar char="•"/>
            </a:pPr>
            <a:r>
              <a:rPr lang="en-GB" i="0" dirty="0" smtClean="0">
                <a:solidFill>
                  <a:schemeClr val="tx2"/>
                </a:solidFill>
              </a:rPr>
              <a:t>In May 2021, </a:t>
            </a:r>
            <a:r>
              <a:rPr lang="en-GB" i="0" dirty="0">
                <a:solidFill>
                  <a:schemeClr val="tx2"/>
                </a:solidFill>
              </a:rPr>
              <a:t>we started a project to gain insight into people’s experience of long COVID </a:t>
            </a:r>
            <a:r>
              <a:rPr lang="en-GB" i="0" dirty="0" smtClean="0">
                <a:solidFill>
                  <a:schemeClr val="tx2"/>
                </a:solidFill>
              </a:rPr>
              <a:t>and identify any gaps in the pathway. Each CCG in England has variations of support available locally. We’ve collected insight from 36 people. </a:t>
            </a:r>
          </a:p>
          <a:p>
            <a:pPr marL="285750" indent="-285750">
              <a:buClr>
                <a:schemeClr val="accent4"/>
              </a:buClr>
              <a:buFont typeface="Arial" panose="020B0604020202020204" pitchFamily="34" charset="0"/>
              <a:buChar char="•"/>
            </a:pPr>
            <a:endParaRPr lang="en-GB" i="0" dirty="0">
              <a:solidFill>
                <a:schemeClr val="tx2"/>
              </a:solidFill>
            </a:endParaRPr>
          </a:p>
          <a:p>
            <a:pPr marL="285750" indent="-285750">
              <a:buClr>
                <a:schemeClr val="accent4"/>
              </a:buClr>
              <a:buFont typeface="Arial" panose="020B0604020202020204" pitchFamily="34" charset="0"/>
              <a:buChar char="•"/>
            </a:pPr>
            <a:r>
              <a:rPr lang="en-GB" i="0" dirty="0">
                <a:solidFill>
                  <a:schemeClr val="tx2"/>
                </a:solidFill>
              </a:rPr>
              <a:t>In </a:t>
            </a:r>
            <a:r>
              <a:rPr lang="en-GB" i="0" dirty="0" smtClean="0">
                <a:solidFill>
                  <a:schemeClr val="tx2"/>
                </a:solidFill>
              </a:rPr>
              <a:t>June, </a:t>
            </a:r>
            <a:r>
              <a:rPr lang="en-GB" i="0" dirty="0">
                <a:solidFill>
                  <a:schemeClr val="tx2"/>
                </a:solidFill>
              </a:rPr>
              <a:t>we hosted an online event with local health leaders and the Barnet COVID-19 Health Champions and engaged with approx. 55/60 people</a:t>
            </a:r>
            <a:r>
              <a:rPr lang="en-GB" i="0" dirty="0" smtClean="0">
                <a:solidFill>
                  <a:schemeClr val="tx2"/>
                </a:solidFill>
              </a:rPr>
              <a:t>.</a:t>
            </a:r>
          </a:p>
          <a:p>
            <a:pPr marL="285750" indent="-285750">
              <a:buClr>
                <a:schemeClr val="accent4"/>
              </a:buClr>
              <a:buFont typeface="Arial" panose="020B0604020202020204" pitchFamily="34" charset="0"/>
              <a:buChar char="•"/>
            </a:pPr>
            <a:endParaRPr lang="en-GB" i="0" dirty="0">
              <a:solidFill>
                <a:schemeClr val="tx2"/>
              </a:solidFill>
            </a:endParaRPr>
          </a:p>
          <a:p>
            <a:pPr marL="285750" indent="-285750">
              <a:buClr>
                <a:schemeClr val="accent4"/>
              </a:buClr>
              <a:buFont typeface="Arial" panose="020B0604020202020204" pitchFamily="34" charset="0"/>
              <a:buChar char="•"/>
            </a:pPr>
            <a:r>
              <a:rPr lang="en-GB" i="0" dirty="0" smtClean="0">
                <a:solidFill>
                  <a:schemeClr val="tx2"/>
                </a:solidFill>
              </a:rPr>
              <a:t>In August, we secured the buy-in for a joint project across all 5 NCL HWs. </a:t>
            </a:r>
          </a:p>
        </p:txBody>
      </p:sp>
      <p:sp>
        <p:nvSpPr>
          <p:cNvPr id="2" name="Rectangle 1"/>
          <p:cNvSpPr/>
          <p:nvPr/>
        </p:nvSpPr>
        <p:spPr>
          <a:xfrm>
            <a:off x="0" y="6154310"/>
            <a:ext cx="9144000" cy="79397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4708" y="5200406"/>
            <a:ext cx="2219292" cy="2219292"/>
          </a:xfrm>
          <a:prstGeom prst="rect">
            <a:avLst/>
          </a:prstGeom>
        </p:spPr>
      </p:pic>
    </p:spTree>
    <p:extLst>
      <p:ext uri="{BB962C8B-B14F-4D97-AF65-F5344CB8AC3E}">
        <p14:creationId xmlns:p14="http://schemas.microsoft.com/office/powerpoint/2010/main" val="2226686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DDD39D-3BE4-4045-808F-AA8E3FB0B035}"/>
              </a:ext>
            </a:extLst>
          </p:cNvPr>
          <p:cNvSpPr>
            <a:spLocks noGrp="1"/>
          </p:cNvSpPr>
          <p:nvPr>
            <p:ph type="title"/>
          </p:nvPr>
        </p:nvSpPr>
        <p:spPr/>
        <p:txBody>
          <a:bodyPr/>
          <a:lstStyle/>
          <a:p>
            <a:r>
              <a:rPr lang="en-GB" dirty="0" smtClean="0"/>
              <a:t>Phase 2 - NCL Long COVID Project</a:t>
            </a:r>
            <a:endParaRPr lang="en-GB" dirty="0"/>
          </a:p>
        </p:txBody>
      </p:sp>
      <p:sp>
        <p:nvSpPr>
          <p:cNvPr id="5" name="Content Placeholder 4">
            <a:extLst>
              <a:ext uri="{FF2B5EF4-FFF2-40B4-BE49-F238E27FC236}">
                <a16:creationId xmlns:a16="http://schemas.microsoft.com/office/drawing/2014/main" id="{8EA93BCC-9A73-4535-8EE0-65B513139F69}"/>
              </a:ext>
            </a:extLst>
          </p:cNvPr>
          <p:cNvSpPr>
            <a:spLocks noGrp="1"/>
          </p:cNvSpPr>
          <p:nvPr>
            <p:ph idx="1"/>
          </p:nvPr>
        </p:nvSpPr>
        <p:spPr>
          <a:xfrm>
            <a:off x="628650" y="1157077"/>
            <a:ext cx="8107577" cy="5152975"/>
          </a:xfrm>
        </p:spPr>
        <p:txBody>
          <a:bodyPr vert="horz" lIns="91440" tIns="45720" rIns="91440" bIns="45720" rtlCol="0" anchor="t">
            <a:normAutofit/>
          </a:bodyPr>
          <a:lstStyle/>
          <a:p>
            <a:pPr>
              <a:buClr>
                <a:schemeClr val="accent4"/>
              </a:buClr>
            </a:pPr>
            <a:endParaRPr lang="en-GB" i="0" dirty="0" smtClean="0">
              <a:solidFill>
                <a:schemeClr val="tx2"/>
              </a:solidFill>
            </a:endParaRPr>
          </a:p>
          <a:p>
            <a:pPr marL="285750" indent="-285750">
              <a:buClr>
                <a:schemeClr val="accent4"/>
              </a:buClr>
              <a:buFont typeface="Arial" panose="020B0604020202020204" pitchFamily="34" charset="0"/>
              <a:buChar char="•"/>
            </a:pPr>
            <a:r>
              <a:rPr lang="en-GB" i="0" dirty="0" smtClean="0">
                <a:solidFill>
                  <a:schemeClr val="tx2"/>
                </a:solidFill>
              </a:rPr>
              <a:t>Project delivery timeline – Sept to Dec. </a:t>
            </a:r>
          </a:p>
          <a:p>
            <a:pPr marL="285750" indent="-285750">
              <a:buClr>
                <a:schemeClr val="accent4"/>
              </a:buClr>
              <a:buFont typeface="Arial" panose="020B0604020202020204" pitchFamily="34" charset="0"/>
              <a:buChar char="•"/>
            </a:pPr>
            <a:endParaRPr lang="en-GB" i="0" dirty="0">
              <a:solidFill>
                <a:schemeClr val="tx2"/>
              </a:solidFill>
            </a:endParaRPr>
          </a:p>
          <a:p>
            <a:pPr marL="285750" indent="-285750">
              <a:buClr>
                <a:schemeClr val="accent4"/>
              </a:buClr>
              <a:buFont typeface="Arial" panose="020B0604020202020204" pitchFamily="34" charset="0"/>
              <a:buChar char="•"/>
            </a:pPr>
            <a:r>
              <a:rPr lang="en-GB" i="0" dirty="0" smtClean="0">
                <a:solidFill>
                  <a:schemeClr val="tx2"/>
                </a:solidFill>
              </a:rPr>
              <a:t>Project completed with report by March 2022.</a:t>
            </a:r>
          </a:p>
          <a:p>
            <a:pPr marL="285750" indent="-285750">
              <a:buClr>
                <a:schemeClr val="accent4"/>
              </a:buClr>
              <a:buFont typeface="Arial" panose="020B0604020202020204" pitchFamily="34" charset="0"/>
              <a:buChar char="•"/>
            </a:pPr>
            <a:endParaRPr lang="en-GB" i="0" dirty="0" smtClean="0">
              <a:solidFill>
                <a:schemeClr val="tx2"/>
              </a:solidFill>
            </a:endParaRPr>
          </a:p>
          <a:p>
            <a:pPr marL="285750" indent="-285750">
              <a:buClr>
                <a:schemeClr val="accent4"/>
              </a:buClr>
              <a:buFont typeface="Arial" panose="020B0604020202020204" pitchFamily="34" charset="0"/>
              <a:buChar char="•"/>
            </a:pPr>
            <a:r>
              <a:rPr lang="en-GB" i="0" dirty="0" smtClean="0">
                <a:solidFill>
                  <a:schemeClr val="tx2"/>
                </a:solidFill>
              </a:rPr>
              <a:t>Project target per HW – 25 response minimum, which includes people who directly complete the survey, 1-2-1 interviews or focus groups. No upper limit.</a:t>
            </a:r>
          </a:p>
          <a:p>
            <a:pPr marL="285750" indent="-285750">
              <a:buClr>
                <a:schemeClr val="accent4"/>
              </a:buClr>
              <a:buFont typeface="Arial" panose="020B0604020202020204" pitchFamily="34" charset="0"/>
              <a:buChar char="•"/>
            </a:pPr>
            <a:endParaRPr lang="en-GB" i="0" dirty="0">
              <a:solidFill>
                <a:schemeClr val="tx2"/>
              </a:solidFill>
            </a:endParaRPr>
          </a:p>
          <a:p>
            <a:pPr marL="285750" indent="-285750">
              <a:buClr>
                <a:schemeClr val="accent4"/>
              </a:buClr>
              <a:buFont typeface="Arial" panose="020B0604020202020204" pitchFamily="34" charset="0"/>
              <a:buChar char="•"/>
            </a:pPr>
            <a:r>
              <a:rPr lang="en-GB" i="0" dirty="0" smtClean="0">
                <a:solidFill>
                  <a:schemeClr val="tx2"/>
                </a:solidFill>
              </a:rPr>
              <a:t>General engagement channels – GPs, Hospitals, public health, VCS partners, schools, PPGs, volunteers and national public voice bodies. </a:t>
            </a:r>
          </a:p>
          <a:p>
            <a:pPr marL="285750" indent="-285750">
              <a:buClr>
                <a:schemeClr val="accent4"/>
              </a:buClr>
              <a:buFont typeface="Arial" panose="020B0604020202020204" pitchFamily="34" charset="0"/>
              <a:buChar char="•"/>
            </a:pPr>
            <a:endParaRPr lang="en-GB" i="0" dirty="0">
              <a:solidFill>
                <a:schemeClr val="tx2"/>
              </a:solidFill>
            </a:endParaRPr>
          </a:p>
          <a:p>
            <a:pPr marL="285750" indent="-285750">
              <a:buClr>
                <a:schemeClr val="accent4"/>
              </a:buClr>
              <a:buFont typeface="Arial" panose="020B0604020202020204" pitchFamily="34" charset="0"/>
              <a:buChar char="•"/>
            </a:pPr>
            <a:r>
              <a:rPr lang="en-GB" i="0" dirty="0" smtClean="0">
                <a:solidFill>
                  <a:schemeClr val="tx2"/>
                </a:solidFill>
              </a:rPr>
              <a:t>Regular communications needed to keep momentum up.</a:t>
            </a:r>
          </a:p>
          <a:p>
            <a:pPr marL="285750" indent="-285750">
              <a:buClr>
                <a:schemeClr val="accent4"/>
              </a:buClr>
              <a:buFont typeface="Arial" panose="020B0604020202020204" pitchFamily="34" charset="0"/>
              <a:buChar char="•"/>
            </a:pPr>
            <a:endParaRPr lang="en-GB" i="0" dirty="0">
              <a:solidFill>
                <a:schemeClr val="tx2"/>
              </a:solidFill>
            </a:endParaRPr>
          </a:p>
          <a:p>
            <a:pPr marL="285750" indent="-285750">
              <a:buClr>
                <a:schemeClr val="accent4"/>
              </a:buClr>
              <a:buFont typeface="Arial" panose="020B0604020202020204" pitchFamily="34" charset="0"/>
              <a:buChar char="•"/>
            </a:pPr>
            <a:r>
              <a:rPr lang="en-GB" i="0" dirty="0" smtClean="0">
                <a:solidFill>
                  <a:schemeClr val="tx2"/>
                </a:solidFill>
              </a:rPr>
              <a:t>Great response rate thus far – 69 experiences collected.</a:t>
            </a:r>
          </a:p>
          <a:p>
            <a:pPr marL="285750" indent="-285750">
              <a:buClr>
                <a:schemeClr val="accent4"/>
              </a:buClr>
              <a:buFont typeface="Arial" panose="020B0604020202020204" pitchFamily="34" charset="0"/>
              <a:buChar char="•"/>
            </a:pPr>
            <a:endParaRPr lang="en-GB" i="0" dirty="0">
              <a:solidFill>
                <a:schemeClr val="tx2"/>
              </a:solidFill>
            </a:endParaRPr>
          </a:p>
          <a:p>
            <a:pPr marL="285750" indent="-285750">
              <a:buClr>
                <a:schemeClr val="accent4"/>
              </a:buClr>
              <a:buFont typeface="Arial" panose="020B0604020202020204" pitchFamily="34" charset="0"/>
              <a:buChar char="•"/>
            </a:pPr>
            <a:endParaRPr lang="en-GB" i="0" dirty="0" smtClean="0">
              <a:solidFill>
                <a:schemeClr val="tx2"/>
              </a:solidFill>
            </a:endParaRPr>
          </a:p>
        </p:txBody>
      </p:sp>
      <p:sp>
        <p:nvSpPr>
          <p:cNvPr id="2" name="Rectangle 1"/>
          <p:cNvSpPr/>
          <p:nvPr/>
        </p:nvSpPr>
        <p:spPr>
          <a:xfrm>
            <a:off x="0" y="6154310"/>
            <a:ext cx="9144000" cy="79397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4708" y="5200406"/>
            <a:ext cx="2219292" cy="2219292"/>
          </a:xfrm>
          <a:prstGeom prst="rect">
            <a:avLst/>
          </a:prstGeom>
        </p:spPr>
      </p:pic>
    </p:spTree>
    <p:extLst>
      <p:ext uri="{BB962C8B-B14F-4D97-AF65-F5344CB8AC3E}">
        <p14:creationId xmlns:p14="http://schemas.microsoft.com/office/powerpoint/2010/main" val="1202069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DDDC5-B181-42E2-8D68-7C2E3F790424}"/>
              </a:ext>
            </a:extLst>
          </p:cNvPr>
          <p:cNvSpPr>
            <a:spLocks noGrp="1"/>
          </p:cNvSpPr>
          <p:nvPr>
            <p:ph type="title"/>
          </p:nvPr>
        </p:nvSpPr>
        <p:spPr>
          <a:xfrm>
            <a:off x="628650" y="2147956"/>
            <a:ext cx="7886700" cy="789140"/>
          </a:xfrm>
        </p:spPr>
        <p:txBody>
          <a:bodyPr/>
          <a:lstStyle/>
          <a:p>
            <a:r>
              <a:rPr lang="en-GB" dirty="0" smtClean="0"/>
              <a:t>Advanced Care Planning </a:t>
            </a:r>
            <a:endParaRPr lang="en-GB"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59364"/>
          <a:stretch/>
        </p:blipFill>
        <p:spPr>
          <a:xfrm>
            <a:off x="6162897" y="818709"/>
            <a:ext cx="2481373" cy="252086"/>
          </a:xfrm>
          <a:prstGeom prst="rect">
            <a:avLst/>
          </a:prstGeom>
        </p:spPr>
      </p:pic>
      <p:pic>
        <p:nvPicPr>
          <p:cNvPr id="8" name="Picture 7">
            <a:extLst>
              <a:ext uri="{FF2B5EF4-FFF2-40B4-BE49-F238E27FC236}">
                <a16:creationId xmlns:a16="http://schemas.microsoft.com/office/drawing/2014/main" id="{E8412A11-5481-4B27-B477-9DEC119FE1FA}"/>
              </a:ext>
            </a:extLst>
          </p:cNvPr>
          <p:cNvPicPr>
            <a:picLocks noChangeAspect="1"/>
          </p:cNvPicPr>
          <p:nvPr/>
        </p:nvPicPr>
        <p:blipFill rotWithShape="1">
          <a:blip r:embed="rId4">
            <a:extLst>
              <a:ext uri="{28A0092B-C50C-407E-A947-70E740481C1C}">
                <a14:useLocalDpi xmlns:a14="http://schemas.microsoft.com/office/drawing/2010/main" val="0"/>
              </a:ext>
            </a:extLst>
          </a:blip>
          <a:srcRect t="26405" b="25880"/>
          <a:stretch/>
        </p:blipFill>
        <p:spPr>
          <a:xfrm>
            <a:off x="-116959" y="5585474"/>
            <a:ext cx="2666907" cy="1272526"/>
          </a:xfrm>
          <a:prstGeom prst="rect">
            <a:avLst/>
          </a:prstGeom>
        </p:spPr>
      </p:pic>
      <p:sp>
        <p:nvSpPr>
          <p:cNvPr id="9" name="Rectangle 8"/>
          <p:cNvSpPr/>
          <p:nvPr/>
        </p:nvSpPr>
        <p:spPr>
          <a:xfrm>
            <a:off x="628650" y="3349375"/>
            <a:ext cx="4847476" cy="1777429"/>
          </a:xfrm>
          <a:prstGeom prst="rect">
            <a:avLst/>
          </a:prstGeom>
          <a:solidFill>
            <a:srgbClr val="014C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1704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DDD39D-3BE4-4045-808F-AA8E3FB0B035}"/>
              </a:ext>
            </a:extLst>
          </p:cNvPr>
          <p:cNvSpPr>
            <a:spLocks noGrp="1"/>
          </p:cNvSpPr>
          <p:nvPr>
            <p:ph type="title"/>
          </p:nvPr>
        </p:nvSpPr>
        <p:spPr/>
        <p:txBody>
          <a:bodyPr/>
          <a:lstStyle/>
          <a:p>
            <a:r>
              <a:rPr lang="en-GB" dirty="0"/>
              <a:t>Advanced Care </a:t>
            </a:r>
            <a:r>
              <a:rPr lang="en-GB" dirty="0" smtClean="0"/>
              <a:t>Planning (ACP)</a:t>
            </a:r>
            <a:endParaRPr lang="en-GB" dirty="0"/>
          </a:p>
        </p:txBody>
      </p:sp>
      <p:sp>
        <p:nvSpPr>
          <p:cNvPr id="5" name="Content Placeholder 4">
            <a:extLst>
              <a:ext uri="{FF2B5EF4-FFF2-40B4-BE49-F238E27FC236}">
                <a16:creationId xmlns:a16="http://schemas.microsoft.com/office/drawing/2014/main" id="{8EA93BCC-9A73-4535-8EE0-65B513139F69}"/>
              </a:ext>
            </a:extLst>
          </p:cNvPr>
          <p:cNvSpPr>
            <a:spLocks noGrp="1"/>
          </p:cNvSpPr>
          <p:nvPr>
            <p:ph idx="1"/>
          </p:nvPr>
        </p:nvSpPr>
        <p:spPr>
          <a:xfrm>
            <a:off x="628650" y="1157077"/>
            <a:ext cx="8107577" cy="5152975"/>
          </a:xfrm>
        </p:spPr>
        <p:txBody>
          <a:bodyPr vert="horz" lIns="91440" tIns="45720" rIns="91440" bIns="45720" rtlCol="0" anchor="t">
            <a:normAutofit fontScale="92500" lnSpcReduction="20000"/>
          </a:bodyPr>
          <a:lstStyle/>
          <a:p>
            <a:pPr>
              <a:buClr>
                <a:schemeClr val="accent4"/>
              </a:buClr>
            </a:pPr>
            <a:endParaRPr lang="en-GB" i="0" dirty="0" smtClean="0">
              <a:solidFill>
                <a:schemeClr val="tx2"/>
              </a:solidFill>
            </a:endParaRPr>
          </a:p>
          <a:p>
            <a:pPr marL="285750" indent="-285750">
              <a:buClr>
                <a:schemeClr val="accent4"/>
              </a:buClr>
              <a:buFont typeface="Arial" panose="020B0604020202020204" pitchFamily="34" charset="0"/>
              <a:buChar char="•"/>
            </a:pPr>
            <a:r>
              <a:rPr lang="en-GB" i="0" dirty="0">
                <a:solidFill>
                  <a:schemeClr val="tx2"/>
                </a:solidFill>
              </a:rPr>
              <a:t>Advance care planning conversations </a:t>
            </a:r>
            <a:r>
              <a:rPr lang="en-GB" i="0">
                <a:solidFill>
                  <a:schemeClr val="tx2"/>
                </a:solidFill>
              </a:rPr>
              <a:t>are </a:t>
            </a:r>
            <a:r>
              <a:rPr lang="en-GB" i="0" smtClean="0">
                <a:solidFill>
                  <a:schemeClr val="tx2"/>
                </a:solidFill>
              </a:rPr>
              <a:t>held </a:t>
            </a:r>
            <a:r>
              <a:rPr lang="en-GB" i="0" smtClean="0">
                <a:solidFill>
                  <a:schemeClr val="tx2"/>
                </a:solidFill>
              </a:rPr>
              <a:t>between </a:t>
            </a:r>
            <a:r>
              <a:rPr lang="en-GB" i="0" dirty="0">
                <a:solidFill>
                  <a:schemeClr val="tx2"/>
                </a:solidFill>
              </a:rPr>
              <a:t>patients, who may have significant health care issues, their family and healthcare professional about their future wishes for their care</a:t>
            </a:r>
            <a:r>
              <a:rPr lang="en-GB" i="0" dirty="0" smtClean="0">
                <a:solidFill>
                  <a:schemeClr val="tx2"/>
                </a:solidFill>
              </a:rPr>
              <a:t>.</a:t>
            </a:r>
          </a:p>
          <a:p>
            <a:pPr marL="285750" indent="-285750">
              <a:buClr>
                <a:schemeClr val="accent4"/>
              </a:buClr>
              <a:buFont typeface="Arial" panose="020B0604020202020204" pitchFamily="34" charset="0"/>
              <a:buChar char="•"/>
            </a:pPr>
            <a:endParaRPr lang="en-GB" i="0" dirty="0">
              <a:solidFill>
                <a:schemeClr val="tx2"/>
              </a:solidFill>
            </a:endParaRPr>
          </a:p>
          <a:p>
            <a:pPr marL="285750" indent="-285750">
              <a:buClr>
                <a:schemeClr val="accent4"/>
              </a:buClr>
              <a:buFont typeface="Arial" panose="020B0604020202020204" pitchFamily="34" charset="0"/>
              <a:buChar char="•"/>
            </a:pPr>
            <a:r>
              <a:rPr lang="en-GB" i="0" dirty="0" smtClean="0">
                <a:solidFill>
                  <a:schemeClr val="tx2"/>
                </a:solidFill>
              </a:rPr>
              <a:t>Working with a group of GPs on a scoping project to improve the care they provide.</a:t>
            </a:r>
          </a:p>
          <a:p>
            <a:pPr marL="285750" indent="-285750">
              <a:buClr>
                <a:schemeClr val="accent4"/>
              </a:buClr>
              <a:buFont typeface="Arial" panose="020B0604020202020204" pitchFamily="34" charset="0"/>
              <a:buChar char="•"/>
            </a:pPr>
            <a:endParaRPr lang="en-GB" i="0" dirty="0" smtClean="0">
              <a:solidFill>
                <a:schemeClr val="tx2"/>
              </a:solidFill>
            </a:endParaRPr>
          </a:p>
          <a:p>
            <a:pPr marL="285750" indent="-285750">
              <a:buClr>
                <a:schemeClr val="accent4"/>
              </a:buClr>
              <a:buFont typeface="Arial" panose="020B0604020202020204" pitchFamily="34" charset="0"/>
              <a:buChar char="•"/>
            </a:pPr>
            <a:r>
              <a:rPr lang="en-GB" i="0" dirty="0" smtClean="0">
                <a:solidFill>
                  <a:schemeClr val="tx2"/>
                </a:solidFill>
              </a:rPr>
              <a:t>By having these conversations patients can have more choice and control about the care they receive if they become very unwell.</a:t>
            </a:r>
          </a:p>
          <a:p>
            <a:pPr marL="285750" indent="-285750">
              <a:buClr>
                <a:schemeClr val="accent4"/>
              </a:buClr>
              <a:buFont typeface="Arial" panose="020B0604020202020204" pitchFamily="34" charset="0"/>
              <a:buChar char="•"/>
            </a:pPr>
            <a:endParaRPr lang="en-GB" i="0" dirty="0">
              <a:solidFill>
                <a:schemeClr val="tx2"/>
              </a:solidFill>
            </a:endParaRPr>
          </a:p>
          <a:p>
            <a:pPr marL="285750" indent="-285750">
              <a:buClr>
                <a:schemeClr val="accent4"/>
              </a:buClr>
              <a:buFont typeface="Arial" panose="020B0604020202020204" pitchFamily="34" charset="0"/>
              <a:buChar char="•"/>
            </a:pPr>
            <a:r>
              <a:rPr lang="en-GB" i="0" dirty="0" smtClean="0">
                <a:solidFill>
                  <a:schemeClr val="tx2"/>
                </a:solidFill>
              </a:rPr>
              <a:t>We are conducting 1-2-1 interviews with people (those already using ACP and those without). Aim is approx. 15 interviews by end of Oct. 13 at present. </a:t>
            </a:r>
          </a:p>
          <a:p>
            <a:pPr marL="285750" indent="-285750">
              <a:buClr>
                <a:schemeClr val="accent4"/>
              </a:buClr>
              <a:buFont typeface="Arial" panose="020B0604020202020204" pitchFamily="34" charset="0"/>
              <a:buChar char="•"/>
            </a:pPr>
            <a:endParaRPr lang="en-GB" i="0" dirty="0">
              <a:solidFill>
                <a:schemeClr val="tx2"/>
              </a:solidFill>
            </a:endParaRPr>
          </a:p>
          <a:p>
            <a:pPr marL="285750" indent="-285750">
              <a:buClr>
                <a:schemeClr val="accent4"/>
              </a:buClr>
              <a:buFont typeface="Arial" panose="020B0604020202020204" pitchFamily="34" charset="0"/>
              <a:buChar char="•"/>
            </a:pPr>
            <a:r>
              <a:rPr lang="en-GB" i="0" dirty="0" smtClean="0">
                <a:solidFill>
                  <a:schemeClr val="tx2"/>
                </a:solidFill>
              </a:rPr>
              <a:t>The learning from these interviews will be used by the GPs and healthcare professionals in with wider End of Life Programme. </a:t>
            </a:r>
            <a:endParaRPr lang="en-GB" dirty="0" smtClean="0"/>
          </a:p>
          <a:p>
            <a:endParaRPr lang="en-GB" dirty="0"/>
          </a:p>
          <a:p>
            <a:endParaRPr lang="en-GB" dirty="0" smtClean="0"/>
          </a:p>
          <a:p>
            <a:r>
              <a:rPr lang="en-GB" dirty="0"/>
              <a:t> </a:t>
            </a:r>
          </a:p>
          <a:p>
            <a:pPr marL="285750" indent="-285750">
              <a:buClr>
                <a:schemeClr val="accent4"/>
              </a:buClr>
              <a:buFont typeface="Arial" panose="020B0604020202020204" pitchFamily="34" charset="0"/>
              <a:buChar char="•"/>
            </a:pPr>
            <a:endParaRPr lang="en-GB" i="0" dirty="0" smtClean="0">
              <a:solidFill>
                <a:schemeClr val="tx2"/>
              </a:solidFill>
            </a:endParaRPr>
          </a:p>
          <a:p>
            <a:pPr marL="285750" indent="-285750">
              <a:buClr>
                <a:schemeClr val="accent4"/>
              </a:buClr>
              <a:buFont typeface="Arial" panose="020B0604020202020204" pitchFamily="34" charset="0"/>
              <a:buChar char="•"/>
            </a:pPr>
            <a:endParaRPr lang="en-GB" i="0" dirty="0">
              <a:solidFill>
                <a:schemeClr val="tx2"/>
              </a:solidFill>
            </a:endParaRPr>
          </a:p>
          <a:p>
            <a:pPr marL="285750" indent="-285750">
              <a:buClr>
                <a:schemeClr val="accent4"/>
              </a:buClr>
              <a:buFont typeface="Arial" panose="020B0604020202020204" pitchFamily="34" charset="0"/>
              <a:buChar char="•"/>
            </a:pPr>
            <a:endParaRPr lang="en-GB" i="0" dirty="0" smtClean="0">
              <a:solidFill>
                <a:schemeClr val="tx2"/>
              </a:solidFill>
            </a:endParaRPr>
          </a:p>
        </p:txBody>
      </p:sp>
      <p:sp>
        <p:nvSpPr>
          <p:cNvPr id="2" name="Rectangle 1"/>
          <p:cNvSpPr/>
          <p:nvPr/>
        </p:nvSpPr>
        <p:spPr>
          <a:xfrm>
            <a:off x="0" y="6154310"/>
            <a:ext cx="9144000" cy="79397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4708" y="5200406"/>
            <a:ext cx="2219292" cy="2219292"/>
          </a:xfrm>
          <a:prstGeom prst="rect">
            <a:avLst/>
          </a:prstGeom>
        </p:spPr>
      </p:pic>
    </p:spTree>
    <p:extLst>
      <p:ext uri="{BB962C8B-B14F-4D97-AF65-F5344CB8AC3E}">
        <p14:creationId xmlns:p14="http://schemas.microsoft.com/office/powerpoint/2010/main" val="2172127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DDDC5-B181-42E2-8D68-7C2E3F790424}"/>
              </a:ext>
            </a:extLst>
          </p:cNvPr>
          <p:cNvSpPr>
            <a:spLocks noGrp="1"/>
          </p:cNvSpPr>
          <p:nvPr>
            <p:ph type="title"/>
          </p:nvPr>
        </p:nvSpPr>
        <p:spPr>
          <a:xfrm>
            <a:off x="628650" y="2147956"/>
            <a:ext cx="7886700" cy="789140"/>
          </a:xfrm>
        </p:spPr>
        <p:txBody>
          <a:bodyPr/>
          <a:lstStyle/>
          <a:p>
            <a:r>
              <a:rPr lang="en-GB" dirty="0"/>
              <a:t>Deaf People’s </a:t>
            </a:r>
            <a:r>
              <a:rPr lang="en-GB" dirty="0" smtClean="0"/>
              <a:t/>
            </a:r>
            <a:br>
              <a:rPr lang="en-GB" dirty="0" smtClean="0"/>
            </a:br>
            <a:r>
              <a:rPr lang="en-GB" dirty="0" smtClean="0"/>
              <a:t>Healthcare Challenges - Verbal</a:t>
            </a:r>
            <a:endParaRPr lang="en-GB"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59364"/>
          <a:stretch/>
        </p:blipFill>
        <p:spPr>
          <a:xfrm>
            <a:off x="6162897" y="818709"/>
            <a:ext cx="2481373" cy="252086"/>
          </a:xfrm>
          <a:prstGeom prst="rect">
            <a:avLst/>
          </a:prstGeom>
        </p:spPr>
      </p:pic>
      <p:pic>
        <p:nvPicPr>
          <p:cNvPr id="8" name="Picture 7">
            <a:extLst>
              <a:ext uri="{FF2B5EF4-FFF2-40B4-BE49-F238E27FC236}">
                <a16:creationId xmlns:a16="http://schemas.microsoft.com/office/drawing/2014/main" id="{E8412A11-5481-4B27-B477-9DEC119FE1FA}"/>
              </a:ext>
            </a:extLst>
          </p:cNvPr>
          <p:cNvPicPr>
            <a:picLocks noChangeAspect="1"/>
          </p:cNvPicPr>
          <p:nvPr/>
        </p:nvPicPr>
        <p:blipFill rotWithShape="1">
          <a:blip r:embed="rId4">
            <a:extLst>
              <a:ext uri="{28A0092B-C50C-407E-A947-70E740481C1C}">
                <a14:useLocalDpi xmlns:a14="http://schemas.microsoft.com/office/drawing/2010/main" val="0"/>
              </a:ext>
            </a:extLst>
          </a:blip>
          <a:srcRect t="26405" b="25880"/>
          <a:stretch/>
        </p:blipFill>
        <p:spPr>
          <a:xfrm>
            <a:off x="-116959" y="5585474"/>
            <a:ext cx="2666907" cy="1272526"/>
          </a:xfrm>
          <a:prstGeom prst="rect">
            <a:avLst/>
          </a:prstGeom>
        </p:spPr>
      </p:pic>
      <p:sp>
        <p:nvSpPr>
          <p:cNvPr id="9" name="Rectangle 8"/>
          <p:cNvSpPr/>
          <p:nvPr/>
        </p:nvSpPr>
        <p:spPr>
          <a:xfrm>
            <a:off x="628650" y="3556000"/>
            <a:ext cx="4847476" cy="1570804"/>
          </a:xfrm>
          <a:prstGeom prst="rect">
            <a:avLst/>
          </a:prstGeom>
          <a:solidFill>
            <a:srgbClr val="014C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5102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DDDC5-B181-42E2-8D68-7C2E3F790424}"/>
              </a:ext>
            </a:extLst>
          </p:cNvPr>
          <p:cNvSpPr>
            <a:spLocks noGrp="1"/>
          </p:cNvSpPr>
          <p:nvPr>
            <p:ph type="title"/>
          </p:nvPr>
        </p:nvSpPr>
        <p:spPr>
          <a:xfrm>
            <a:off x="628650" y="2147956"/>
            <a:ext cx="7886700" cy="789140"/>
          </a:xfrm>
        </p:spPr>
        <p:txBody>
          <a:bodyPr/>
          <a:lstStyle/>
          <a:p>
            <a:r>
              <a:rPr lang="en-GB" dirty="0" smtClean="0"/>
              <a:t>Accessing your GP Remotely </a:t>
            </a:r>
            <a:endParaRPr lang="en-GB"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59364"/>
          <a:stretch/>
        </p:blipFill>
        <p:spPr>
          <a:xfrm>
            <a:off x="6162897" y="818709"/>
            <a:ext cx="2481373" cy="252086"/>
          </a:xfrm>
          <a:prstGeom prst="rect">
            <a:avLst/>
          </a:prstGeom>
        </p:spPr>
      </p:pic>
      <p:pic>
        <p:nvPicPr>
          <p:cNvPr id="8" name="Picture 7">
            <a:extLst>
              <a:ext uri="{FF2B5EF4-FFF2-40B4-BE49-F238E27FC236}">
                <a16:creationId xmlns:a16="http://schemas.microsoft.com/office/drawing/2014/main" id="{E8412A11-5481-4B27-B477-9DEC119FE1FA}"/>
              </a:ext>
            </a:extLst>
          </p:cNvPr>
          <p:cNvPicPr>
            <a:picLocks noChangeAspect="1"/>
          </p:cNvPicPr>
          <p:nvPr/>
        </p:nvPicPr>
        <p:blipFill rotWithShape="1">
          <a:blip r:embed="rId4">
            <a:extLst>
              <a:ext uri="{28A0092B-C50C-407E-A947-70E740481C1C}">
                <a14:useLocalDpi xmlns:a14="http://schemas.microsoft.com/office/drawing/2010/main" val="0"/>
              </a:ext>
            </a:extLst>
          </a:blip>
          <a:srcRect t="26405" b="25880"/>
          <a:stretch/>
        </p:blipFill>
        <p:spPr>
          <a:xfrm>
            <a:off x="-116959" y="5585474"/>
            <a:ext cx="2666907" cy="1272526"/>
          </a:xfrm>
          <a:prstGeom prst="rect">
            <a:avLst/>
          </a:prstGeom>
        </p:spPr>
      </p:pic>
      <p:sp>
        <p:nvSpPr>
          <p:cNvPr id="9" name="Rectangle 8"/>
          <p:cNvSpPr/>
          <p:nvPr/>
        </p:nvSpPr>
        <p:spPr>
          <a:xfrm>
            <a:off x="628650" y="3349375"/>
            <a:ext cx="4847476" cy="1777429"/>
          </a:xfrm>
          <a:prstGeom prst="rect">
            <a:avLst/>
          </a:prstGeom>
          <a:solidFill>
            <a:srgbClr val="014C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7177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DDDC5-B181-42E2-8D68-7C2E3F790424}"/>
              </a:ext>
            </a:extLst>
          </p:cNvPr>
          <p:cNvSpPr>
            <a:spLocks noGrp="1"/>
          </p:cNvSpPr>
          <p:nvPr>
            <p:ph type="title"/>
          </p:nvPr>
        </p:nvSpPr>
        <p:spPr>
          <a:xfrm>
            <a:off x="628650" y="2147956"/>
            <a:ext cx="7886700" cy="789140"/>
          </a:xfrm>
        </p:spPr>
        <p:txBody>
          <a:bodyPr/>
          <a:lstStyle/>
          <a:p>
            <a:r>
              <a:rPr lang="en-GB" dirty="0" smtClean="0"/>
              <a:t>Q3 Activities </a:t>
            </a:r>
            <a:endParaRPr lang="en-GB"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59364"/>
          <a:stretch/>
        </p:blipFill>
        <p:spPr>
          <a:xfrm>
            <a:off x="6162897" y="818709"/>
            <a:ext cx="2481373" cy="252086"/>
          </a:xfrm>
          <a:prstGeom prst="rect">
            <a:avLst/>
          </a:prstGeom>
        </p:spPr>
      </p:pic>
      <p:pic>
        <p:nvPicPr>
          <p:cNvPr id="8" name="Picture 7">
            <a:extLst>
              <a:ext uri="{FF2B5EF4-FFF2-40B4-BE49-F238E27FC236}">
                <a16:creationId xmlns:a16="http://schemas.microsoft.com/office/drawing/2014/main" id="{E8412A11-5481-4B27-B477-9DEC119FE1FA}"/>
              </a:ext>
            </a:extLst>
          </p:cNvPr>
          <p:cNvPicPr>
            <a:picLocks noChangeAspect="1"/>
          </p:cNvPicPr>
          <p:nvPr/>
        </p:nvPicPr>
        <p:blipFill rotWithShape="1">
          <a:blip r:embed="rId4">
            <a:extLst>
              <a:ext uri="{28A0092B-C50C-407E-A947-70E740481C1C}">
                <a14:useLocalDpi xmlns:a14="http://schemas.microsoft.com/office/drawing/2010/main" val="0"/>
              </a:ext>
            </a:extLst>
          </a:blip>
          <a:srcRect t="26405" b="25880"/>
          <a:stretch/>
        </p:blipFill>
        <p:spPr>
          <a:xfrm>
            <a:off x="-116959" y="5585474"/>
            <a:ext cx="2666907" cy="1272526"/>
          </a:xfrm>
          <a:prstGeom prst="rect">
            <a:avLst/>
          </a:prstGeom>
        </p:spPr>
      </p:pic>
      <p:sp>
        <p:nvSpPr>
          <p:cNvPr id="9" name="Rectangle 8"/>
          <p:cNvSpPr/>
          <p:nvPr/>
        </p:nvSpPr>
        <p:spPr>
          <a:xfrm>
            <a:off x="628650" y="3349375"/>
            <a:ext cx="4847476" cy="1777429"/>
          </a:xfrm>
          <a:prstGeom prst="rect">
            <a:avLst/>
          </a:prstGeom>
          <a:solidFill>
            <a:srgbClr val="014C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4851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DDD39D-3BE4-4045-808F-AA8E3FB0B035}"/>
              </a:ext>
            </a:extLst>
          </p:cNvPr>
          <p:cNvSpPr>
            <a:spLocks noGrp="1"/>
          </p:cNvSpPr>
          <p:nvPr>
            <p:ph type="title"/>
          </p:nvPr>
        </p:nvSpPr>
        <p:spPr/>
        <p:txBody>
          <a:bodyPr/>
          <a:lstStyle/>
          <a:p>
            <a:r>
              <a:rPr lang="en-GB" dirty="0"/>
              <a:t>Q3 Activities </a:t>
            </a:r>
          </a:p>
        </p:txBody>
      </p:sp>
      <p:sp>
        <p:nvSpPr>
          <p:cNvPr id="5" name="Content Placeholder 4">
            <a:extLst>
              <a:ext uri="{FF2B5EF4-FFF2-40B4-BE49-F238E27FC236}">
                <a16:creationId xmlns:a16="http://schemas.microsoft.com/office/drawing/2014/main" id="{8EA93BCC-9A73-4535-8EE0-65B513139F69}"/>
              </a:ext>
            </a:extLst>
          </p:cNvPr>
          <p:cNvSpPr>
            <a:spLocks noGrp="1"/>
          </p:cNvSpPr>
          <p:nvPr>
            <p:ph idx="1"/>
          </p:nvPr>
        </p:nvSpPr>
        <p:spPr>
          <a:xfrm>
            <a:off x="628650" y="1031081"/>
            <a:ext cx="8107577" cy="5152975"/>
          </a:xfrm>
        </p:spPr>
        <p:txBody>
          <a:bodyPr vert="horz" lIns="91440" tIns="45720" rIns="91440" bIns="45720" rtlCol="0" anchor="t">
            <a:normAutofit fontScale="62500" lnSpcReduction="20000"/>
          </a:bodyPr>
          <a:lstStyle/>
          <a:p>
            <a:pPr>
              <a:buClr>
                <a:schemeClr val="accent4"/>
              </a:buClr>
            </a:pPr>
            <a:endParaRPr lang="en-GB" i="0" dirty="0" smtClean="0">
              <a:solidFill>
                <a:schemeClr val="tx2"/>
              </a:solidFill>
            </a:endParaRPr>
          </a:p>
          <a:p>
            <a:pPr marL="285750" indent="-285750">
              <a:buClr>
                <a:schemeClr val="accent4"/>
              </a:buClr>
              <a:buFont typeface="Arial" panose="020B0604020202020204" pitchFamily="34" charset="0"/>
              <a:buChar char="•"/>
            </a:pPr>
            <a:r>
              <a:rPr lang="en-GB" sz="2400" i="0" dirty="0" smtClean="0">
                <a:solidFill>
                  <a:schemeClr val="tx2"/>
                </a:solidFill>
              </a:rPr>
              <a:t>NCL Long COVID – project</a:t>
            </a:r>
          </a:p>
          <a:p>
            <a:pPr marL="285750" indent="-285750">
              <a:buClr>
                <a:schemeClr val="accent4"/>
              </a:buClr>
              <a:buFont typeface="Arial" panose="020B0604020202020204" pitchFamily="34" charset="0"/>
              <a:buChar char="•"/>
            </a:pPr>
            <a:endParaRPr lang="en-GB" sz="2400" i="0" dirty="0" smtClean="0">
              <a:solidFill>
                <a:schemeClr val="tx2"/>
              </a:solidFill>
            </a:endParaRPr>
          </a:p>
          <a:p>
            <a:pPr marL="285750" indent="-285750">
              <a:buClr>
                <a:schemeClr val="accent4"/>
              </a:buClr>
              <a:buFont typeface="Arial" panose="020B0604020202020204" pitchFamily="34" charset="0"/>
              <a:buChar char="•"/>
            </a:pPr>
            <a:r>
              <a:rPr lang="en-GB" sz="2400" i="0" dirty="0" smtClean="0">
                <a:solidFill>
                  <a:schemeClr val="tx2"/>
                </a:solidFill>
              </a:rPr>
              <a:t>Advanced Care Planning – project </a:t>
            </a:r>
          </a:p>
          <a:p>
            <a:pPr marL="285750" indent="-285750">
              <a:buClr>
                <a:schemeClr val="accent4"/>
              </a:buClr>
              <a:buFont typeface="Arial" panose="020B0604020202020204" pitchFamily="34" charset="0"/>
              <a:buChar char="•"/>
            </a:pPr>
            <a:endParaRPr lang="en-GB" sz="2400" i="0" dirty="0" smtClean="0">
              <a:solidFill>
                <a:schemeClr val="tx2"/>
              </a:solidFill>
            </a:endParaRPr>
          </a:p>
          <a:p>
            <a:pPr marL="285750" indent="-285750">
              <a:buClr>
                <a:schemeClr val="accent4"/>
              </a:buClr>
              <a:buFont typeface="Arial" panose="020B0604020202020204" pitchFamily="34" charset="0"/>
              <a:buChar char="•"/>
            </a:pPr>
            <a:r>
              <a:rPr lang="en-GB" sz="2400" i="0" dirty="0" smtClean="0">
                <a:solidFill>
                  <a:schemeClr val="tx2"/>
                </a:solidFill>
              </a:rPr>
              <a:t>Dentistry </a:t>
            </a:r>
            <a:r>
              <a:rPr lang="en-GB" sz="2400" i="0" dirty="0">
                <a:solidFill>
                  <a:schemeClr val="tx2"/>
                </a:solidFill>
              </a:rPr>
              <a:t>in Barnet with Barnet Local Dental </a:t>
            </a:r>
            <a:r>
              <a:rPr lang="en-GB" sz="2400" i="0" dirty="0" smtClean="0">
                <a:solidFill>
                  <a:schemeClr val="tx2"/>
                </a:solidFill>
              </a:rPr>
              <a:t>Committee – engagement</a:t>
            </a:r>
          </a:p>
          <a:p>
            <a:pPr marL="285750" indent="-285750">
              <a:buClr>
                <a:schemeClr val="accent4"/>
              </a:buClr>
              <a:buFont typeface="Arial" panose="020B0604020202020204" pitchFamily="34" charset="0"/>
              <a:buChar char="•"/>
            </a:pPr>
            <a:endParaRPr lang="en-GB" sz="2400" i="0" dirty="0">
              <a:solidFill>
                <a:schemeClr val="tx2"/>
              </a:solidFill>
            </a:endParaRPr>
          </a:p>
          <a:p>
            <a:pPr marL="285750" indent="-285750">
              <a:buClr>
                <a:schemeClr val="accent4"/>
              </a:buClr>
              <a:buFont typeface="Arial" panose="020B0604020202020204" pitchFamily="34" charset="0"/>
              <a:buChar char="•"/>
            </a:pPr>
            <a:r>
              <a:rPr lang="en-GB" sz="2400" i="0" dirty="0">
                <a:solidFill>
                  <a:schemeClr val="tx2"/>
                </a:solidFill>
              </a:rPr>
              <a:t>NCL Cancer </a:t>
            </a:r>
            <a:r>
              <a:rPr lang="en-GB" sz="2400" i="0" dirty="0" smtClean="0">
                <a:solidFill>
                  <a:schemeClr val="tx2"/>
                </a:solidFill>
              </a:rPr>
              <a:t>Pathway patient tool – engagement/project</a:t>
            </a:r>
          </a:p>
          <a:p>
            <a:pPr>
              <a:buClr>
                <a:schemeClr val="accent4"/>
              </a:buClr>
            </a:pPr>
            <a:endParaRPr lang="en-GB" sz="2400" i="0" dirty="0">
              <a:solidFill>
                <a:schemeClr val="tx2"/>
              </a:solidFill>
            </a:endParaRPr>
          </a:p>
          <a:p>
            <a:pPr marL="285750" indent="-285750">
              <a:buClr>
                <a:schemeClr val="accent4"/>
              </a:buClr>
              <a:buFont typeface="Arial" panose="020B0604020202020204" pitchFamily="34" charset="0"/>
              <a:buChar char="•"/>
            </a:pPr>
            <a:r>
              <a:rPr lang="en-GB" sz="2400" i="0" dirty="0" smtClean="0">
                <a:solidFill>
                  <a:schemeClr val="tx2"/>
                </a:solidFill>
              </a:rPr>
              <a:t>ICS Development with NCL CCG </a:t>
            </a:r>
            <a:r>
              <a:rPr lang="en-GB" sz="2400" i="0" dirty="0">
                <a:solidFill>
                  <a:schemeClr val="tx2"/>
                </a:solidFill>
              </a:rPr>
              <a:t>- engagement/event</a:t>
            </a:r>
          </a:p>
          <a:p>
            <a:pPr>
              <a:buClr>
                <a:schemeClr val="accent4"/>
              </a:buClr>
            </a:pPr>
            <a:endParaRPr lang="en-GB" sz="2400" i="0" dirty="0">
              <a:solidFill>
                <a:schemeClr val="tx2"/>
              </a:solidFill>
            </a:endParaRPr>
          </a:p>
          <a:p>
            <a:pPr marL="285750" indent="-285750">
              <a:buClr>
                <a:schemeClr val="accent4"/>
              </a:buClr>
              <a:buFont typeface="Arial" panose="020B0604020202020204" pitchFamily="34" charset="0"/>
              <a:buChar char="•"/>
            </a:pPr>
            <a:r>
              <a:rPr lang="en-GB" sz="2400" i="0" dirty="0" smtClean="0">
                <a:solidFill>
                  <a:schemeClr val="tx2"/>
                </a:solidFill>
              </a:rPr>
              <a:t>My Health Matters with Barnet </a:t>
            </a:r>
            <a:r>
              <a:rPr lang="en-GB" sz="2400" i="0" dirty="0" err="1" smtClean="0">
                <a:solidFill>
                  <a:schemeClr val="tx2"/>
                </a:solidFill>
              </a:rPr>
              <a:t>Mencap</a:t>
            </a:r>
            <a:r>
              <a:rPr lang="en-GB" sz="2400" i="0" dirty="0" smtClean="0">
                <a:solidFill>
                  <a:schemeClr val="tx2"/>
                </a:solidFill>
              </a:rPr>
              <a:t> - event</a:t>
            </a:r>
          </a:p>
          <a:p>
            <a:pPr marL="285750" indent="-285750">
              <a:buClr>
                <a:schemeClr val="accent4"/>
              </a:buClr>
              <a:buFont typeface="Arial" panose="020B0604020202020204" pitchFamily="34" charset="0"/>
              <a:buChar char="•"/>
            </a:pPr>
            <a:endParaRPr lang="en-GB" sz="2400" i="0" dirty="0">
              <a:solidFill>
                <a:schemeClr val="tx2"/>
              </a:solidFill>
            </a:endParaRPr>
          </a:p>
          <a:p>
            <a:pPr marL="285750" indent="-285750">
              <a:buClr>
                <a:schemeClr val="accent4"/>
              </a:buClr>
              <a:buFont typeface="Arial" panose="020B0604020202020204" pitchFamily="34" charset="0"/>
              <a:buChar char="•"/>
            </a:pPr>
            <a:r>
              <a:rPr lang="en-GB" sz="2400" i="0" dirty="0" smtClean="0">
                <a:solidFill>
                  <a:schemeClr val="tx2"/>
                </a:solidFill>
              </a:rPr>
              <a:t>Face-to-face community </a:t>
            </a:r>
            <a:r>
              <a:rPr lang="en-GB" sz="2400" i="0" dirty="0">
                <a:solidFill>
                  <a:schemeClr val="tx2"/>
                </a:solidFill>
              </a:rPr>
              <a:t>outreach in </a:t>
            </a:r>
            <a:r>
              <a:rPr lang="en-GB" sz="2400" i="0" dirty="0" smtClean="0">
                <a:solidFill>
                  <a:schemeClr val="tx2"/>
                </a:solidFill>
              </a:rPr>
              <a:t>libraries, shopping centres and vaccine centres</a:t>
            </a:r>
            <a:r>
              <a:rPr lang="en-GB" sz="2400" i="0" dirty="0">
                <a:solidFill>
                  <a:schemeClr val="tx2"/>
                </a:solidFill>
              </a:rPr>
              <a:t> </a:t>
            </a:r>
            <a:r>
              <a:rPr lang="en-GB" sz="2400" i="0" dirty="0" smtClean="0">
                <a:solidFill>
                  <a:schemeClr val="tx2"/>
                </a:solidFill>
              </a:rPr>
              <a:t>– engagement </a:t>
            </a:r>
          </a:p>
          <a:p>
            <a:pPr marL="285750" indent="-285750">
              <a:buClr>
                <a:schemeClr val="accent4"/>
              </a:buClr>
              <a:buFont typeface="Arial" panose="020B0604020202020204" pitchFamily="34" charset="0"/>
              <a:buChar char="•"/>
            </a:pPr>
            <a:endParaRPr lang="en-GB" sz="2400" i="0" dirty="0">
              <a:solidFill>
                <a:schemeClr val="tx2"/>
              </a:solidFill>
            </a:endParaRPr>
          </a:p>
          <a:p>
            <a:pPr marL="285750" indent="-285750">
              <a:buClr>
                <a:schemeClr val="accent4"/>
              </a:buClr>
              <a:buFont typeface="Arial" panose="020B0604020202020204" pitchFamily="34" charset="0"/>
              <a:buChar char="•"/>
            </a:pPr>
            <a:r>
              <a:rPr lang="en-GB" sz="2400" i="0" dirty="0" smtClean="0">
                <a:solidFill>
                  <a:schemeClr val="tx2"/>
                </a:solidFill>
              </a:rPr>
              <a:t>Enter and View where permitted – projects </a:t>
            </a:r>
          </a:p>
          <a:p>
            <a:pPr marL="285750" indent="-285750">
              <a:buClr>
                <a:schemeClr val="accent4"/>
              </a:buClr>
              <a:buFont typeface="Arial" panose="020B0604020202020204" pitchFamily="34" charset="0"/>
              <a:buChar char="•"/>
            </a:pPr>
            <a:endParaRPr lang="en-GB" sz="2400" i="0" dirty="0">
              <a:solidFill>
                <a:schemeClr val="tx2"/>
              </a:solidFill>
            </a:endParaRPr>
          </a:p>
          <a:p>
            <a:pPr marL="285750" indent="-285750">
              <a:buClr>
                <a:schemeClr val="accent4"/>
              </a:buClr>
              <a:buFont typeface="Arial" panose="020B0604020202020204" pitchFamily="34" charset="0"/>
              <a:buChar char="•"/>
            </a:pPr>
            <a:r>
              <a:rPr lang="en-GB" sz="2400" i="0" dirty="0" smtClean="0">
                <a:solidFill>
                  <a:schemeClr val="tx2"/>
                </a:solidFill>
              </a:rPr>
              <a:t>Unless existing works times longer than forecasted, new projects will</a:t>
            </a:r>
          </a:p>
          <a:p>
            <a:pPr>
              <a:buClr>
                <a:schemeClr val="accent4"/>
              </a:buClr>
            </a:pPr>
            <a:r>
              <a:rPr lang="en-GB" sz="2400" i="0" dirty="0">
                <a:solidFill>
                  <a:schemeClr val="tx2"/>
                </a:solidFill>
              </a:rPr>
              <a:t> </a:t>
            </a:r>
            <a:r>
              <a:rPr lang="en-GB" sz="2400" i="0" dirty="0" smtClean="0">
                <a:solidFill>
                  <a:schemeClr val="tx2"/>
                </a:solidFill>
              </a:rPr>
              <a:t>    need to be selected in Q4.</a:t>
            </a:r>
          </a:p>
          <a:p>
            <a:endParaRPr lang="en-GB" i="0" dirty="0">
              <a:solidFill>
                <a:schemeClr val="tx2"/>
              </a:solidFill>
            </a:endParaRPr>
          </a:p>
          <a:p>
            <a:pPr marL="285750" indent="-285750">
              <a:buClr>
                <a:schemeClr val="accent4"/>
              </a:buClr>
              <a:buFont typeface="Arial" panose="020B0604020202020204" pitchFamily="34" charset="0"/>
              <a:buChar char="•"/>
            </a:pPr>
            <a:endParaRPr lang="en-GB" i="0" dirty="0" smtClean="0">
              <a:solidFill>
                <a:schemeClr val="tx2"/>
              </a:solidFill>
            </a:endParaRPr>
          </a:p>
          <a:p>
            <a:pPr marL="285750" indent="-285750">
              <a:buClr>
                <a:schemeClr val="accent4"/>
              </a:buClr>
              <a:buFont typeface="Arial" panose="020B0604020202020204" pitchFamily="34" charset="0"/>
              <a:buChar char="•"/>
            </a:pPr>
            <a:endParaRPr lang="en-GB" i="0" dirty="0" smtClean="0">
              <a:solidFill>
                <a:schemeClr val="tx2"/>
              </a:solidFill>
            </a:endParaRPr>
          </a:p>
        </p:txBody>
      </p:sp>
      <p:sp>
        <p:nvSpPr>
          <p:cNvPr id="2" name="Rectangle 1"/>
          <p:cNvSpPr/>
          <p:nvPr/>
        </p:nvSpPr>
        <p:spPr>
          <a:xfrm>
            <a:off x="0" y="6154310"/>
            <a:ext cx="9144000" cy="79397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4708" y="5200406"/>
            <a:ext cx="2219292" cy="2219292"/>
          </a:xfrm>
          <a:prstGeom prst="rect">
            <a:avLst/>
          </a:prstGeom>
        </p:spPr>
      </p:pic>
    </p:spTree>
    <p:extLst>
      <p:ext uri="{BB962C8B-B14F-4D97-AF65-F5344CB8AC3E}">
        <p14:creationId xmlns:p14="http://schemas.microsoft.com/office/powerpoint/2010/main" val="1801339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DDD39D-3BE4-4045-808F-AA8E3FB0B035}"/>
              </a:ext>
            </a:extLst>
          </p:cNvPr>
          <p:cNvSpPr>
            <a:spLocks noGrp="1"/>
          </p:cNvSpPr>
          <p:nvPr>
            <p:ph type="title"/>
          </p:nvPr>
        </p:nvSpPr>
        <p:spPr/>
        <p:txBody>
          <a:bodyPr/>
          <a:lstStyle/>
          <a:p>
            <a:r>
              <a:rPr lang="en-GB" dirty="0" smtClean="0"/>
              <a:t>Project Background</a:t>
            </a:r>
            <a:endParaRPr lang="en-GB" dirty="0"/>
          </a:p>
        </p:txBody>
      </p:sp>
      <p:sp>
        <p:nvSpPr>
          <p:cNvPr id="5" name="Content Placeholder 4">
            <a:extLst>
              <a:ext uri="{FF2B5EF4-FFF2-40B4-BE49-F238E27FC236}">
                <a16:creationId xmlns:a16="http://schemas.microsoft.com/office/drawing/2014/main" id="{8EA93BCC-9A73-4535-8EE0-65B513139F69}"/>
              </a:ext>
            </a:extLst>
          </p:cNvPr>
          <p:cNvSpPr>
            <a:spLocks noGrp="1"/>
          </p:cNvSpPr>
          <p:nvPr>
            <p:ph idx="1"/>
          </p:nvPr>
        </p:nvSpPr>
        <p:spPr>
          <a:xfrm>
            <a:off x="628650" y="1157077"/>
            <a:ext cx="8107577" cy="5152975"/>
          </a:xfrm>
        </p:spPr>
        <p:txBody>
          <a:bodyPr vert="horz" lIns="91440" tIns="45720" rIns="91440" bIns="45720" rtlCol="0" anchor="t">
            <a:normAutofit/>
          </a:bodyPr>
          <a:lstStyle/>
          <a:p>
            <a:pPr>
              <a:buClr>
                <a:schemeClr val="accent4"/>
              </a:buClr>
            </a:pPr>
            <a:endParaRPr lang="en-GB" i="0" dirty="0">
              <a:solidFill>
                <a:schemeClr val="tx2"/>
              </a:solidFill>
            </a:endParaRPr>
          </a:p>
          <a:p>
            <a:pPr marL="285750" indent="-285750">
              <a:buClr>
                <a:schemeClr val="accent4"/>
              </a:buClr>
              <a:buFont typeface="Arial" panose="020B0604020202020204" pitchFamily="34" charset="0"/>
              <a:buChar char="•"/>
            </a:pPr>
            <a:r>
              <a:rPr lang="en-GB" i="0" dirty="0" smtClean="0">
                <a:solidFill>
                  <a:schemeClr val="tx2"/>
                </a:solidFill>
              </a:rPr>
              <a:t>In March 2020, NHS England issued guidance that GPs should embed a triage system whereby most patients are seen remotely at first instance.</a:t>
            </a:r>
          </a:p>
          <a:p>
            <a:pPr marL="285750" indent="-285750">
              <a:buClr>
                <a:schemeClr val="accent4"/>
              </a:buClr>
              <a:buFont typeface="Arial" panose="020B0604020202020204" pitchFamily="34" charset="0"/>
              <a:buChar char="•"/>
            </a:pPr>
            <a:endParaRPr lang="en-GB" i="0" dirty="0" smtClean="0">
              <a:solidFill>
                <a:schemeClr val="tx2"/>
              </a:solidFill>
            </a:endParaRPr>
          </a:p>
          <a:p>
            <a:pPr marL="285750" indent="-285750">
              <a:buClr>
                <a:schemeClr val="accent4"/>
              </a:buClr>
              <a:buFont typeface="Arial" panose="020B0604020202020204" pitchFamily="34" charset="0"/>
              <a:buChar char="•"/>
            </a:pPr>
            <a:r>
              <a:rPr lang="en-GB" i="0" dirty="0" smtClean="0">
                <a:solidFill>
                  <a:schemeClr val="tx2"/>
                </a:solidFill>
              </a:rPr>
              <a:t>Digital transformation was underway prior to the pandemic – NHS </a:t>
            </a:r>
            <a:r>
              <a:rPr lang="en-GB" i="0" dirty="0" smtClean="0">
                <a:solidFill>
                  <a:schemeClr val="tx2"/>
                </a:solidFill>
              </a:rPr>
              <a:t>Long Term Plan, Chapter </a:t>
            </a:r>
            <a:r>
              <a:rPr lang="en-GB" i="0" dirty="0" smtClean="0">
                <a:solidFill>
                  <a:schemeClr val="tx2"/>
                </a:solidFill>
              </a:rPr>
              <a:t>1 &amp; </a:t>
            </a:r>
            <a:r>
              <a:rPr lang="en-GB" i="0" dirty="0" smtClean="0">
                <a:solidFill>
                  <a:schemeClr val="tx2"/>
                </a:solidFill>
              </a:rPr>
              <a:t>5 -every </a:t>
            </a:r>
            <a:r>
              <a:rPr lang="en-GB" i="0" dirty="0" smtClean="0">
                <a:solidFill>
                  <a:schemeClr val="tx2"/>
                </a:solidFill>
              </a:rPr>
              <a:t>patient to have a right to access their GP digitally.</a:t>
            </a:r>
          </a:p>
          <a:p>
            <a:pPr marL="285750" indent="-285750">
              <a:buClr>
                <a:schemeClr val="accent4"/>
              </a:buClr>
              <a:buFont typeface="Arial" panose="020B0604020202020204" pitchFamily="34" charset="0"/>
              <a:buChar char="•"/>
            </a:pPr>
            <a:endParaRPr lang="en-GB" i="0" dirty="0">
              <a:solidFill>
                <a:schemeClr val="tx2"/>
              </a:solidFill>
            </a:endParaRPr>
          </a:p>
          <a:p>
            <a:pPr marL="285750" indent="-285750">
              <a:buClr>
                <a:schemeClr val="accent4"/>
              </a:buClr>
              <a:buFont typeface="Arial" panose="020B0604020202020204" pitchFamily="34" charset="0"/>
              <a:buChar char="•"/>
            </a:pPr>
            <a:r>
              <a:rPr lang="en-GB" i="0" dirty="0" smtClean="0">
                <a:solidFill>
                  <a:schemeClr val="tx2"/>
                </a:solidFill>
              </a:rPr>
              <a:t>In July 2021, NHS England withdrew its primary care standard operating procedure (SOP) that aimed to formalise the triage model due to concerns raised. </a:t>
            </a:r>
          </a:p>
          <a:p>
            <a:pPr marL="285750" indent="-285750">
              <a:buClr>
                <a:schemeClr val="accent4"/>
              </a:buClr>
              <a:buFont typeface="Arial" panose="020B0604020202020204" pitchFamily="34" charset="0"/>
              <a:buChar char="•"/>
            </a:pPr>
            <a:endParaRPr lang="en-GB" i="0" dirty="0">
              <a:solidFill>
                <a:schemeClr val="tx2"/>
              </a:solidFill>
            </a:endParaRPr>
          </a:p>
          <a:p>
            <a:pPr marL="285750" indent="-285750">
              <a:buClr>
                <a:schemeClr val="accent4"/>
              </a:buClr>
              <a:buFont typeface="Arial" panose="020B0604020202020204" pitchFamily="34" charset="0"/>
              <a:buChar char="•"/>
            </a:pPr>
            <a:r>
              <a:rPr lang="en-GB" i="0" dirty="0" smtClean="0">
                <a:solidFill>
                  <a:schemeClr val="tx2"/>
                </a:solidFill>
              </a:rPr>
              <a:t>As a result of changes to GP services and feedback from local residents on their challenges with accessing their GP remotely we set out to gather local people’s experience of accessing their GP remotely.</a:t>
            </a:r>
          </a:p>
        </p:txBody>
      </p:sp>
      <p:sp>
        <p:nvSpPr>
          <p:cNvPr id="2" name="Rectangle 1"/>
          <p:cNvSpPr/>
          <p:nvPr/>
        </p:nvSpPr>
        <p:spPr>
          <a:xfrm>
            <a:off x="0" y="6154310"/>
            <a:ext cx="9144000" cy="79397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4708" y="5200406"/>
            <a:ext cx="2219292" cy="2219292"/>
          </a:xfrm>
          <a:prstGeom prst="rect">
            <a:avLst/>
          </a:prstGeom>
        </p:spPr>
      </p:pic>
    </p:spTree>
    <p:extLst>
      <p:ext uri="{BB962C8B-B14F-4D97-AF65-F5344CB8AC3E}">
        <p14:creationId xmlns:p14="http://schemas.microsoft.com/office/powerpoint/2010/main" val="726964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DDD39D-3BE4-4045-808F-AA8E3FB0B035}"/>
              </a:ext>
            </a:extLst>
          </p:cNvPr>
          <p:cNvSpPr>
            <a:spLocks noGrp="1"/>
          </p:cNvSpPr>
          <p:nvPr>
            <p:ph type="title"/>
          </p:nvPr>
        </p:nvSpPr>
        <p:spPr/>
        <p:txBody>
          <a:bodyPr/>
          <a:lstStyle/>
          <a:p>
            <a:r>
              <a:rPr lang="en-GB" dirty="0" smtClean="0"/>
              <a:t>What We Did</a:t>
            </a:r>
            <a:endParaRPr lang="en-GB" dirty="0"/>
          </a:p>
        </p:txBody>
      </p:sp>
      <p:sp>
        <p:nvSpPr>
          <p:cNvPr id="5" name="Content Placeholder 4">
            <a:extLst>
              <a:ext uri="{FF2B5EF4-FFF2-40B4-BE49-F238E27FC236}">
                <a16:creationId xmlns:a16="http://schemas.microsoft.com/office/drawing/2014/main" id="{8EA93BCC-9A73-4535-8EE0-65B513139F69}"/>
              </a:ext>
            </a:extLst>
          </p:cNvPr>
          <p:cNvSpPr>
            <a:spLocks noGrp="1"/>
          </p:cNvSpPr>
          <p:nvPr>
            <p:ph idx="1"/>
          </p:nvPr>
        </p:nvSpPr>
        <p:spPr>
          <a:xfrm>
            <a:off x="628650" y="1366336"/>
            <a:ext cx="8249133" cy="4856408"/>
          </a:xfrm>
        </p:spPr>
        <p:txBody>
          <a:bodyPr vert="horz" lIns="91440" tIns="45720" rIns="91440" bIns="45720" rtlCol="0" anchor="t">
            <a:normAutofit lnSpcReduction="10000"/>
          </a:bodyPr>
          <a:lstStyle/>
          <a:p>
            <a:pPr marL="285750" lvl="0" indent="-285750">
              <a:buClr>
                <a:schemeClr val="accent4"/>
              </a:buClr>
              <a:buFont typeface="Arial" panose="020B0604020202020204" pitchFamily="34" charset="0"/>
              <a:buChar char="•"/>
            </a:pPr>
            <a:r>
              <a:rPr lang="en-GB" i="0" dirty="0" smtClean="0">
                <a:solidFill>
                  <a:schemeClr val="tx2"/>
                </a:solidFill>
              </a:rPr>
              <a:t>Produced </a:t>
            </a:r>
            <a:r>
              <a:rPr lang="en-GB" i="0" dirty="0" smtClean="0">
                <a:solidFill>
                  <a:schemeClr val="tx2"/>
                </a:solidFill>
              </a:rPr>
              <a:t>a </a:t>
            </a:r>
            <a:r>
              <a:rPr lang="en-GB" i="0" dirty="0" smtClean="0">
                <a:solidFill>
                  <a:schemeClr val="tx2"/>
                </a:solidFill>
              </a:rPr>
              <a:t>comprehensive engagement plan with 24 local organisations.</a:t>
            </a:r>
          </a:p>
          <a:p>
            <a:pPr lvl="0">
              <a:buClr>
                <a:schemeClr val="accent4"/>
              </a:buClr>
            </a:pPr>
            <a:r>
              <a:rPr lang="en-GB" i="0" dirty="0" smtClean="0">
                <a:solidFill>
                  <a:schemeClr val="tx2"/>
                </a:solidFill>
              </a:rPr>
              <a:t> </a:t>
            </a:r>
            <a:endParaRPr lang="en-GB" i="0" dirty="0">
              <a:solidFill>
                <a:schemeClr val="tx2"/>
              </a:solidFill>
            </a:endParaRPr>
          </a:p>
          <a:p>
            <a:pPr marL="285750" lvl="0" indent="-285750">
              <a:buClr>
                <a:schemeClr val="accent4"/>
              </a:buClr>
              <a:buFont typeface="Arial" panose="020B0604020202020204" pitchFamily="34" charset="0"/>
              <a:buChar char="•"/>
            </a:pPr>
            <a:r>
              <a:rPr lang="en-GB" i="0" dirty="0" smtClean="0">
                <a:solidFill>
                  <a:schemeClr val="tx2"/>
                </a:solidFill>
              </a:rPr>
              <a:t>We had three core methods of collecting insight from residents:</a:t>
            </a:r>
          </a:p>
          <a:p>
            <a:pPr marL="285750" lvl="0" indent="-285750">
              <a:buClr>
                <a:schemeClr val="accent4"/>
              </a:buClr>
              <a:buFont typeface="Arial" panose="020B0604020202020204" pitchFamily="34" charset="0"/>
              <a:buChar char="•"/>
            </a:pPr>
            <a:endParaRPr lang="en-GB" i="0" dirty="0" smtClean="0">
              <a:solidFill>
                <a:schemeClr val="tx2"/>
              </a:solidFill>
            </a:endParaRPr>
          </a:p>
          <a:p>
            <a:pPr marL="555750" lvl="1" indent="-285750">
              <a:buFont typeface="Arial" panose="020B0604020202020204" pitchFamily="34" charset="0"/>
              <a:buChar char="•"/>
            </a:pPr>
            <a:r>
              <a:rPr lang="en-GB" dirty="0" smtClean="0"/>
              <a:t>Community focus groups – online and in-person</a:t>
            </a:r>
          </a:p>
          <a:p>
            <a:pPr marL="555750" lvl="1" indent="-285750">
              <a:buFont typeface="Arial" panose="020B0604020202020204" pitchFamily="34" charset="0"/>
              <a:buChar char="•"/>
            </a:pPr>
            <a:r>
              <a:rPr lang="en-GB" i="0" dirty="0" smtClean="0">
                <a:solidFill>
                  <a:schemeClr val="tx2"/>
                </a:solidFill>
              </a:rPr>
              <a:t>1-2-1 </a:t>
            </a:r>
            <a:r>
              <a:rPr lang="en-GB" dirty="0" smtClean="0"/>
              <a:t>telephone interviews</a:t>
            </a:r>
          </a:p>
          <a:p>
            <a:pPr marL="555750" lvl="1" indent="-285750">
              <a:buFont typeface="Arial" panose="020B0604020202020204" pitchFamily="34" charset="0"/>
              <a:buChar char="•"/>
            </a:pPr>
            <a:r>
              <a:rPr lang="en-GB" i="0" dirty="0" smtClean="0">
                <a:solidFill>
                  <a:schemeClr val="tx2"/>
                </a:solidFill>
              </a:rPr>
              <a:t>Online survey</a:t>
            </a:r>
          </a:p>
          <a:p>
            <a:pPr lvl="0">
              <a:buClr>
                <a:schemeClr val="accent4"/>
              </a:buClr>
            </a:pPr>
            <a:endParaRPr lang="en-GB" dirty="0" smtClean="0"/>
          </a:p>
          <a:p>
            <a:pPr marL="285750" indent="-285750">
              <a:buClr>
                <a:schemeClr val="accent4"/>
              </a:buClr>
              <a:buFont typeface="Arial" panose="020B0604020202020204" pitchFamily="34" charset="0"/>
              <a:buChar char="•"/>
            </a:pPr>
            <a:r>
              <a:rPr lang="en-GB" i="0" dirty="0" smtClean="0">
                <a:solidFill>
                  <a:schemeClr val="tx2"/>
                </a:solidFill>
              </a:rPr>
              <a:t>In total, we gathered </a:t>
            </a:r>
            <a:r>
              <a:rPr lang="en-GB" b="1" i="0" dirty="0" smtClean="0">
                <a:solidFill>
                  <a:schemeClr val="tx2"/>
                </a:solidFill>
              </a:rPr>
              <a:t>376 </a:t>
            </a:r>
            <a:r>
              <a:rPr lang="en-GB" i="0" dirty="0" smtClean="0">
                <a:solidFill>
                  <a:schemeClr val="tx2"/>
                </a:solidFill>
              </a:rPr>
              <a:t>experiences of local people across all of Barnet</a:t>
            </a:r>
            <a:r>
              <a:rPr lang="en-GB" i="0" dirty="0">
                <a:solidFill>
                  <a:schemeClr val="tx2"/>
                </a:solidFill>
              </a:rPr>
              <a:t>. We collected insight from May – July 2021</a:t>
            </a:r>
            <a:r>
              <a:rPr lang="en-GB" i="0" dirty="0" smtClean="0">
                <a:solidFill>
                  <a:schemeClr val="tx2"/>
                </a:solidFill>
              </a:rPr>
              <a:t>.</a:t>
            </a:r>
          </a:p>
          <a:p>
            <a:pPr marL="285750" indent="-285750">
              <a:buClr>
                <a:schemeClr val="accent4"/>
              </a:buClr>
              <a:buFont typeface="Arial" panose="020B0604020202020204" pitchFamily="34" charset="0"/>
              <a:buChar char="•"/>
            </a:pPr>
            <a:endParaRPr lang="en-GB" b="1" i="0" dirty="0">
              <a:solidFill>
                <a:schemeClr val="tx2"/>
              </a:solidFill>
            </a:endParaRPr>
          </a:p>
          <a:p>
            <a:pPr marL="285750" indent="-285750">
              <a:buClr>
                <a:schemeClr val="accent4"/>
              </a:buClr>
              <a:buFont typeface="Arial" panose="020B0604020202020204" pitchFamily="34" charset="0"/>
              <a:buChar char="•"/>
            </a:pPr>
            <a:r>
              <a:rPr lang="en-GB" i="0" dirty="0" smtClean="0">
                <a:solidFill>
                  <a:schemeClr val="tx2"/>
                </a:solidFill>
              </a:rPr>
              <a:t>The experiences we captured come from a diverse and broad range that includes people with mental health issues, learning disabilities, autism, hard of hearing/deaf, visual impairment, digitally excluded and people whose first language is not English.</a:t>
            </a:r>
            <a:endParaRPr lang="en-GB" i="0" dirty="0">
              <a:solidFill>
                <a:schemeClr val="tx2"/>
              </a:solidFill>
            </a:endParaRPr>
          </a:p>
          <a:p>
            <a:pPr lvl="0">
              <a:buClr>
                <a:schemeClr val="accent4"/>
              </a:buClr>
            </a:pPr>
            <a:endParaRPr lang="en-GB" dirty="0"/>
          </a:p>
          <a:p>
            <a:pPr marL="285750" indent="-285750">
              <a:buFont typeface="Arial" panose="020B0604020202020204" pitchFamily="34" charset="0"/>
              <a:buChar char="•"/>
            </a:pPr>
            <a:endParaRPr lang="en-GB" i="0" dirty="0">
              <a:solidFill>
                <a:schemeClr val="tx2"/>
              </a:solidFill>
            </a:endParaRPr>
          </a:p>
          <a:p>
            <a:pPr marL="285750" indent="-285750">
              <a:buFont typeface="Arial" panose="020B0604020202020204" pitchFamily="34" charset="0"/>
              <a:buChar char="•"/>
            </a:pPr>
            <a:endParaRPr lang="en-GB" i="0" dirty="0">
              <a:solidFill>
                <a:schemeClr val="tx2"/>
              </a:solidFill>
            </a:endParaRPr>
          </a:p>
          <a:p>
            <a:pPr marL="285750" indent="-285750">
              <a:buFont typeface="Arial" panose="020B0604020202020204" pitchFamily="34" charset="0"/>
              <a:buChar char="•"/>
            </a:pPr>
            <a:endParaRPr lang="en-GB" i="0" dirty="0">
              <a:solidFill>
                <a:schemeClr val="tx2"/>
              </a:solidFill>
            </a:endParaRPr>
          </a:p>
          <a:p>
            <a:endParaRPr lang="en-GB" i="0" dirty="0">
              <a:solidFill>
                <a:schemeClr val="tx2"/>
              </a:solidFill>
            </a:endParaRPr>
          </a:p>
        </p:txBody>
      </p:sp>
      <p:sp>
        <p:nvSpPr>
          <p:cNvPr id="2" name="Rectangle 1"/>
          <p:cNvSpPr/>
          <p:nvPr/>
        </p:nvSpPr>
        <p:spPr>
          <a:xfrm>
            <a:off x="0" y="6154310"/>
            <a:ext cx="9144000" cy="79397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C27E63A6-B45D-4EFB-B1B6-49E80302C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5899" y="5087244"/>
            <a:ext cx="2134132" cy="2134132"/>
          </a:xfrm>
          <a:prstGeom prst="rect">
            <a:avLst/>
          </a:prstGeom>
        </p:spPr>
      </p:pic>
    </p:spTree>
    <p:extLst>
      <p:ext uri="{BB962C8B-B14F-4D97-AF65-F5344CB8AC3E}">
        <p14:creationId xmlns:p14="http://schemas.microsoft.com/office/powerpoint/2010/main" val="2055891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DDD39D-3BE4-4045-808F-AA8E3FB0B035}"/>
              </a:ext>
            </a:extLst>
          </p:cNvPr>
          <p:cNvSpPr>
            <a:spLocks noGrp="1"/>
          </p:cNvSpPr>
          <p:nvPr>
            <p:ph type="title"/>
          </p:nvPr>
        </p:nvSpPr>
        <p:spPr/>
        <p:txBody>
          <a:bodyPr/>
          <a:lstStyle/>
          <a:p>
            <a:r>
              <a:rPr lang="en-GB" dirty="0" smtClean="0"/>
              <a:t>Respondent Profiles </a:t>
            </a:r>
            <a:endParaRPr lang="en-GB" dirty="0"/>
          </a:p>
        </p:txBody>
      </p:sp>
      <p:sp>
        <p:nvSpPr>
          <p:cNvPr id="5" name="Content Placeholder 4">
            <a:extLst>
              <a:ext uri="{FF2B5EF4-FFF2-40B4-BE49-F238E27FC236}">
                <a16:creationId xmlns:a16="http://schemas.microsoft.com/office/drawing/2014/main" id="{8EA93BCC-9A73-4535-8EE0-65B513139F69}"/>
              </a:ext>
            </a:extLst>
          </p:cNvPr>
          <p:cNvSpPr>
            <a:spLocks noGrp="1"/>
          </p:cNvSpPr>
          <p:nvPr>
            <p:ph idx="1"/>
          </p:nvPr>
        </p:nvSpPr>
        <p:spPr>
          <a:xfrm>
            <a:off x="628650" y="1602310"/>
            <a:ext cx="8515350" cy="4856408"/>
          </a:xfrm>
        </p:spPr>
        <p:txBody>
          <a:bodyPr vert="horz" lIns="91440" tIns="45720" rIns="91440" bIns="45720" rtlCol="0" anchor="t">
            <a:normAutofit/>
          </a:bodyPr>
          <a:lstStyle/>
          <a:p>
            <a:pPr marL="285750" lvl="0" indent="-285750">
              <a:buClr>
                <a:schemeClr val="accent4"/>
              </a:buClr>
              <a:buFont typeface="Arial" panose="020B0604020202020204" pitchFamily="34" charset="0"/>
              <a:buChar char="•"/>
            </a:pPr>
            <a:r>
              <a:rPr lang="en-GB" i="0" dirty="0" smtClean="0">
                <a:solidFill>
                  <a:schemeClr val="tx2"/>
                </a:solidFill>
              </a:rPr>
              <a:t>88% of people answered on their own behalf, 8% on behalf of someone they are caring for and 4% on behalf a child.</a:t>
            </a:r>
          </a:p>
          <a:p>
            <a:pPr lvl="0">
              <a:buClr>
                <a:schemeClr val="accent4"/>
              </a:buClr>
            </a:pPr>
            <a:endParaRPr lang="en-GB" i="0" dirty="0">
              <a:solidFill>
                <a:schemeClr val="tx2"/>
              </a:solidFill>
            </a:endParaRPr>
          </a:p>
          <a:p>
            <a:pPr marL="285750" lvl="0" indent="-285750">
              <a:buClr>
                <a:schemeClr val="accent4"/>
              </a:buClr>
              <a:buFont typeface="Arial" panose="020B0604020202020204" pitchFamily="34" charset="0"/>
              <a:buChar char="•"/>
            </a:pPr>
            <a:r>
              <a:rPr lang="en-GB" i="0" dirty="0" smtClean="0">
                <a:solidFill>
                  <a:schemeClr val="tx2"/>
                </a:solidFill>
              </a:rPr>
              <a:t>More than a third (39%) of people surveyed were aged 65 and over.</a:t>
            </a:r>
          </a:p>
          <a:p>
            <a:pPr marL="285750" lvl="0" indent="-285750">
              <a:buClr>
                <a:schemeClr val="accent4"/>
              </a:buClr>
              <a:buFont typeface="Arial" panose="020B0604020202020204" pitchFamily="34" charset="0"/>
              <a:buChar char="•"/>
            </a:pPr>
            <a:endParaRPr lang="en-GB" i="0" dirty="0" smtClean="0">
              <a:solidFill>
                <a:schemeClr val="tx2"/>
              </a:solidFill>
            </a:endParaRPr>
          </a:p>
          <a:p>
            <a:pPr marL="285750" indent="-285750">
              <a:buClr>
                <a:schemeClr val="accent4"/>
              </a:buClr>
              <a:buFont typeface="Arial" panose="020B0604020202020204" pitchFamily="34" charset="0"/>
              <a:buChar char="•"/>
            </a:pPr>
            <a:r>
              <a:rPr lang="en-GB" i="0" dirty="0" smtClean="0">
                <a:solidFill>
                  <a:schemeClr val="tx2"/>
                </a:solidFill>
              </a:rPr>
              <a:t>65% </a:t>
            </a:r>
            <a:r>
              <a:rPr lang="en-GB" i="0" dirty="0" smtClean="0">
                <a:solidFill>
                  <a:schemeClr val="tx2"/>
                </a:solidFill>
              </a:rPr>
              <a:t>were </a:t>
            </a:r>
            <a:r>
              <a:rPr lang="en-GB" i="0" dirty="0" smtClean="0">
                <a:solidFill>
                  <a:schemeClr val="tx2"/>
                </a:solidFill>
              </a:rPr>
              <a:t>female, 31% </a:t>
            </a:r>
            <a:r>
              <a:rPr lang="en-GB" i="0" dirty="0" smtClean="0">
                <a:solidFill>
                  <a:schemeClr val="tx2"/>
                </a:solidFill>
              </a:rPr>
              <a:t>were </a:t>
            </a:r>
            <a:r>
              <a:rPr lang="en-GB" i="0" dirty="0" smtClean="0">
                <a:solidFill>
                  <a:schemeClr val="tx2"/>
                </a:solidFill>
              </a:rPr>
              <a:t>male, 2% were non-binary, 2% preferred not to say.</a:t>
            </a:r>
          </a:p>
          <a:p>
            <a:pPr marL="285750" indent="-285750">
              <a:buClr>
                <a:schemeClr val="accent4"/>
              </a:buClr>
              <a:buFont typeface="Arial" panose="020B0604020202020204" pitchFamily="34" charset="0"/>
              <a:buChar char="•"/>
            </a:pPr>
            <a:endParaRPr lang="en-GB" i="0" dirty="0">
              <a:solidFill>
                <a:schemeClr val="tx2"/>
              </a:solidFill>
            </a:endParaRPr>
          </a:p>
          <a:p>
            <a:pPr marL="285750" indent="-285750">
              <a:buClr>
                <a:schemeClr val="accent4"/>
              </a:buClr>
              <a:buFont typeface="Arial" panose="020B0604020202020204" pitchFamily="34" charset="0"/>
              <a:buChar char="•"/>
            </a:pPr>
            <a:r>
              <a:rPr lang="en-GB" i="0" dirty="0" smtClean="0">
                <a:solidFill>
                  <a:schemeClr val="tx2"/>
                </a:solidFill>
              </a:rPr>
              <a:t>22% of people surveyed </a:t>
            </a:r>
            <a:r>
              <a:rPr lang="en-GB" i="0" dirty="0" smtClean="0">
                <a:solidFill>
                  <a:schemeClr val="tx2"/>
                </a:solidFill>
              </a:rPr>
              <a:t>were </a:t>
            </a:r>
            <a:r>
              <a:rPr lang="en-GB" i="0" dirty="0" smtClean="0">
                <a:solidFill>
                  <a:schemeClr val="tx2"/>
                </a:solidFill>
              </a:rPr>
              <a:t>from a ethnic background.</a:t>
            </a:r>
          </a:p>
          <a:p>
            <a:pPr marL="285750" indent="-285750">
              <a:buClr>
                <a:schemeClr val="accent4"/>
              </a:buClr>
              <a:buFont typeface="Arial" panose="020B0604020202020204" pitchFamily="34" charset="0"/>
              <a:buChar char="•"/>
            </a:pPr>
            <a:endParaRPr lang="en-GB" i="0" dirty="0">
              <a:solidFill>
                <a:schemeClr val="tx2"/>
              </a:solidFill>
            </a:endParaRPr>
          </a:p>
          <a:p>
            <a:pPr marL="285750" indent="-285750">
              <a:buClr>
                <a:schemeClr val="accent4"/>
              </a:buClr>
              <a:buFont typeface="Arial" panose="020B0604020202020204" pitchFamily="34" charset="0"/>
              <a:buChar char="•"/>
            </a:pPr>
            <a:r>
              <a:rPr lang="en-GB" i="0" dirty="0" smtClean="0">
                <a:solidFill>
                  <a:schemeClr val="tx2"/>
                </a:solidFill>
              </a:rPr>
              <a:t>More than half (57%) of people surveyed have a long-term health condition(s).</a:t>
            </a:r>
            <a:endParaRPr lang="en-GB" dirty="0"/>
          </a:p>
          <a:p>
            <a:pPr marL="285750" indent="-285750">
              <a:buFont typeface="Arial" panose="020B0604020202020204" pitchFamily="34" charset="0"/>
              <a:buChar char="•"/>
            </a:pPr>
            <a:endParaRPr lang="en-GB" i="0" dirty="0">
              <a:solidFill>
                <a:schemeClr val="tx2"/>
              </a:solidFill>
            </a:endParaRPr>
          </a:p>
          <a:p>
            <a:pPr marL="285750" indent="-285750">
              <a:buFont typeface="Arial" panose="020B0604020202020204" pitchFamily="34" charset="0"/>
              <a:buChar char="•"/>
            </a:pPr>
            <a:endParaRPr lang="en-GB" i="0" dirty="0">
              <a:solidFill>
                <a:schemeClr val="tx2"/>
              </a:solidFill>
            </a:endParaRPr>
          </a:p>
          <a:p>
            <a:pPr marL="285750" indent="-285750">
              <a:buFont typeface="Arial" panose="020B0604020202020204" pitchFamily="34" charset="0"/>
              <a:buChar char="•"/>
            </a:pPr>
            <a:endParaRPr lang="en-GB" i="0" dirty="0">
              <a:solidFill>
                <a:schemeClr val="tx2"/>
              </a:solidFill>
            </a:endParaRPr>
          </a:p>
          <a:p>
            <a:endParaRPr lang="en-GB" i="0" dirty="0">
              <a:solidFill>
                <a:schemeClr val="tx2"/>
              </a:solidFill>
            </a:endParaRPr>
          </a:p>
        </p:txBody>
      </p:sp>
      <p:sp>
        <p:nvSpPr>
          <p:cNvPr id="2" name="Rectangle 1"/>
          <p:cNvSpPr/>
          <p:nvPr/>
        </p:nvSpPr>
        <p:spPr>
          <a:xfrm>
            <a:off x="0" y="6154310"/>
            <a:ext cx="9144000" cy="79397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C27E63A6-B45D-4EFB-B1B6-49E80302C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5899" y="5087244"/>
            <a:ext cx="2134132" cy="2134132"/>
          </a:xfrm>
          <a:prstGeom prst="rect">
            <a:avLst/>
          </a:prstGeom>
        </p:spPr>
      </p:pic>
    </p:spTree>
    <p:extLst>
      <p:ext uri="{BB962C8B-B14F-4D97-AF65-F5344CB8AC3E}">
        <p14:creationId xmlns:p14="http://schemas.microsoft.com/office/powerpoint/2010/main" val="3519055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54310"/>
            <a:ext cx="9144000" cy="79397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65472" y="275303"/>
            <a:ext cx="8760542" cy="894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3">
            <a:extLst>
              <a:ext uri="{FF2B5EF4-FFF2-40B4-BE49-F238E27FC236}">
                <a16:creationId xmlns:a16="http://schemas.microsoft.com/office/drawing/2014/main" id="{A3DDD39D-3BE4-4045-808F-AA8E3FB0B035}"/>
              </a:ext>
            </a:extLst>
          </p:cNvPr>
          <p:cNvSpPr>
            <a:spLocks noGrp="1"/>
          </p:cNvSpPr>
          <p:nvPr>
            <p:ph type="title"/>
          </p:nvPr>
        </p:nvSpPr>
        <p:spPr>
          <a:xfrm>
            <a:off x="628650" y="444185"/>
            <a:ext cx="7886700" cy="808032"/>
          </a:xfrm>
        </p:spPr>
        <p:txBody>
          <a:bodyPr/>
          <a:lstStyle/>
          <a:p>
            <a:r>
              <a:rPr lang="en-GB" dirty="0"/>
              <a:t>What W</a:t>
            </a:r>
            <a:r>
              <a:rPr lang="en-GB" dirty="0" smtClean="0"/>
              <a:t>e </a:t>
            </a:r>
            <a:r>
              <a:rPr lang="en-GB" dirty="0"/>
              <a:t>Found</a:t>
            </a:r>
          </a:p>
        </p:txBody>
      </p:sp>
      <p:sp>
        <p:nvSpPr>
          <p:cNvPr id="11" name="Rectangle 10"/>
          <p:cNvSpPr/>
          <p:nvPr/>
        </p:nvSpPr>
        <p:spPr>
          <a:xfrm>
            <a:off x="1988927" y="1022777"/>
            <a:ext cx="239572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703078" y="1033867"/>
            <a:ext cx="4444180" cy="369332"/>
          </a:xfrm>
          <a:prstGeom prst="rect">
            <a:avLst/>
          </a:prstGeom>
          <a:noFill/>
        </p:spPr>
        <p:txBody>
          <a:bodyPr wrap="square" rtlCol="0">
            <a:spAutoFit/>
          </a:bodyPr>
          <a:lstStyle/>
          <a:p>
            <a:r>
              <a:rPr lang="en-US" b="1" dirty="0"/>
              <a:t>Aspects people liked </a:t>
            </a:r>
            <a:endParaRPr lang="en-GB" dirty="0"/>
          </a:p>
        </p:txBody>
      </p:sp>
      <p:graphicFrame>
        <p:nvGraphicFramePr>
          <p:cNvPr id="14" name="Diagram 13"/>
          <p:cNvGraphicFramePr/>
          <p:nvPr>
            <p:extLst>
              <p:ext uri="{D42A27DB-BD31-4B8C-83A1-F6EECF244321}">
                <p14:modId xmlns:p14="http://schemas.microsoft.com/office/powerpoint/2010/main" val="1418029377"/>
              </p:ext>
            </p:extLst>
          </p:nvPr>
        </p:nvGraphicFramePr>
        <p:xfrm>
          <a:off x="703078" y="1618470"/>
          <a:ext cx="8214397" cy="5005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06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54310"/>
            <a:ext cx="9144000" cy="79397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65472" y="275303"/>
            <a:ext cx="8760542" cy="894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020824" y="957694"/>
            <a:ext cx="239572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3"/>
          <a:srcRect l="30350" t="27658" r="34799" b="15172"/>
          <a:stretch/>
        </p:blipFill>
        <p:spPr>
          <a:xfrm>
            <a:off x="1378937" y="938093"/>
            <a:ext cx="6533612" cy="6028660"/>
          </a:xfrm>
          <a:prstGeom prst="rect">
            <a:avLst/>
          </a:prstGeom>
        </p:spPr>
      </p:pic>
      <p:sp>
        <p:nvSpPr>
          <p:cNvPr id="15" name="Title 3">
            <a:extLst>
              <a:ext uri="{FF2B5EF4-FFF2-40B4-BE49-F238E27FC236}">
                <a16:creationId xmlns:a16="http://schemas.microsoft.com/office/drawing/2014/main" id="{A3DDD39D-3BE4-4045-808F-AA8E3FB0B035}"/>
              </a:ext>
            </a:extLst>
          </p:cNvPr>
          <p:cNvSpPr>
            <a:spLocks noGrp="1"/>
          </p:cNvSpPr>
          <p:nvPr>
            <p:ph type="title"/>
          </p:nvPr>
        </p:nvSpPr>
        <p:spPr>
          <a:xfrm>
            <a:off x="628650" y="362007"/>
            <a:ext cx="7886700" cy="808032"/>
          </a:xfrm>
        </p:spPr>
        <p:txBody>
          <a:bodyPr/>
          <a:lstStyle/>
          <a:p>
            <a:r>
              <a:rPr lang="en-GB" dirty="0" smtClean="0"/>
              <a:t>Sarah’s Case Study</a:t>
            </a:r>
            <a:endParaRPr lang="en-GB" dirty="0"/>
          </a:p>
        </p:txBody>
      </p:sp>
    </p:spTree>
    <p:extLst>
      <p:ext uri="{BB962C8B-B14F-4D97-AF65-F5344CB8AC3E}">
        <p14:creationId xmlns:p14="http://schemas.microsoft.com/office/powerpoint/2010/main" val="1264184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54310"/>
            <a:ext cx="9144000" cy="79397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76104" y="248306"/>
            <a:ext cx="8760542" cy="894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3">
            <a:extLst>
              <a:ext uri="{FF2B5EF4-FFF2-40B4-BE49-F238E27FC236}">
                <a16:creationId xmlns:a16="http://schemas.microsoft.com/office/drawing/2014/main" id="{A3DDD39D-3BE4-4045-808F-AA8E3FB0B035}"/>
              </a:ext>
            </a:extLst>
          </p:cNvPr>
          <p:cNvSpPr>
            <a:spLocks noGrp="1"/>
          </p:cNvSpPr>
          <p:nvPr>
            <p:ph type="title"/>
          </p:nvPr>
        </p:nvSpPr>
        <p:spPr>
          <a:xfrm>
            <a:off x="628650" y="310109"/>
            <a:ext cx="7886700" cy="808032"/>
          </a:xfrm>
        </p:spPr>
        <p:txBody>
          <a:bodyPr/>
          <a:lstStyle/>
          <a:p>
            <a:r>
              <a:rPr lang="en-GB" dirty="0"/>
              <a:t>What </a:t>
            </a:r>
            <a:r>
              <a:rPr lang="en-GB" dirty="0" smtClean="0"/>
              <a:t>We </a:t>
            </a:r>
            <a:r>
              <a:rPr lang="en-GB" dirty="0"/>
              <a:t>Found</a:t>
            </a:r>
          </a:p>
        </p:txBody>
      </p:sp>
      <p:sp>
        <p:nvSpPr>
          <p:cNvPr id="11" name="Rectangle 10"/>
          <p:cNvSpPr/>
          <p:nvPr/>
        </p:nvSpPr>
        <p:spPr>
          <a:xfrm>
            <a:off x="1988927" y="1022777"/>
            <a:ext cx="239572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703078" y="815193"/>
            <a:ext cx="4369752" cy="369332"/>
          </a:xfrm>
          <a:prstGeom prst="rect">
            <a:avLst/>
          </a:prstGeom>
          <a:noFill/>
        </p:spPr>
        <p:txBody>
          <a:bodyPr wrap="square" rtlCol="0">
            <a:spAutoFit/>
          </a:bodyPr>
          <a:lstStyle/>
          <a:p>
            <a:r>
              <a:rPr lang="en-US" b="1" dirty="0"/>
              <a:t>Aspects people did not like </a:t>
            </a:r>
            <a:endParaRPr lang="en-GB" dirty="0"/>
          </a:p>
        </p:txBody>
      </p:sp>
      <p:graphicFrame>
        <p:nvGraphicFramePr>
          <p:cNvPr id="14" name="Diagram 13"/>
          <p:cNvGraphicFramePr/>
          <p:nvPr>
            <p:extLst>
              <p:ext uri="{D42A27DB-BD31-4B8C-83A1-F6EECF244321}">
                <p14:modId xmlns:p14="http://schemas.microsoft.com/office/powerpoint/2010/main" val="787720089"/>
              </p:ext>
            </p:extLst>
          </p:nvPr>
        </p:nvGraphicFramePr>
        <p:xfrm>
          <a:off x="703078" y="1097821"/>
          <a:ext cx="8214397" cy="5526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3514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54310"/>
            <a:ext cx="9144000" cy="79397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08001" y="410669"/>
            <a:ext cx="8760542" cy="894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3">
            <a:extLst>
              <a:ext uri="{FF2B5EF4-FFF2-40B4-BE49-F238E27FC236}">
                <a16:creationId xmlns:a16="http://schemas.microsoft.com/office/drawing/2014/main" id="{A3DDD39D-3BE4-4045-808F-AA8E3FB0B035}"/>
              </a:ext>
            </a:extLst>
          </p:cNvPr>
          <p:cNvSpPr>
            <a:spLocks noGrp="1"/>
          </p:cNvSpPr>
          <p:nvPr>
            <p:ph type="title"/>
          </p:nvPr>
        </p:nvSpPr>
        <p:spPr>
          <a:xfrm>
            <a:off x="628650" y="289789"/>
            <a:ext cx="7886700" cy="808032"/>
          </a:xfrm>
        </p:spPr>
        <p:txBody>
          <a:bodyPr/>
          <a:lstStyle/>
          <a:p>
            <a:r>
              <a:rPr lang="en-GB" dirty="0"/>
              <a:t>What </a:t>
            </a:r>
            <a:r>
              <a:rPr lang="en-GB" dirty="0" smtClean="0"/>
              <a:t>We </a:t>
            </a:r>
            <a:r>
              <a:rPr lang="en-GB" dirty="0"/>
              <a:t>Found</a:t>
            </a:r>
          </a:p>
        </p:txBody>
      </p:sp>
      <p:sp>
        <p:nvSpPr>
          <p:cNvPr id="11" name="Rectangle 10"/>
          <p:cNvSpPr/>
          <p:nvPr/>
        </p:nvSpPr>
        <p:spPr>
          <a:xfrm>
            <a:off x="1988927" y="1022777"/>
            <a:ext cx="239572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703078" y="815193"/>
            <a:ext cx="4369752" cy="369332"/>
          </a:xfrm>
          <a:prstGeom prst="rect">
            <a:avLst/>
          </a:prstGeom>
          <a:noFill/>
        </p:spPr>
        <p:txBody>
          <a:bodyPr wrap="square" rtlCol="0">
            <a:spAutoFit/>
          </a:bodyPr>
          <a:lstStyle/>
          <a:p>
            <a:r>
              <a:rPr lang="en-US" b="1" dirty="0"/>
              <a:t>Aspects people did not like </a:t>
            </a:r>
            <a:endParaRPr lang="en-GB" dirty="0"/>
          </a:p>
        </p:txBody>
      </p:sp>
      <p:graphicFrame>
        <p:nvGraphicFramePr>
          <p:cNvPr id="14" name="Diagram 13"/>
          <p:cNvGraphicFramePr/>
          <p:nvPr>
            <p:extLst>
              <p:ext uri="{D42A27DB-BD31-4B8C-83A1-F6EECF244321}">
                <p14:modId xmlns:p14="http://schemas.microsoft.com/office/powerpoint/2010/main" val="2016299051"/>
              </p:ext>
            </p:extLst>
          </p:nvPr>
        </p:nvGraphicFramePr>
        <p:xfrm>
          <a:off x="703078" y="1331627"/>
          <a:ext cx="8214397" cy="5526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8684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Healthwatch 2">
      <a:dk1>
        <a:sysClr val="windowText" lastClr="000000"/>
      </a:dk1>
      <a:lt1>
        <a:sysClr val="window" lastClr="FFFFFF"/>
      </a:lt1>
      <a:dk2>
        <a:srgbClr val="004C6A"/>
      </a:dk2>
      <a:lt2>
        <a:srgbClr val="FFFFFF"/>
      </a:lt2>
      <a:accent1>
        <a:srgbClr val="009CD0"/>
      </a:accent1>
      <a:accent2>
        <a:srgbClr val="DB3B8E"/>
      </a:accent2>
      <a:accent3>
        <a:srgbClr val="009F98"/>
      </a:accent3>
      <a:accent4>
        <a:srgbClr val="70AD47"/>
      </a:accent4>
      <a:accent5>
        <a:srgbClr val="EDF7F7"/>
      </a:accent5>
      <a:accent6>
        <a:srgbClr val="70AD47"/>
      </a:accent6>
      <a:hlink>
        <a:srgbClr val="DB3B8E"/>
      </a:hlink>
      <a:folHlink>
        <a:srgbClr val="009CD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DD448C88B62C498A2CF3910C3E1381" ma:contentTypeVersion="13" ma:contentTypeDescription="Create a new document." ma:contentTypeScope="" ma:versionID="a50d15491b315955626d47f2b58c8ebb">
  <xsd:schema xmlns:xsd="http://www.w3.org/2001/XMLSchema" xmlns:xs="http://www.w3.org/2001/XMLSchema" xmlns:p="http://schemas.microsoft.com/office/2006/metadata/properties" xmlns:ns2="bc54de2c-f0e5-4b97-9d46-a543f1f48b9c" xmlns:ns3="b85158e3-5893-481a-a3a8-e29d54ddf9e3" targetNamespace="http://schemas.microsoft.com/office/2006/metadata/properties" ma:root="true" ma:fieldsID="1eea9d8c735015aea6b391fc06d47485" ns2:_="" ns3:_="">
    <xsd:import namespace="bc54de2c-f0e5-4b97-9d46-a543f1f48b9c"/>
    <xsd:import namespace="b85158e3-5893-481a-a3a8-e29d54ddf9e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54de2c-f0e5-4b97-9d46-a543f1f48b9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85158e3-5893-481a-a3a8-e29d54ddf9e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Location" ma:index="13" nillable="true" ma:displayName="MediaServiceLocation" ma:description="" ma:internalName="MediaServiceLocatio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CE53C1-B44D-4AA4-B596-72D38AF086F5}">
  <ds:schemaRefs>
    <ds:schemaRef ds:uri="http://schemas.microsoft.com/sharepoint/v3/contenttype/forms"/>
  </ds:schemaRefs>
</ds:datastoreItem>
</file>

<file path=customXml/itemProps2.xml><?xml version="1.0" encoding="utf-8"?>
<ds:datastoreItem xmlns:ds="http://schemas.openxmlformats.org/officeDocument/2006/customXml" ds:itemID="{EF709C0B-CE09-4697-B926-83E8AAEE3E32}">
  <ds:schemaRefs>
    <ds:schemaRef ds:uri="http://purl.org/dc/dcmitype/"/>
    <ds:schemaRef ds:uri="http://www.w3.org/XML/1998/namespace"/>
    <ds:schemaRef ds:uri="b85158e3-5893-481a-a3a8-e29d54ddf9e3"/>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bc54de2c-f0e5-4b97-9d46-a543f1f48b9c"/>
    <ds:schemaRef ds:uri="http://purl.org/dc/elements/1.1/"/>
  </ds:schemaRefs>
</ds:datastoreItem>
</file>

<file path=customXml/itemProps3.xml><?xml version="1.0" encoding="utf-8"?>
<ds:datastoreItem xmlns:ds="http://schemas.openxmlformats.org/officeDocument/2006/customXml" ds:itemID="{9ED819C5-C750-48C5-B7F7-1785A49BBC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54de2c-f0e5-4b97-9d46-a543f1f48b9c"/>
    <ds:schemaRef ds:uri="b85158e3-5893-481a-a3a8-e29d54ddf9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3382</TotalTime>
  <Words>1474</Words>
  <Application>Microsoft Office PowerPoint</Application>
  <PresentationFormat>On-screen Show (4:3)</PresentationFormat>
  <Paragraphs>185</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Trebuchet MS</vt:lpstr>
      <vt:lpstr>Office Theme</vt:lpstr>
      <vt:lpstr>Healthwatch Barnet Q2 Update</vt:lpstr>
      <vt:lpstr>Accessing your GP Remotely </vt:lpstr>
      <vt:lpstr>Project Background</vt:lpstr>
      <vt:lpstr>What We Did</vt:lpstr>
      <vt:lpstr>Respondent Profiles </vt:lpstr>
      <vt:lpstr>What We Found</vt:lpstr>
      <vt:lpstr>Sarah’s Case Study</vt:lpstr>
      <vt:lpstr>What We Found</vt:lpstr>
      <vt:lpstr>What We Found</vt:lpstr>
      <vt:lpstr>Rose’s  Case Study</vt:lpstr>
      <vt:lpstr>Overall Sentiment </vt:lpstr>
      <vt:lpstr>Our Recommendations </vt:lpstr>
      <vt:lpstr>Report Outcomes</vt:lpstr>
      <vt:lpstr>Long COVID Phase 2 – NCL Wide</vt:lpstr>
      <vt:lpstr>Phase 1- Barnet Long COVID Project</vt:lpstr>
      <vt:lpstr>Phase 2 - NCL Long COVID Project</vt:lpstr>
      <vt:lpstr>Advanced Care Planning </vt:lpstr>
      <vt:lpstr>Advanced Care Planning (ACP)</vt:lpstr>
      <vt:lpstr>Deaf People’s  Healthcare Challenges - Verbal</vt:lpstr>
      <vt:lpstr>Q3 Activities </vt:lpstr>
      <vt:lpstr>Q3 Activities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Nitish Lakhman | Healthwatch</dc:creator>
  <cp:lastModifiedBy>Nitish Lakhman | Inclusion Barnet</cp:lastModifiedBy>
  <cp:revision>157</cp:revision>
  <cp:lastPrinted>2019-10-23T15:19:07Z</cp:lastPrinted>
  <dcterms:created xsi:type="dcterms:W3CDTF">2019-01-28T21:42:14Z</dcterms:created>
  <dcterms:modified xsi:type="dcterms:W3CDTF">2021-10-08T17:32:27Z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0x01010090DD448C88B62C498A2CF3910C3E1381</vt:lpwstr>
  </property>
</Properties>
</file>