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905" r:id="rId3"/>
    <p:sldMasterId id="2147483879" r:id="rId4"/>
    <p:sldMasterId id="2147483953" r:id="rId5"/>
  </p:sldMasterIdLst>
  <p:notesMasterIdLst>
    <p:notesMasterId r:id="rId35"/>
  </p:notesMasterIdLst>
  <p:handoutMasterIdLst>
    <p:handoutMasterId r:id="rId36"/>
  </p:handoutMasterIdLst>
  <p:sldIdLst>
    <p:sldId id="632" r:id="rId6"/>
    <p:sldId id="635" r:id="rId7"/>
    <p:sldId id="634" r:id="rId8"/>
    <p:sldId id="637" r:id="rId9"/>
    <p:sldId id="640" r:id="rId10"/>
    <p:sldId id="639" r:id="rId11"/>
    <p:sldId id="641" r:id="rId12"/>
    <p:sldId id="642" r:id="rId13"/>
    <p:sldId id="645" r:id="rId14"/>
    <p:sldId id="644" r:id="rId15"/>
    <p:sldId id="643" r:id="rId16"/>
    <p:sldId id="646" r:id="rId17"/>
    <p:sldId id="657" r:id="rId18"/>
    <p:sldId id="647" r:id="rId19"/>
    <p:sldId id="648" r:id="rId20"/>
    <p:sldId id="649" r:id="rId21"/>
    <p:sldId id="660" r:id="rId22"/>
    <p:sldId id="650" r:id="rId23"/>
    <p:sldId id="651" r:id="rId24"/>
    <p:sldId id="655" r:id="rId25"/>
    <p:sldId id="654" r:id="rId26"/>
    <p:sldId id="653" r:id="rId27"/>
    <p:sldId id="652" r:id="rId28"/>
    <p:sldId id="658" r:id="rId29"/>
    <p:sldId id="659" r:id="rId30"/>
    <p:sldId id="636" r:id="rId31"/>
    <p:sldId id="622" r:id="rId32"/>
    <p:sldId id="626" r:id="rId33"/>
    <p:sldId id="638" r:id="rId34"/>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Paul" initials="D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71"/>
    <a:srgbClr val="006AB4"/>
    <a:srgbClr val="0072C5"/>
    <a:srgbClr val="4D4D4C"/>
    <a:srgbClr val="005EB8"/>
    <a:srgbClr val="009999"/>
    <a:srgbClr val="33CCCC"/>
    <a:srgbClr val="00365C"/>
    <a:srgbClr val="F8CBAD"/>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87483" autoAdjust="0"/>
  </p:normalViewPr>
  <p:slideViewPr>
    <p:cSldViewPr snapToGrid="0">
      <p:cViewPr varScale="1">
        <p:scale>
          <a:sx n="57" d="100"/>
          <a:sy n="57" d="100"/>
        </p:scale>
        <p:origin x="1016" y="36"/>
      </p:cViewPr>
      <p:guideLst>
        <p:guide orient="horz" pos="2160"/>
        <p:guide pos="3840"/>
      </p:guideLst>
    </p:cSldViewPr>
  </p:slideViewPr>
  <p:outlineViewPr>
    <p:cViewPr>
      <p:scale>
        <a:sx n="33" d="100"/>
        <a:sy n="33" d="100"/>
      </p:scale>
      <p:origin x="0" y="-764"/>
    </p:cViewPr>
  </p:outlineViewPr>
  <p:notesTextViewPr>
    <p:cViewPr>
      <p:scale>
        <a:sx n="125" d="100"/>
        <a:sy n="125" d="100"/>
      </p:scale>
      <p:origin x="0" y="0"/>
    </p:cViewPr>
  </p:notesTextViewPr>
  <p:sorterViewPr>
    <p:cViewPr>
      <p:scale>
        <a:sx n="100" d="100"/>
        <a:sy n="100" d="100"/>
      </p:scale>
      <p:origin x="0" y="-30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AB138FA6-3D81-4FF4-A72E-4DAD97808285}" type="datetimeFigureOut">
              <a:rPr lang="en-GB" smtClean="0"/>
              <a:t>19/07/2022</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89D2BDCF-207C-4C87-9BA2-6826BC326B97}" type="slidenum">
              <a:rPr lang="en-GB" smtClean="0"/>
              <a:t>‹#›</a:t>
            </a:fld>
            <a:endParaRPr lang="en-GB"/>
          </a:p>
        </p:txBody>
      </p:sp>
    </p:spTree>
    <p:extLst>
      <p:ext uri="{BB962C8B-B14F-4D97-AF65-F5344CB8AC3E}">
        <p14:creationId xmlns:p14="http://schemas.microsoft.com/office/powerpoint/2010/main" val="73109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057B71A-74EE-4B31-BF37-E9D49DD09248}" type="datetimeFigureOut">
              <a:rPr lang="en-GB" smtClean="0"/>
              <a:t>19/07/2022</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7"/>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5"/>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25"/>
            <a:ext cx="2921582" cy="495347"/>
          </a:xfrm>
          <a:prstGeom prst="rect">
            <a:avLst/>
          </a:prstGeom>
        </p:spPr>
        <p:txBody>
          <a:bodyPr vert="horz" lIns="91440" tIns="45720" rIns="91440" bIns="45720" rtlCol="0" anchor="b"/>
          <a:lstStyle>
            <a:lvl1pPr algn="r">
              <a:defRPr sz="1200"/>
            </a:lvl1pPr>
          </a:lstStyle>
          <a:p>
            <a:fld id="{07100A8F-A469-4A0F-A6E3-054B932F2E2D}" type="slidenum">
              <a:rPr lang="en-GB" smtClean="0"/>
              <a:t>‹#›</a:t>
            </a:fld>
            <a:endParaRPr lang="en-GB"/>
          </a:p>
        </p:txBody>
      </p:sp>
    </p:spTree>
    <p:extLst>
      <p:ext uri="{BB962C8B-B14F-4D97-AF65-F5344CB8AC3E}">
        <p14:creationId xmlns:p14="http://schemas.microsoft.com/office/powerpoint/2010/main" val="32465641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2</a:t>
            </a:fld>
            <a:endParaRPr lang="en-GB"/>
          </a:p>
        </p:txBody>
      </p:sp>
    </p:spTree>
    <p:extLst>
      <p:ext uri="{BB962C8B-B14F-4D97-AF65-F5344CB8AC3E}">
        <p14:creationId xmlns:p14="http://schemas.microsoft.com/office/powerpoint/2010/main" val="379701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100A8F-A469-4A0F-A6E3-054B932F2E2D}" type="slidenum">
              <a:rPr lang="en-GB" smtClean="0"/>
              <a:t>4</a:t>
            </a:fld>
            <a:endParaRPr lang="en-GB"/>
          </a:p>
        </p:txBody>
      </p:sp>
    </p:spTree>
    <p:extLst>
      <p:ext uri="{BB962C8B-B14F-4D97-AF65-F5344CB8AC3E}">
        <p14:creationId xmlns:p14="http://schemas.microsoft.com/office/powerpoint/2010/main" val="362758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8</a:t>
            </a:fld>
            <a:endParaRPr lang="en-GB"/>
          </a:p>
        </p:txBody>
      </p:sp>
    </p:spTree>
    <p:extLst>
      <p:ext uri="{BB962C8B-B14F-4D97-AF65-F5344CB8AC3E}">
        <p14:creationId xmlns:p14="http://schemas.microsoft.com/office/powerpoint/2010/main" val="228764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333333"/>
                </a:solidFill>
                <a:latin typeface="Mulish"/>
              </a:rPr>
              <a:t>By working closely together, we already have a shared understanding of the needs of the people who live in Barnet, what needs to change if we are to better meet these needs in the future, what our new service models should look like, and how we will work together to deliver our vision to work together in partnership to maximise health and wellbeing for all people in Barnet.</a:t>
            </a:r>
          </a:p>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10</a:t>
            </a:fld>
            <a:endParaRPr lang="en-GB"/>
          </a:p>
        </p:txBody>
      </p:sp>
    </p:spTree>
    <p:extLst>
      <p:ext uri="{BB962C8B-B14F-4D97-AF65-F5344CB8AC3E}">
        <p14:creationId xmlns:p14="http://schemas.microsoft.com/office/powerpoint/2010/main" val="173351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100A8F-A469-4A0F-A6E3-054B932F2E2D}" type="slidenum">
              <a:rPr lang="en-GB" smtClean="0"/>
              <a:t>20</a:t>
            </a:fld>
            <a:endParaRPr lang="en-GB"/>
          </a:p>
        </p:txBody>
      </p:sp>
    </p:spTree>
    <p:extLst>
      <p:ext uri="{BB962C8B-B14F-4D97-AF65-F5344CB8AC3E}">
        <p14:creationId xmlns:p14="http://schemas.microsoft.com/office/powerpoint/2010/main" val="256808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ext Placeholder 7">
            <a:extLst>
              <a:ext uri="{FF2B5EF4-FFF2-40B4-BE49-F238E27FC236}">
                <a16:creationId xmlns:a16="http://schemas.microsoft.com/office/drawing/2014/main" id="{BA30CBE2-12F4-7146-A4AB-F36199471086}"/>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Presentation title</a:t>
            </a:r>
          </a:p>
        </p:txBody>
      </p:sp>
      <p:sp>
        <p:nvSpPr>
          <p:cNvPr id="9" name="Text Placeholder 8">
            <a:extLst>
              <a:ext uri="{FF2B5EF4-FFF2-40B4-BE49-F238E27FC236}">
                <a16:creationId xmlns:a16="http://schemas.microsoft.com/office/drawing/2014/main" id="{524851B1-4B4B-3F3B-4070-EC2676453E10}"/>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dirty="0"/>
              <a:t>Sub Title Here if needed</a:t>
            </a:r>
          </a:p>
        </p:txBody>
      </p:sp>
      <p:pic>
        <p:nvPicPr>
          <p:cNvPr id="7" name="Picture 6">
            <a:extLst>
              <a:ext uri="{FF2B5EF4-FFF2-40B4-BE49-F238E27FC236}">
                <a16:creationId xmlns:a16="http://schemas.microsoft.com/office/drawing/2014/main" id="{ABC88DAB-BC7F-7CD0-A548-AB83233865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2269278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chemeClr val="accent6">
                    <a:lumMod val="50000"/>
                  </a:schemeClr>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24978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Tree>
    <p:extLst>
      <p:ext uri="{BB962C8B-B14F-4D97-AF65-F5344CB8AC3E}">
        <p14:creationId xmlns:p14="http://schemas.microsoft.com/office/powerpoint/2010/main" val="241685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945279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45482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dirty="0"/>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498304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table</a:t>
            </a:r>
            <a:endParaRPr lang="en-GB" dirty="0"/>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127309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t>Insert media</a:t>
            </a:r>
            <a:endParaRPr lang="en-GB" dirty="0"/>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07074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5926CA73-E7B9-285B-89FF-D45B58D20F9E}"/>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1133537" y="1547813"/>
            <a:ext cx="1073619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5" name="Text Placeholder 7">
            <a:extLst>
              <a:ext uri="{FF2B5EF4-FFF2-40B4-BE49-F238E27FC236}">
                <a16:creationId xmlns:a16="http://schemas.microsoft.com/office/drawing/2014/main" id="{1B8D4D44-89BF-08AA-874B-E2CBE4FC50B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or title with image on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42DB21-A9E8-D0B9-9E4A-0790C40BCBED}"/>
              </a:ext>
            </a:extLst>
          </p:cNvPr>
          <p:cNvSpPr>
            <a:spLocks noGrp="1"/>
          </p:cNvSpPr>
          <p:nvPr>
            <p:ph type="pic" sz="quarter" idx="13"/>
          </p:nvPr>
        </p:nvSpPr>
        <p:spPr>
          <a:xfrm>
            <a:off x="0" y="-17463"/>
            <a:ext cx="7532688" cy="6875463"/>
          </a:xfrm>
          <a:prstGeom prst="rect">
            <a:avLst/>
          </a:prstGeom>
        </p:spPr>
        <p:txBody>
          <a:bodyPr/>
          <a:lstStyle/>
          <a:p>
            <a:endParaRPr lang="en-US"/>
          </a:p>
        </p:txBody>
      </p:sp>
      <p:sp>
        <p:nvSpPr>
          <p:cNvPr id="13" name="Rectangle 12"/>
          <p:cNvSpPr/>
          <p:nvPr userDrawn="1"/>
        </p:nvSpPr>
        <p:spPr>
          <a:xfrm>
            <a:off x="5971309" y="-18000"/>
            <a:ext cx="6220691"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a:extLst>
              <a:ext uri="{FF2B5EF4-FFF2-40B4-BE49-F238E27FC236}">
                <a16:creationId xmlns:a16="http://schemas.microsoft.com/office/drawing/2014/main" id="{011CDC42-19DC-9565-11D6-4D5C2F30092F}"/>
              </a:ext>
            </a:extLst>
          </p:cNvPr>
          <p:cNvSpPr>
            <a:spLocks noGrp="1"/>
          </p:cNvSpPr>
          <p:nvPr>
            <p:ph type="body" sz="quarter" idx="10" hasCustomPrompt="1"/>
          </p:nvPr>
        </p:nvSpPr>
        <p:spPr>
          <a:xfrm>
            <a:off x="6979459" y="2664299"/>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Presentation title</a:t>
            </a:r>
          </a:p>
        </p:txBody>
      </p:sp>
      <p:sp>
        <p:nvSpPr>
          <p:cNvPr id="14" name="Text Placeholder 8">
            <a:extLst>
              <a:ext uri="{FF2B5EF4-FFF2-40B4-BE49-F238E27FC236}">
                <a16:creationId xmlns:a16="http://schemas.microsoft.com/office/drawing/2014/main" id="{F6B0A17D-0542-A142-2FB7-287AE4AAB551}"/>
              </a:ext>
            </a:extLst>
          </p:cNvPr>
          <p:cNvSpPr>
            <a:spLocks noGrp="1"/>
          </p:cNvSpPr>
          <p:nvPr>
            <p:ph type="body" sz="quarter" idx="12" hasCustomPrompt="1"/>
          </p:nvPr>
        </p:nvSpPr>
        <p:spPr>
          <a:xfrm>
            <a:off x="6979920" y="3600714"/>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dirty="0"/>
              <a:t>Sub Title Here if needed</a:t>
            </a:r>
          </a:p>
        </p:txBody>
      </p:sp>
      <p:pic>
        <p:nvPicPr>
          <p:cNvPr id="7" name="Picture 6">
            <a:extLst>
              <a:ext uri="{FF2B5EF4-FFF2-40B4-BE49-F238E27FC236}">
                <a16:creationId xmlns:a16="http://schemas.microsoft.com/office/drawing/2014/main" id="{528E8A7F-7BEF-522A-2821-BD5233CDEF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296412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1133536" y="1547813"/>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709410" y="1559902"/>
            <a:ext cx="5156450"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CF8E0CD5-39CC-DA5A-4D49-4F8F9E582CC5}"/>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1133537" y="1559903"/>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12" name="Content Placeholder 4"/>
          <p:cNvSpPr>
            <a:spLocks noGrp="1"/>
          </p:cNvSpPr>
          <p:nvPr>
            <p:ph sz="quarter" idx="17" hasCustomPrompt="1"/>
          </p:nvPr>
        </p:nvSpPr>
        <p:spPr>
          <a:xfrm>
            <a:off x="6812280" y="1543974"/>
            <a:ext cx="5052969"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7" name="Text Placeholder 7">
            <a:extLst>
              <a:ext uri="{FF2B5EF4-FFF2-40B4-BE49-F238E27FC236}">
                <a16:creationId xmlns:a16="http://schemas.microsoft.com/office/drawing/2014/main" id="{08E16109-7D76-0A9E-E4EE-50814A94E9C3}"/>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6"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2E62499B-4288-DC63-6FDF-CD77F03AC38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1133537" y="1547812"/>
            <a:ext cx="4803440"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7" name="Text Placeholder 7">
            <a:extLst>
              <a:ext uri="{FF2B5EF4-FFF2-40B4-BE49-F238E27FC236}">
                <a16:creationId xmlns:a16="http://schemas.microsoft.com/office/drawing/2014/main" id="{113B5C8D-79F5-AFD5-A405-C8759D627F5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1133536" y="1547814"/>
            <a:ext cx="4821787"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0" name="Chart Placeholder 9"/>
          <p:cNvSpPr>
            <a:spLocks noGrp="1"/>
          </p:cNvSpPr>
          <p:nvPr>
            <p:ph type="chart" sz="quarter" idx="16" hasCustomPrompt="1"/>
          </p:nvPr>
        </p:nvSpPr>
        <p:spPr>
          <a:xfrm>
            <a:off x="1133536" y="3678148"/>
            <a:ext cx="4821788"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8" name="Text Placeholder 7">
            <a:extLst>
              <a:ext uri="{FF2B5EF4-FFF2-40B4-BE49-F238E27FC236}">
                <a16:creationId xmlns:a16="http://schemas.microsoft.com/office/drawing/2014/main" id="{29064994-E467-63F1-60BF-85C7C75EA5B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5" name="Text Placeholder 13"/>
          <p:cNvSpPr>
            <a:spLocks noGrp="1"/>
          </p:cNvSpPr>
          <p:nvPr>
            <p:ph type="body" sz="quarter" idx="12" hasCustomPrompt="1"/>
          </p:nvPr>
        </p:nvSpPr>
        <p:spPr>
          <a:xfrm>
            <a:off x="1133536" y="1547813"/>
            <a:ext cx="4821787"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4F0FD40C-DDD3-DD6C-6CB4-6B9BB0B5114D}"/>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1133536" y="1547813"/>
            <a:ext cx="10713975"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dirty="0"/>
              <a:t>Insert chart</a:t>
            </a:r>
          </a:p>
        </p:txBody>
      </p:sp>
      <p:sp>
        <p:nvSpPr>
          <p:cNvPr id="5" name="Text Placeholder 7">
            <a:extLst>
              <a:ext uri="{FF2B5EF4-FFF2-40B4-BE49-F238E27FC236}">
                <a16:creationId xmlns:a16="http://schemas.microsoft.com/office/drawing/2014/main" id="{B513A95F-6757-6BB1-318E-43BAF875D7EF}"/>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1133537" y="1547812"/>
            <a:ext cx="1071397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table</a:t>
            </a:r>
            <a:endParaRPr lang="en-GB" dirty="0"/>
          </a:p>
        </p:txBody>
      </p:sp>
      <p:sp>
        <p:nvSpPr>
          <p:cNvPr id="5" name="Text Placeholder 7">
            <a:extLst>
              <a:ext uri="{FF2B5EF4-FFF2-40B4-BE49-F238E27FC236}">
                <a16:creationId xmlns:a16="http://schemas.microsoft.com/office/drawing/2014/main" id="{6CAD91C3-90E3-4208-4FC8-93197BBA0E1B}"/>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1133537" y="1547813"/>
            <a:ext cx="1071397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t>Insert media</a:t>
            </a:r>
            <a:endParaRPr lang="en-GB" dirty="0"/>
          </a:p>
        </p:txBody>
      </p:sp>
      <p:sp>
        <p:nvSpPr>
          <p:cNvPr id="6" name="Text Placeholder 7">
            <a:extLst>
              <a:ext uri="{FF2B5EF4-FFF2-40B4-BE49-F238E27FC236}">
                <a16:creationId xmlns:a16="http://schemas.microsoft.com/office/drawing/2014/main" id="{94BCA457-B5B5-68B4-A95A-094BE805FA56}"/>
              </a:ext>
            </a:extLst>
          </p:cNvPr>
          <p:cNvSpPr>
            <a:spLocks noGrp="1"/>
          </p:cNvSpPr>
          <p:nvPr>
            <p:ph type="body" sz="quarter" idx="10" hasCustomPrompt="1"/>
          </p:nvPr>
        </p:nvSpPr>
        <p:spPr>
          <a:xfrm>
            <a:off x="1133537" y="399600"/>
            <a:ext cx="6941684"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076325" cy="6858000"/>
          </a:xfrm>
          <a:prstGeom prst="rect">
            <a:avLst/>
          </a:prstGeom>
        </p:spPr>
      </p:pic>
      <p:sp>
        <p:nvSpPr>
          <p:cNvPr id="7" name="Text Placeholder 7">
            <a:extLst>
              <a:ext uri="{FF2B5EF4-FFF2-40B4-BE49-F238E27FC236}">
                <a16:creationId xmlns:a16="http://schemas.microsoft.com/office/drawing/2014/main" id="{4CE07637-0F44-9A15-2338-62EB262F93F2}"/>
              </a:ext>
            </a:extLst>
          </p:cNvPr>
          <p:cNvSpPr>
            <a:spLocks noGrp="1"/>
          </p:cNvSpPr>
          <p:nvPr>
            <p:ph type="body" sz="quarter" idx="10" hasCustomPrompt="1"/>
          </p:nvPr>
        </p:nvSpPr>
        <p:spPr>
          <a:xfrm>
            <a:off x="4133389" y="249258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Presentation title</a:t>
            </a:r>
          </a:p>
        </p:txBody>
      </p:sp>
      <p:sp>
        <p:nvSpPr>
          <p:cNvPr id="8" name="Text Placeholder 8">
            <a:extLst>
              <a:ext uri="{FF2B5EF4-FFF2-40B4-BE49-F238E27FC236}">
                <a16:creationId xmlns:a16="http://schemas.microsoft.com/office/drawing/2014/main" id="{FF43CDB5-B16E-995D-BDF5-ED7D245047DA}"/>
              </a:ext>
            </a:extLst>
          </p:cNvPr>
          <p:cNvSpPr>
            <a:spLocks noGrp="1"/>
          </p:cNvSpPr>
          <p:nvPr>
            <p:ph type="body" sz="quarter" idx="12" hasCustomPrompt="1"/>
          </p:nvPr>
        </p:nvSpPr>
        <p:spPr>
          <a:xfrm>
            <a:off x="4133850" y="342900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dirty="0"/>
              <a:t>Sub Title Here if needed</a:t>
            </a:r>
          </a:p>
        </p:txBody>
      </p:sp>
      <p:pic>
        <p:nvPicPr>
          <p:cNvPr id="9" name="Picture 8">
            <a:extLst>
              <a:ext uri="{FF2B5EF4-FFF2-40B4-BE49-F238E27FC236}">
                <a16:creationId xmlns:a16="http://schemas.microsoft.com/office/drawing/2014/main" id="{20D0C1BE-5C39-743D-D703-02DA9CD12D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406236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dirty="0"/>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table</a:t>
            </a:r>
            <a:endParaRPr lang="en-GB" dirty="0"/>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with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F11E8E-414A-C4C4-0A61-806BDB6C20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508544" cy="6858000"/>
          </a:xfrm>
          <a:prstGeom prst="rect">
            <a:avLst/>
          </a:prstGeom>
        </p:spPr>
      </p:pic>
      <p:sp>
        <p:nvSpPr>
          <p:cNvPr id="7" name="Text Placeholder 7">
            <a:extLst>
              <a:ext uri="{FF2B5EF4-FFF2-40B4-BE49-F238E27FC236}">
                <a16:creationId xmlns:a16="http://schemas.microsoft.com/office/drawing/2014/main" id="{AD387F12-C497-28B9-F445-D926815C25B0}"/>
              </a:ext>
            </a:extLst>
          </p:cNvPr>
          <p:cNvSpPr>
            <a:spLocks noGrp="1"/>
          </p:cNvSpPr>
          <p:nvPr>
            <p:ph type="body" sz="quarter" idx="10" hasCustomPrompt="1"/>
          </p:nvPr>
        </p:nvSpPr>
        <p:spPr>
          <a:xfrm>
            <a:off x="6968029" y="2915495"/>
            <a:ext cx="4201588" cy="764701"/>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Presentation title</a:t>
            </a:r>
          </a:p>
        </p:txBody>
      </p:sp>
      <p:sp>
        <p:nvSpPr>
          <p:cNvPr id="8" name="Text Placeholder 8">
            <a:extLst>
              <a:ext uri="{FF2B5EF4-FFF2-40B4-BE49-F238E27FC236}">
                <a16:creationId xmlns:a16="http://schemas.microsoft.com/office/drawing/2014/main" id="{CF0E96EB-36E0-1D83-D64D-B4CE5F6166AB}"/>
              </a:ext>
            </a:extLst>
          </p:cNvPr>
          <p:cNvSpPr>
            <a:spLocks noGrp="1"/>
          </p:cNvSpPr>
          <p:nvPr>
            <p:ph type="body" sz="quarter" idx="12" hasCustomPrompt="1"/>
          </p:nvPr>
        </p:nvSpPr>
        <p:spPr>
          <a:xfrm>
            <a:off x="6968490" y="3851910"/>
            <a:ext cx="4335463" cy="971550"/>
          </a:xfrm>
          <a:prstGeom prst="rect">
            <a:avLst/>
          </a:prstGeom>
        </p:spPr>
        <p:txBody>
          <a:bodyPr lIns="0"/>
          <a:lstStyle>
            <a:lvl1pPr marL="0" indent="0">
              <a:buNone/>
              <a:defRPr sz="2400">
                <a:solidFill>
                  <a:schemeClr val="accent6">
                    <a:lumMod val="50000"/>
                  </a:schemeClr>
                </a:solidFill>
                <a:latin typeface="Arial" panose="020B0604020202020204" pitchFamily="34" charset="0"/>
                <a:cs typeface="Arial" panose="020B0604020202020204" pitchFamily="34" charset="0"/>
              </a:defRPr>
            </a:lvl1pPr>
          </a:lstStyle>
          <a:p>
            <a:pPr lvl="0"/>
            <a:r>
              <a:rPr lang="en-GB" dirty="0"/>
              <a:t>Sub Title Here if needed</a:t>
            </a:r>
          </a:p>
        </p:txBody>
      </p:sp>
      <p:pic>
        <p:nvPicPr>
          <p:cNvPr id="9" name="Picture 8">
            <a:extLst>
              <a:ext uri="{FF2B5EF4-FFF2-40B4-BE49-F238E27FC236}">
                <a16:creationId xmlns:a16="http://schemas.microsoft.com/office/drawing/2014/main" id="{7E02E016-6A36-5E94-A05F-659CCFC48CC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pic>
        <p:nvPicPr>
          <p:cNvPr id="10" name="Picture 9">
            <a:extLst>
              <a:ext uri="{FF2B5EF4-FFF2-40B4-BE49-F238E27FC236}">
                <a16:creationId xmlns:a16="http://schemas.microsoft.com/office/drawing/2014/main" id="{CB4EB8B4-83CF-ACB9-221F-223EBF2628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3377" y="746219"/>
            <a:ext cx="6309360" cy="5486400"/>
          </a:xfrm>
          <a:prstGeom prst="rect">
            <a:avLst/>
          </a:prstGeom>
        </p:spPr>
      </p:pic>
    </p:spTree>
    <p:extLst>
      <p:ext uri="{BB962C8B-B14F-4D97-AF65-F5344CB8AC3E}">
        <p14:creationId xmlns:p14="http://schemas.microsoft.com/office/powerpoint/2010/main" val="4229412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t>Insert media</a:t>
            </a:r>
            <a:endParaRPr lang="en-GB" dirty="0"/>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11775700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4146650737"/>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514760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56978759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932020694"/>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6"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569738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slides - text &amp; image">
    <p:spTree>
      <p:nvGrpSpPr>
        <p:cNvPr id="1" name=""/>
        <p:cNvGrpSpPr/>
        <p:nvPr/>
      </p:nvGrpSpPr>
      <p:grpSpPr>
        <a:xfrm>
          <a:off x="0" y="0"/>
          <a:ext cx="0" cy="0"/>
          <a:chOff x="0" y="0"/>
          <a:chExt cx="0" cy="0"/>
        </a:xfrm>
      </p:grpSpPr>
      <p:sp>
        <p:nvSpPr>
          <p:cNvPr id="15"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7" name="Text Placeholder 7">
            <a:extLst>
              <a:ext uri="{FF2B5EF4-FFF2-40B4-BE49-F238E27FC236}">
                <a16:creationId xmlns:a16="http://schemas.microsoft.com/office/drawing/2014/main" id="{F1285C76-4998-714E-8C45-0A0CEE237EB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
        <p:nvSpPr>
          <p:cNvPr id="5" name="Chart Placeholder 9">
            <a:extLst>
              <a:ext uri="{FF2B5EF4-FFF2-40B4-BE49-F238E27FC236}">
                <a16:creationId xmlns:a16="http://schemas.microsoft.com/office/drawing/2014/main" id="{EE0E5ECA-8B7B-EF41-9801-765D327E4287}"/>
              </a:ext>
            </a:extLst>
          </p:cNvPr>
          <p:cNvSpPr>
            <a:spLocks noGrp="1"/>
          </p:cNvSpPr>
          <p:nvPr>
            <p:ph type="chart" sz="quarter" idx="16" hasCustomPrompt="1"/>
          </p:nvPr>
        </p:nvSpPr>
        <p:spPr>
          <a:xfrm>
            <a:off x="344489" y="1547812"/>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Tree>
    <p:extLst>
      <p:ext uri="{BB962C8B-B14F-4D97-AF65-F5344CB8AC3E}">
        <p14:creationId xmlns:p14="http://schemas.microsoft.com/office/powerpoint/2010/main" val="885386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s - text/image/chart">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344488" y="1547814"/>
            <a:ext cx="5610836" cy="1897752"/>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0" name="Chart Placeholder 9"/>
          <p:cNvSpPr>
            <a:spLocks noGrp="1"/>
          </p:cNvSpPr>
          <p:nvPr>
            <p:ph type="chart" sz="quarter" idx="16" hasCustomPrompt="1"/>
          </p:nvPr>
        </p:nvSpPr>
        <p:spPr>
          <a:xfrm>
            <a:off x="335259" y="3678148"/>
            <a:ext cx="5620065" cy="24140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p:txBody>
      </p:sp>
      <p:sp>
        <p:nvSpPr>
          <p:cNvPr id="6" name="Picture Placeholder 14"/>
          <p:cNvSpPr>
            <a:spLocks noGrp="1"/>
          </p:cNvSpPr>
          <p:nvPr>
            <p:ph type="pic"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image</a:t>
            </a:r>
            <a:endParaRPr lang="en-GB" dirty="0"/>
          </a:p>
        </p:txBody>
      </p:sp>
      <p:sp>
        <p:nvSpPr>
          <p:cNvPr id="8" name="Text Placeholder 7">
            <a:extLst>
              <a:ext uri="{FF2B5EF4-FFF2-40B4-BE49-F238E27FC236}">
                <a16:creationId xmlns:a16="http://schemas.microsoft.com/office/drawing/2014/main" id="{9C544B17-F8E0-1B4F-8589-D03BD21D0631}"/>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208781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s - text &amp;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6255024" y="1547813"/>
            <a:ext cx="5592488" cy="45481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chart</a:t>
            </a:r>
            <a:endParaRPr lang="en-GB" dirty="0"/>
          </a:p>
          <a:p>
            <a:endParaRPr lang="en-GB" dirty="0"/>
          </a:p>
        </p:txBody>
      </p:sp>
      <p:sp>
        <p:nvSpPr>
          <p:cNvPr id="5"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7" name="Text Placeholder 7">
            <a:extLst>
              <a:ext uri="{FF2B5EF4-FFF2-40B4-BE49-F238E27FC236}">
                <a16:creationId xmlns:a16="http://schemas.microsoft.com/office/drawing/2014/main" id="{72C72A5E-1049-EF4E-B801-8DA9C75BECF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17016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s - blank">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A8BDDCDB-DEFD-42EC-5E48-FD6E5F92386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423340136"/>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s - chart">
    <p:spTree>
      <p:nvGrpSpPr>
        <p:cNvPr id="1" name=""/>
        <p:cNvGrpSpPr/>
        <p:nvPr/>
      </p:nvGrpSpPr>
      <p:grpSpPr>
        <a:xfrm>
          <a:off x="0" y="0"/>
          <a:ext cx="0" cy="0"/>
          <a:chOff x="0" y="0"/>
          <a:chExt cx="0" cy="0"/>
        </a:xfrm>
      </p:grpSpPr>
      <p:sp>
        <p:nvSpPr>
          <p:cNvPr id="10" name="Chart Placeholder 9"/>
          <p:cNvSpPr>
            <a:spLocks noGrp="1"/>
          </p:cNvSpPr>
          <p:nvPr>
            <p:ph type="chart" sz="quarter" idx="15" hasCustomPrompt="1"/>
          </p:nvPr>
        </p:nvSpPr>
        <p:spPr>
          <a:xfrm>
            <a:off x="344488" y="1547813"/>
            <a:ext cx="11503024" cy="453646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atin typeface="Arial" panose="020B0604020202020204" pitchFamily="34" charset="0"/>
                <a:cs typeface="Arial" panose="020B0604020202020204" pitchFamily="34" charset="0"/>
              </a:defRPr>
            </a:lvl1pPr>
          </a:lstStyle>
          <a:p>
            <a:r>
              <a:rPr lang="en-GB" dirty="0"/>
              <a:t>Insert chart</a:t>
            </a:r>
          </a:p>
        </p:txBody>
      </p:sp>
      <p:sp>
        <p:nvSpPr>
          <p:cNvPr id="5" name="Text Placeholder 7">
            <a:extLst>
              <a:ext uri="{FF2B5EF4-FFF2-40B4-BE49-F238E27FC236}">
                <a16:creationId xmlns:a16="http://schemas.microsoft.com/office/drawing/2014/main" id="{006CA2C8-ECD8-E647-B92F-23DA668A7526}"/>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339626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slides - table">
    <p:spTree>
      <p:nvGrpSpPr>
        <p:cNvPr id="1" name=""/>
        <p:cNvGrpSpPr/>
        <p:nvPr/>
      </p:nvGrpSpPr>
      <p:grpSpPr>
        <a:xfrm>
          <a:off x="0" y="0"/>
          <a:ext cx="0" cy="0"/>
          <a:chOff x="0" y="0"/>
          <a:chExt cx="0" cy="0"/>
        </a:xfrm>
      </p:grpSpPr>
      <p:sp>
        <p:nvSpPr>
          <p:cNvPr id="3" name="Table Placeholder 2"/>
          <p:cNvSpPr>
            <a:spLocks noGrp="1"/>
          </p:cNvSpPr>
          <p:nvPr>
            <p:ph type="tbl" sz="quarter" idx="15" hasCustomPrompt="1"/>
          </p:nvPr>
        </p:nvSpPr>
        <p:spPr>
          <a:xfrm>
            <a:off x="344488" y="1547812"/>
            <a:ext cx="11503025"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latin typeface="Arial" panose="020B0604020202020204" pitchFamily="34" charset="0"/>
                <a:cs typeface="Arial" panose="020B0604020202020204" pitchFamily="34" charset="0"/>
              </a:rPr>
              <a:t>Insert table</a:t>
            </a:r>
            <a:endParaRPr lang="en-GB" dirty="0"/>
          </a:p>
        </p:txBody>
      </p:sp>
      <p:sp>
        <p:nvSpPr>
          <p:cNvPr id="6" name="Text Placeholder 7">
            <a:extLst>
              <a:ext uri="{FF2B5EF4-FFF2-40B4-BE49-F238E27FC236}">
                <a16:creationId xmlns:a16="http://schemas.microsoft.com/office/drawing/2014/main" id="{95D237F5-1CE1-4C43-A96B-FF44E8BD2ED9}"/>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3737366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slides - media">
    <p:spTree>
      <p:nvGrpSpPr>
        <p:cNvPr id="1" name=""/>
        <p:cNvGrpSpPr/>
        <p:nvPr/>
      </p:nvGrpSpPr>
      <p:grpSpPr>
        <a:xfrm>
          <a:off x="0" y="0"/>
          <a:ext cx="0" cy="0"/>
          <a:chOff x="0" y="0"/>
          <a:chExt cx="0" cy="0"/>
        </a:xfrm>
      </p:grpSpPr>
      <p:sp>
        <p:nvSpPr>
          <p:cNvPr id="4" name="Media Placeholder 3"/>
          <p:cNvSpPr>
            <a:spLocks noGrp="1"/>
          </p:cNvSpPr>
          <p:nvPr>
            <p:ph type="media" sz="quarter" idx="15" hasCustomPrompt="1"/>
          </p:nvPr>
        </p:nvSpPr>
        <p:spPr>
          <a:xfrm>
            <a:off x="352829" y="1547813"/>
            <a:ext cx="11494683"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r>
              <a:rPr lang="en-GB" sz="2800" dirty="0"/>
              <a:t>Insert media</a:t>
            </a:r>
            <a:endParaRPr lang="en-GB" dirty="0"/>
          </a:p>
        </p:txBody>
      </p:sp>
      <p:sp>
        <p:nvSpPr>
          <p:cNvPr id="7" name="Text Placeholder 7">
            <a:extLst>
              <a:ext uri="{FF2B5EF4-FFF2-40B4-BE49-F238E27FC236}">
                <a16:creationId xmlns:a16="http://schemas.microsoft.com/office/drawing/2014/main" id="{BA7A7174-CB1F-1F4A-9581-79AC481CE1D2}"/>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882868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s - blank 3">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F2BB2EB-4A32-C943-B0FC-D761A86F8A6B}"/>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4073273842"/>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s - text only">
    <p:spTree>
      <p:nvGrpSpPr>
        <p:cNvPr id="1" name=""/>
        <p:cNvGrpSpPr/>
        <p:nvPr/>
      </p:nvGrpSpPr>
      <p:grpSpPr>
        <a:xfrm>
          <a:off x="0" y="0"/>
          <a:ext cx="0" cy="0"/>
          <a:chOff x="0" y="0"/>
          <a:chExt cx="0" cy="0"/>
        </a:xfrm>
      </p:grpSpPr>
      <p:sp>
        <p:nvSpPr>
          <p:cNvPr id="3" name="Text Placeholder 13"/>
          <p:cNvSpPr>
            <a:spLocks noGrp="1"/>
          </p:cNvSpPr>
          <p:nvPr>
            <p:ph type="body" sz="quarter" idx="12" hasCustomPrompt="1"/>
          </p:nvPr>
        </p:nvSpPr>
        <p:spPr>
          <a:xfrm>
            <a:off x="344487" y="1547813"/>
            <a:ext cx="11525249" cy="4548187"/>
          </a:xfrm>
          <a:prstGeom prst="rect">
            <a:avLst/>
          </a:prstGeom>
        </p:spPr>
        <p:txBody>
          <a:bodyPr/>
          <a:lstStyle>
            <a:lvl1pPr marL="0" indent="0">
              <a:buNone/>
              <a:defRPr sz="2800" baseline="0">
                <a:solidFill>
                  <a:schemeClr val="tx1"/>
                </a:solidFill>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9D9E0AF5-0DF8-6E4E-8D83-C8951539C60C}"/>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389177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s - 2 column text">
    <p:spTree>
      <p:nvGrpSpPr>
        <p:cNvPr id="1" name=""/>
        <p:cNvGrpSpPr/>
        <p:nvPr/>
      </p:nvGrpSpPr>
      <p:grpSpPr>
        <a:xfrm>
          <a:off x="0" y="0"/>
          <a:ext cx="0" cy="0"/>
          <a:chOff x="0" y="0"/>
          <a:chExt cx="0" cy="0"/>
        </a:xfrm>
      </p:grpSpPr>
      <p:sp>
        <p:nvSpPr>
          <p:cNvPr id="14" name="Text Placeholder 13"/>
          <p:cNvSpPr>
            <a:spLocks noGrp="1"/>
          </p:cNvSpPr>
          <p:nvPr>
            <p:ph type="body" sz="quarter" idx="12" hasCustomPrompt="1"/>
          </p:nvPr>
        </p:nvSpPr>
        <p:spPr>
          <a:xfrm>
            <a:off x="344488" y="1547813"/>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19" name="Text Placeholder 13"/>
          <p:cNvSpPr>
            <a:spLocks noGrp="1"/>
          </p:cNvSpPr>
          <p:nvPr>
            <p:ph type="body" sz="quarter" idx="15" hasCustomPrompt="1"/>
          </p:nvPr>
        </p:nvSpPr>
        <p:spPr>
          <a:xfrm>
            <a:off x="6255024" y="1559902"/>
            <a:ext cx="5610836" cy="4548187"/>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Type text here</a:t>
            </a:r>
          </a:p>
        </p:txBody>
      </p:sp>
      <p:sp>
        <p:nvSpPr>
          <p:cNvPr id="6" name="Text Placeholder 7">
            <a:extLst>
              <a:ext uri="{FF2B5EF4-FFF2-40B4-BE49-F238E27FC236}">
                <a16:creationId xmlns:a16="http://schemas.microsoft.com/office/drawing/2014/main" id="{3D1687DE-6F0B-1A43-9FB7-49F39B622E28}"/>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125986170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s - 2 column content">
    <p:spTree>
      <p:nvGrpSpPr>
        <p:cNvPr id="1" name=""/>
        <p:cNvGrpSpPr/>
        <p:nvPr/>
      </p:nvGrpSpPr>
      <p:grpSpPr>
        <a:xfrm>
          <a:off x="0" y="0"/>
          <a:ext cx="0" cy="0"/>
          <a:chOff x="0" y="0"/>
          <a:chExt cx="0" cy="0"/>
        </a:xfrm>
      </p:grpSpPr>
      <p:sp>
        <p:nvSpPr>
          <p:cNvPr id="5" name="Content Placeholder 4"/>
          <p:cNvSpPr>
            <a:spLocks noGrp="1"/>
          </p:cNvSpPr>
          <p:nvPr>
            <p:ph sz="quarter" idx="16" hasCustomPrompt="1"/>
          </p:nvPr>
        </p:nvSpPr>
        <p:spPr>
          <a:xfrm>
            <a:off x="348511" y="1559903"/>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12" name="Content Placeholder 4"/>
          <p:cNvSpPr>
            <a:spLocks noGrp="1"/>
          </p:cNvSpPr>
          <p:nvPr>
            <p:ph sz="quarter" idx="17" hasCustomPrompt="1"/>
          </p:nvPr>
        </p:nvSpPr>
        <p:spPr>
          <a:xfrm>
            <a:off x="6255024" y="1543974"/>
            <a:ext cx="5610225" cy="4536098"/>
          </a:xfrm>
          <a:prstGeom prst="rect">
            <a:avLst/>
          </a:prstGeom>
        </p:spPr>
        <p:txBody>
          <a:bodyPr/>
          <a:lstStyle>
            <a:lvl1pPr marL="0" indent="0">
              <a:buNone/>
              <a:defRPr sz="2800" baseline="0">
                <a:latin typeface="Arial" panose="020B0604020202020204" pitchFamily="34" charset="0"/>
                <a:cs typeface="Arial" panose="020B0604020202020204" pitchFamily="34" charset="0"/>
              </a:defRPr>
            </a:lvl1pPr>
          </a:lstStyle>
          <a:p>
            <a:pPr lvl="0"/>
            <a:r>
              <a:rPr lang="en-GB" dirty="0"/>
              <a:t>Insert content here</a:t>
            </a:r>
          </a:p>
        </p:txBody>
      </p:sp>
      <p:sp>
        <p:nvSpPr>
          <p:cNvPr id="7" name="Text Placeholder 7">
            <a:extLst>
              <a:ext uri="{FF2B5EF4-FFF2-40B4-BE49-F238E27FC236}">
                <a16:creationId xmlns:a16="http://schemas.microsoft.com/office/drawing/2014/main" id="{48EDB123-F881-1B4B-B095-5CCA634CACD4}"/>
              </a:ext>
            </a:extLst>
          </p:cNvPr>
          <p:cNvSpPr>
            <a:spLocks noGrp="1"/>
          </p:cNvSpPr>
          <p:nvPr>
            <p:ph type="body" sz="quarter" idx="10" hasCustomPrompt="1"/>
          </p:nvPr>
        </p:nvSpPr>
        <p:spPr>
          <a:xfrm>
            <a:off x="322007" y="400476"/>
            <a:ext cx="7942762" cy="493376"/>
          </a:xfrm>
          <a:prstGeom prst="rect">
            <a:avLst/>
          </a:prstGeom>
        </p:spPr>
        <p:txBody>
          <a:bodyPr lIns="0" tIns="0" rIns="0" bIns="0"/>
          <a:lstStyle>
            <a:lvl1pPr marL="0" indent="0">
              <a:buNone/>
              <a:defRPr sz="4000" baseline="0">
                <a:solidFill>
                  <a:srgbClr val="4D4D4C"/>
                </a:solidFill>
                <a:latin typeface="Arial" panose="020B0604020202020204" pitchFamily="34" charset="0"/>
                <a:cs typeface="Arial" panose="020B0604020202020204" pitchFamily="34" charset="0"/>
              </a:defRPr>
            </a:lvl1pPr>
          </a:lstStyle>
          <a:p>
            <a:pPr lvl="0"/>
            <a:r>
              <a:rPr lang="en-GB" dirty="0"/>
              <a:t>Header title</a:t>
            </a:r>
          </a:p>
        </p:txBody>
      </p:sp>
    </p:spTree>
    <p:extLst>
      <p:ext uri="{BB962C8B-B14F-4D97-AF65-F5344CB8AC3E}">
        <p14:creationId xmlns:p14="http://schemas.microsoft.com/office/powerpoint/2010/main" val="2821329961"/>
      </p:ext>
    </p:extLst>
  </p:cSld>
  <p:clrMapOvr>
    <a:masterClrMapping/>
  </p:clrMapOvr>
  <p:extLst>
    <p:ext uri="{DCECCB84-F9BA-43D5-87BE-67443E8EF086}">
      <p15:sldGuideLst xmlns:p15="http://schemas.microsoft.com/office/powerpoint/2012/main">
        <p15:guide id="1" orient="horz" pos="618">
          <p15:clr>
            <a:srgbClr val="FBAE40"/>
          </p15:clr>
        </p15:guide>
        <p15:guide id="2" pos="3840">
          <p15:clr>
            <a:srgbClr val="FBAE40"/>
          </p15:clr>
        </p15:guide>
        <p15:guide id="3" orient="horz" pos="11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2.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2.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561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alphaModFix amt="20000"/>
            <a:extLst>
              <a:ext uri="{28A0092B-C50C-407E-A947-70E740481C1C}">
                <a14:useLocalDpi xmlns:a14="http://schemas.microsoft.com/office/drawing/2010/main" val="0"/>
              </a:ext>
            </a:extLst>
          </a:blip>
          <a:srcRect/>
          <a:stretch/>
        </p:blipFill>
        <p:spPr>
          <a:xfrm>
            <a:off x="8316508" y="59889"/>
            <a:ext cx="3887367" cy="6809985"/>
          </a:xfrm>
          <a:prstGeom prst="rect">
            <a:avLst/>
          </a:prstGeom>
          <a:noFill/>
        </p:spPr>
      </p:pic>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dirty="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0FBFA8-3DCD-B616-B694-11CFDAF7AD38}"/>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108798485"/>
      </p:ext>
    </p:extLst>
  </p:cSld>
  <p:clrMap bg1="lt1" tx1="dk1" bg2="lt2" tx2="dk2" accent1="accent1" accent2="accent2" accent3="accent3" accent4="accent4" accent5="accent5" accent6="accent6" hlink="hlink" folHlink="folHlink"/>
  <p:sldLayoutIdLst>
    <p:sldLayoutId id="2147483731" r:id="rId1"/>
    <p:sldLayoutId id="2147483818" r:id="rId2"/>
    <p:sldLayoutId id="2147483786" r:id="rId3"/>
    <p:sldLayoutId id="2147483649" r:id="rId4"/>
    <p:sldLayoutId id="2147483788" r:id="rId5"/>
    <p:sldLayoutId id="2147483650" r:id="rId6"/>
    <p:sldLayoutId id="2147483869" r:id="rId7"/>
    <p:sldLayoutId id="2147483722" r:id="rId8"/>
    <p:sldLayoutId id="2147483651" r:id="rId9"/>
    <p:sldLayoutId id="2147483652" r:id="rId10"/>
    <p:sldLayoutId id="2147483793" r:id="rId11"/>
    <p:sldLayoutId id="214748373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dirty="0">
              <a:solidFill>
                <a:srgbClr val="4D4D4C"/>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2CCA42C-D814-142C-0667-D6A15596CBBF}"/>
              </a:ext>
            </a:extLst>
          </p:cNvPr>
          <p:cNvPicPr>
            <a:picLocks noChangeAspect="1"/>
          </p:cNvPicPr>
          <p:nvPr userDrawn="1"/>
        </p:nvPicPr>
        <p:blipFill>
          <a:blip r:embed="rId14" cstate="print">
            <a:alphaModFix amt="20000"/>
            <a:extLst>
              <a:ext uri="{28A0092B-C50C-407E-A947-70E740481C1C}">
                <a14:useLocalDpi xmlns:a14="http://schemas.microsoft.com/office/drawing/2010/main" val="0"/>
              </a:ext>
            </a:extLst>
          </a:blip>
          <a:srcRect/>
          <a:stretch/>
        </p:blipFill>
        <p:spPr>
          <a:xfrm>
            <a:off x="0" y="0"/>
            <a:ext cx="1076325" cy="6858000"/>
          </a:xfrm>
          <a:prstGeom prst="rect">
            <a:avLst/>
          </a:prstGeom>
        </p:spPr>
      </p:pic>
      <p:pic>
        <p:nvPicPr>
          <p:cNvPr id="6" name="Picture 5">
            <a:extLst>
              <a:ext uri="{FF2B5EF4-FFF2-40B4-BE49-F238E27FC236}">
                <a16:creationId xmlns:a16="http://schemas.microsoft.com/office/drawing/2014/main" id="{EED34E9D-3E49-B2AC-648F-451CFEECCFE5}"/>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444512936"/>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2D882133-B2FF-8F66-7716-4BBBD148BDED}"/>
              </a:ext>
            </a:extLst>
          </p:cNvPr>
          <p:cNvPicPr>
            <a:picLocks noChangeAspect="1"/>
          </p:cNvPicPr>
          <p:nvPr userDrawn="1"/>
        </p:nvPicPr>
        <p:blipFill>
          <a:blip r:embed="rId14">
            <a:alphaModFix amt="20000"/>
            <a:extLst>
              <a:ext uri="{28A0092B-C50C-407E-A947-70E740481C1C}">
                <a14:useLocalDpi xmlns:a14="http://schemas.microsoft.com/office/drawing/2010/main" val="0"/>
              </a:ext>
            </a:extLst>
          </a:blip>
          <a:stretch>
            <a:fillRect/>
          </a:stretch>
        </p:blipFill>
        <p:spPr>
          <a:xfrm>
            <a:off x="8935592" y="3725229"/>
            <a:ext cx="3724083" cy="3697857"/>
          </a:xfrm>
          <a:prstGeom prst="rect">
            <a:avLst/>
          </a:prstGeom>
        </p:spPr>
      </p:pic>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dirty="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86975575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flipV="1">
            <a:off x="334537" y="6436285"/>
            <a:ext cx="11546452" cy="11151"/>
          </a:xfrm>
          <a:prstGeom prst="line">
            <a:avLst/>
          </a:prstGeom>
          <a:ln w="15875">
            <a:solidFill>
              <a:srgbClr val="878787"/>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5D9E8D-4C6D-3F4D-95B3-66DFC2BA347E}"/>
              </a:ext>
            </a:extLst>
          </p:cNvPr>
          <p:cNvSpPr txBox="1"/>
          <p:nvPr userDrawn="1"/>
        </p:nvSpPr>
        <p:spPr>
          <a:xfrm>
            <a:off x="11061290" y="6499896"/>
            <a:ext cx="784991" cy="276999"/>
          </a:xfrm>
          <a:prstGeom prst="rect">
            <a:avLst/>
          </a:prstGeom>
          <a:noFill/>
        </p:spPr>
        <p:txBody>
          <a:bodyPr wrap="square" rtlCol="0">
            <a:spAutoFit/>
          </a:bodyPr>
          <a:lstStyle/>
          <a:p>
            <a:pPr algn="r"/>
            <a:fld id="{F9F65A2F-2579-2343-96B0-4F8956871EF5}" type="slidenum">
              <a:rPr lang="en-US" sz="1200" smtClean="0">
                <a:solidFill>
                  <a:srgbClr val="4D4D4C"/>
                </a:solidFill>
                <a:latin typeface="Arial" panose="020B0604020202020204" pitchFamily="34" charset="0"/>
                <a:cs typeface="Arial" panose="020B0604020202020204" pitchFamily="34" charset="0"/>
              </a:rPr>
              <a:pPr algn="r"/>
              <a:t>‹#›</a:t>
            </a:fld>
            <a:endParaRPr lang="en-US" sz="1200" dirty="0">
              <a:solidFill>
                <a:srgbClr val="4D4D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688FFBA-4238-51C4-8EA6-B58CC000F723}"/>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8631197" y="197666"/>
            <a:ext cx="3460888" cy="717625"/>
          </a:xfrm>
          <a:prstGeom prst="rect">
            <a:avLst/>
          </a:prstGeom>
        </p:spPr>
      </p:pic>
    </p:spTree>
    <p:extLst>
      <p:ext uri="{BB962C8B-B14F-4D97-AF65-F5344CB8AC3E}">
        <p14:creationId xmlns:p14="http://schemas.microsoft.com/office/powerpoint/2010/main" val="167514776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orient="horz" pos="119">
          <p15:clr>
            <a:srgbClr val="F26B43"/>
          </p15:clr>
        </p15:guide>
        <p15:guide id="3" orient="horz" pos="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1E55D-6B60-B18D-5600-51C664C94645}"/>
              </a:ext>
            </a:extLst>
          </p:cNvPr>
          <p:cNvSpPr>
            <a:spLocks noGrp="1"/>
          </p:cNvSpPr>
          <p:nvPr>
            <p:ph type="body" sz="quarter" idx="10"/>
          </p:nvPr>
        </p:nvSpPr>
        <p:spPr>
          <a:xfrm>
            <a:off x="2810108" y="2492585"/>
            <a:ext cx="8842916" cy="797025"/>
          </a:xfrm>
        </p:spPr>
        <p:txBody>
          <a:bodyPr/>
          <a:lstStyle/>
          <a:p>
            <a:r>
              <a:rPr lang="en-GB" b="1" dirty="0"/>
              <a:t>North Central London's new Integrated Care System and the Barnet Borough Partnership </a:t>
            </a:r>
            <a:endParaRPr lang="en-US" dirty="0"/>
          </a:p>
        </p:txBody>
      </p:sp>
      <p:sp>
        <p:nvSpPr>
          <p:cNvPr id="3" name="Text Placeholder 2">
            <a:extLst>
              <a:ext uri="{FF2B5EF4-FFF2-40B4-BE49-F238E27FC236}">
                <a16:creationId xmlns:a16="http://schemas.microsoft.com/office/drawing/2014/main" id="{D514ABE6-8836-0C9A-CDD8-8AA2AFBA4BBC}"/>
              </a:ext>
            </a:extLst>
          </p:cNvPr>
          <p:cNvSpPr>
            <a:spLocks noGrp="1"/>
          </p:cNvSpPr>
          <p:nvPr>
            <p:ph type="body" sz="quarter" idx="12"/>
          </p:nvPr>
        </p:nvSpPr>
        <p:spPr>
          <a:xfrm>
            <a:off x="2810108" y="4298795"/>
            <a:ext cx="4335463" cy="971550"/>
          </a:xfrm>
        </p:spPr>
        <p:txBody>
          <a:bodyPr/>
          <a:lstStyle/>
          <a:p>
            <a:r>
              <a:rPr lang="en-US" dirty="0" smtClean="0"/>
              <a:t>21 July 2022</a:t>
            </a:r>
            <a:endParaRPr lang="en-US" dirty="0"/>
          </a:p>
        </p:txBody>
      </p:sp>
    </p:spTree>
    <p:extLst>
      <p:ext uri="{BB962C8B-B14F-4D97-AF65-F5344CB8AC3E}">
        <p14:creationId xmlns:p14="http://schemas.microsoft.com/office/powerpoint/2010/main" val="2834902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99718" y="308092"/>
            <a:ext cx="5476976" cy="6509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70C0"/>
                </a:solidFill>
              </a:rPr>
              <a:t>Barnet Borough Partnership</a:t>
            </a:r>
            <a:endParaRPr lang="en-GB" sz="3200" dirty="0">
              <a:solidFill>
                <a:srgbClr val="0070C0"/>
              </a:solidFill>
            </a:endParaRPr>
          </a:p>
        </p:txBody>
      </p:sp>
      <p:sp>
        <p:nvSpPr>
          <p:cNvPr id="6" name="Rectangle 5"/>
          <p:cNvSpPr/>
          <p:nvPr/>
        </p:nvSpPr>
        <p:spPr>
          <a:xfrm>
            <a:off x="111512" y="959005"/>
            <a:ext cx="11920654" cy="5586145"/>
          </a:xfrm>
          <a:prstGeom prst="rect">
            <a:avLst/>
          </a:prstGeom>
        </p:spPr>
        <p:txBody>
          <a:bodyPr wrap="square">
            <a:spAutoFit/>
          </a:bodyPr>
          <a:lstStyle/>
          <a:p>
            <a:pPr marL="285750" indent="-285750" fontAlgn="base">
              <a:buFont typeface="Arial" panose="020B0604020202020204" pitchFamily="34" charset="0"/>
              <a:buChar char="•"/>
            </a:pPr>
            <a:r>
              <a:rPr lang="en-GB" sz="2100" dirty="0" smtClean="0">
                <a:solidFill>
                  <a:srgbClr val="333333"/>
                </a:solidFill>
              </a:rPr>
              <a:t>The Barnet Borough Partnership is a partnership of local health and social care organisations with a common ambition to improve the health and wellbeing of people living in Barnet.</a:t>
            </a:r>
          </a:p>
          <a:p>
            <a:pPr fontAlgn="base"/>
            <a:endParaRPr lang="en-GB" sz="2100" dirty="0" smtClean="0">
              <a:solidFill>
                <a:srgbClr val="333333"/>
              </a:solidFill>
            </a:endParaRPr>
          </a:p>
          <a:p>
            <a:pPr marL="285750" indent="-285750" fontAlgn="base">
              <a:buFont typeface="Arial" panose="020B0604020202020204" pitchFamily="34" charset="0"/>
              <a:buChar char="•"/>
            </a:pPr>
            <a:r>
              <a:rPr lang="en-GB" sz="2100" dirty="0" smtClean="0">
                <a:solidFill>
                  <a:srgbClr val="333333"/>
                </a:solidFill>
              </a:rPr>
              <a:t>The organisations that make up the partnership are:</a:t>
            </a:r>
          </a:p>
          <a:p>
            <a:pPr marL="714375" indent="366713" fontAlgn="base">
              <a:buFont typeface="Wingdings" panose="05000000000000000000" pitchFamily="2" charset="2"/>
              <a:buChar char="Ø"/>
            </a:pPr>
            <a:r>
              <a:rPr lang="en-GB" sz="2100" dirty="0" smtClean="0">
                <a:solidFill>
                  <a:srgbClr val="333333"/>
                </a:solidFill>
              </a:rPr>
              <a:t>The London Borough of Barnet</a:t>
            </a:r>
          </a:p>
          <a:p>
            <a:pPr marL="714375" indent="366713" fontAlgn="base">
              <a:buFont typeface="Wingdings" panose="05000000000000000000" pitchFamily="2" charset="2"/>
              <a:buChar char="Ø"/>
            </a:pPr>
            <a:r>
              <a:rPr lang="en-GB" sz="2100" dirty="0" smtClean="0">
                <a:solidFill>
                  <a:srgbClr val="333333"/>
                </a:solidFill>
              </a:rPr>
              <a:t>Barnet Federated GPs</a:t>
            </a:r>
          </a:p>
          <a:p>
            <a:pPr marL="714375" indent="366713" fontAlgn="base">
              <a:buFont typeface="Wingdings" panose="05000000000000000000" pitchFamily="2" charset="2"/>
              <a:buChar char="Ø"/>
            </a:pPr>
            <a:r>
              <a:rPr lang="en-GB" sz="2100" dirty="0" smtClean="0">
                <a:solidFill>
                  <a:srgbClr val="333333"/>
                </a:solidFill>
              </a:rPr>
              <a:t>Royal Free London NHS Foundation Trust</a:t>
            </a:r>
          </a:p>
          <a:p>
            <a:pPr marL="714375" indent="366713" fontAlgn="base">
              <a:buFont typeface="Wingdings" panose="05000000000000000000" pitchFamily="2" charset="2"/>
              <a:buChar char="Ø"/>
            </a:pPr>
            <a:r>
              <a:rPr lang="en-GB" sz="2100" dirty="0" smtClean="0">
                <a:solidFill>
                  <a:srgbClr val="333333"/>
                </a:solidFill>
              </a:rPr>
              <a:t>Central London Community Healthcare NHS Trust</a:t>
            </a:r>
          </a:p>
          <a:p>
            <a:pPr marL="714375" indent="366713" fontAlgn="base">
              <a:buFont typeface="Wingdings" panose="05000000000000000000" pitchFamily="2" charset="2"/>
              <a:buChar char="Ø"/>
            </a:pPr>
            <a:r>
              <a:rPr lang="en-GB" sz="2100" dirty="0" smtClean="0">
                <a:solidFill>
                  <a:srgbClr val="333333"/>
                </a:solidFill>
              </a:rPr>
              <a:t>Barnet, Enfield and Haringey Mental Health Trust</a:t>
            </a:r>
          </a:p>
          <a:p>
            <a:pPr marL="714375" indent="366713" fontAlgn="base">
              <a:buFont typeface="Wingdings" panose="05000000000000000000" pitchFamily="2" charset="2"/>
              <a:buChar char="Ø"/>
            </a:pPr>
            <a:r>
              <a:rPr lang="en-GB" sz="2100" dirty="0" smtClean="0">
                <a:solidFill>
                  <a:srgbClr val="333333"/>
                </a:solidFill>
              </a:rPr>
              <a:t>Inclusion Barnet</a:t>
            </a:r>
          </a:p>
          <a:p>
            <a:pPr marL="1081088" indent="-366713" fontAlgn="base">
              <a:buFont typeface="Wingdings" panose="05000000000000000000" pitchFamily="2" charset="2"/>
              <a:buChar char="Ø"/>
            </a:pPr>
            <a:r>
              <a:rPr lang="en-GB" sz="2100" dirty="0" smtClean="0">
                <a:solidFill>
                  <a:srgbClr val="333333"/>
                </a:solidFill>
              </a:rPr>
              <a:t>Barnet Together (Inclusion Barnet, Young Barnet Foundation and Volunteering Barnet)</a:t>
            </a:r>
          </a:p>
          <a:p>
            <a:pPr marL="714375" indent="366713" fontAlgn="base">
              <a:buFont typeface="Wingdings" panose="05000000000000000000" pitchFamily="2" charset="2"/>
              <a:buChar char="Ø"/>
            </a:pPr>
            <a:r>
              <a:rPr lang="en-GB" sz="2100" dirty="0" smtClean="0">
                <a:solidFill>
                  <a:srgbClr val="333333"/>
                </a:solidFill>
              </a:rPr>
              <a:t>Voluntary and community sector and faith-based groups in Barnet</a:t>
            </a:r>
          </a:p>
          <a:p>
            <a:pPr fontAlgn="base"/>
            <a:endParaRPr lang="en-GB" sz="2100" dirty="0" smtClean="0">
              <a:solidFill>
                <a:srgbClr val="333333"/>
              </a:solidFill>
            </a:endParaRPr>
          </a:p>
          <a:p>
            <a:pPr marL="285750" indent="-285750" fontAlgn="base">
              <a:buFont typeface="Arial" panose="020B0604020202020204" pitchFamily="34" charset="0"/>
              <a:buChar char="•"/>
            </a:pPr>
            <a:r>
              <a:rPr lang="en-GB" sz="2100" dirty="0" smtClean="0">
                <a:solidFill>
                  <a:srgbClr val="333333"/>
                </a:solidFill>
              </a:rPr>
              <a:t>The Barnet Borough Partnership is responsible for the delivery of care at ‘place’ – the delivery of services tailored to a local level and based on the needs and priorities of residents. </a:t>
            </a:r>
          </a:p>
          <a:p>
            <a:pPr marL="285750" indent="-285750" fontAlgn="base">
              <a:buFont typeface="Arial" panose="020B0604020202020204" pitchFamily="34" charset="0"/>
              <a:buChar char="•"/>
            </a:pPr>
            <a:r>
              <a:rPr lang="en-GB" sz="2100" dirty="0" smtClean="0">
                <a:solidFill>
                  <a:srgbClr val="333333"/>
                </a:solidFill>
              </a:rPr>
              <a:t>The Barnet Borough Partnership will work closely with the North Central London Integrated Care System.</a:t>
            </a:r>
            <a:endParaRPr lang="en-GB" sz="2100" b="0" i="0" dirty="0">
              <a:solidFill>
                <a:srgbClr val="333333"/>
              </a:solidFill>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7894" y="1997929"/>
            <a:ext cx="2614341" cy="1960756"/>
          </a:xfrm>
          <a:prstGeom prst="rect">
            <a:avLst/>
          </a:prstGeom>
        </p:spPr>
      </p:pic>
    </p:spTree>
    <p:extLst>
      <p:ext uri="{BB962C8B-B14F-4D97-AF65-F5344CB8AC3E}">
        <p14:creationId xmlns:p14="http://schemas.microsoft.com/office/powerpoint/2010/main" val="1205794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5293" t="7522" r="2264"/>
          <a:stretch/>
        </p:blipFill>
        <p:spPr bwMode="auto">
          <a:xfrm>
            <a:off x="434899" y="836341"/>
            <a:ext cx="10961648" cy="5664820"/>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210146" y="274638"/>
            <a:ext cx="8723717" cy="854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70C0"/>
                </a:solidFill>
              </a:rPr>
              <a:t>Current Barnet Borough Partnership</a:t>
            </a:r>
            <a:endParaRPr lang="en-GB" sz="3200" dirty="0">
              <a:solidFill>
                <a:srgbClr val="0070C0"/>
              </a:solidFill>
            </a:endParaRPr>
          </a:p>
        </p:txBody>
      </p:sp>
    </p:spTree>
    <p:extLst>
      <p:ext uri="{BB962C8B-B14F-4D97-AF65-F5344CB8AC3E}">
        <p14:creationId xmlns:p14="http://schemas.microsoft.com/office/powerpoint/2010/main" val="2303466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6785" y="311392"/>
            <a:ext cx="8364619" cy="764701"/>
          </a:xfrm>
        </p:spPr>
        <p:txBody>
          <a:bodyPr/>
          <a:lstStyle/>
          <a:p>
            <a:r>
              <a:rPr lang="en-GB" sz="3200" dirty="0" smtClean="0">
                <a:solidFill>
                  <a:srgbClr val="0072C5"/>
                </a:solidFill>
              </a:rPr>
              <a:t>How we are already making a difference</a:t>
            </a:r>
            <a:endParaRPr lang="en-GB" sz="3200" dirty="0">
              <a:solidFill>
                <a:srgbClr val="0072C5"/>
              </a:solidFill>
            </a:endParaRPr>
          </a:p>
        </p:txBody>
      </p:sp>
      <p:sp>
        <p:nvSpPr>
          <p:cNvPr id="5" name="Rectangle 4"/>
          <p:cNvSpPr/>
          <p:nvPr/>
        </p:nvSpPr>
        <p:spPr>
          <a:xfrm>
            <a:off x="199517" y="1076093"/>
            <a:ext cx="11340790" cy="5078313"/>
          </a:xfrm>
          <a:prstGeom prst="rect">
            <a:avLst/>
          </a:prstGeom>
        </p:spPr>
        <p:txBody>
          <a:bodyPr wrap="square">
            <a:spAutoFit/>
          </a:bodyPr>
          <a:lstStyle/>
          <a:p>
            <a:pPr marL="15240" indent="-6350">
              <a:spcAft>
                <a:spcPts val="0"/>
              </a:spcAft>
            </a:pPr>
            <a:r>
              <a:rPr lang="en-GB" sz="2400" b="1" dirty="0">
                <a:solidFill>
                  <a:srgbClr val="C10071"/>
                </a:solidFill>
                <a:latin typeface="Arial" panose="020B0604020202020204" pitchFamily="34" charset="0"/>
                <a:ea typeface="Arial" panose="020B0604020202020204" pitchFamily="34" charset="0"/>
              </a:rPr>
              <a:t>Barnet Community Innovation </a:t>
            </a:r>
            <a:r>
              <a:rPr lang="en-GB" sz="2400" b="1" dirty="0" smtClean="0">
                <a:solidFill>
                  <a:srgbClr val="C10071"/>
                </a:solidFill>
                <a:latin typeface="Arial" panose="020B0604020202020204" pitchFamily="34" charset="0"/>
                <a:ea typeface="Arial" panose="020B0604020202020204" pitchFamily="34" charset="0"/>
              </a:rPr>
              <a:t>Fund (CIF)</a:t>
            </a:r>
            <a:endParaRPr lang="en-GB" sz="2400" dirty="0">
              <a:solidFill>
                <a:srgbClr val="C10071"/>
              </a:solidFill>
              <a:latin typeface="Arial" panose="020B0604020202020204" pitchFamily="34" charset="0"/>
              <a:ea typeface="Arial" panose="020B0604020202020204" pitchFamily="34" charset="0"/>
            </a:endParaRPr>
          </a:p>
          <a:p>
            <a:pPr marL="294640" indent="-28575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Arial" panose="020B0604020202020204" pitchFamily="34" charset="0"/>
              </a:rPr>
              <a:t>Launched </a:t>
            </a:r>
            <a:r>
              <a:rPr lang="en-GB" sz="2000" dirty="0">
                <a:solidFill>
                  <a:srgbClr val="000000"/>
                </a:solidFill>
                <a:latin typeface="Arial" panose="020B0604020202020204" pitchFamily="34" charset="0"/>
                <a:ea typeface="Arial" panose="020B0604020202020204" pitchFamily="34" charset="0"/>
              </a:rPr>
              <a:t>in spring </a:t>
            </a:r>
            <a:r>
              <a:rPr lang="en-GB" sz="2000" dirty="0" smtClean="0">
                <a:solidFill>
                  <a:srgbClr val="000000"/>
                </a:solidFill>
                <a:latin typeface="Arial" panose="020B0604020202020204" pitchFamily="34" charset="0"/>
                <a:ea typeface="Arial" panose="020B0604020202020204" pitchFamily="34" charset="0"/>
              </a:rPr>
              <a:t>2021, the </a:t>
            </a:r>
            <a:r>
              <a:rPr lang="en-GB" sz="2000" dirty="0">
                <a:solidFill>
                  <a:srgbClr val="000000"/>
                </a:solidFill>
                <a:latin typeface="Arial" panose="020B0604020202020204" pitchFamily="34" charset="0"/>
                <a:ea typeface="Arial" panose="020B0604020202020204" pitchFamily="34" charset="0"/>
              </a:rPr>
              <a:t>Barnet Community Innovation Fund </a:t>
            </a:r>
            <a:r>
              <a:rPr lang="en-GB" sz="2000" dirty="0" smtClean="0">
                <a:solidFill>
                  <a:srgbClr val="000000"/>
                </a:solidFill>
                <a:latin typeface="Arial" panose="020B0604020202020204" pitchFamily="34" charset="0"/>
                <a:ea typeface="Arial" panose="020B0604020202020204" pitchFamily="34" charset="0"/>
              </a:rPr>
              <a:t>comprised </a:t>
            </a:r>
            <a:r>
              <a:rPr lang="en-GB" sz="2000" dirty="0">
                <a:solidFill>
                  <a:srgbClr val="000000"/>
                </a:solidFill>
                <a:latin typeface="Arial" panose="020B0604020202020204" pitchFamily="34" charset="0"/>
                <a:ea typeface="Arial" panose="020B0604020202020204" pitchFamily="34" charset="0"/>
              </a:rPr>
              <a:t>of funding from health and social care partners as well as the council and is co-designed with Barnet Together, to support community and Voluntary, Community and Social Enterprise (VCSE) sector </a:t>
            </a:r>
            <a:r>
              <a:rPr lang="en-GB" sz="2000" dirty="0" smtClean="0">
                <a:solidFill>
                  <a:srgbClr val="000000"/>
                </a:solidFill>
                <a:latin typeface="Arial" panose="020B0604020202020204" pitchFamily="34" charset="0"/>
                <a:ea typeface="Arial" panose="020B0604020202020204" pitchFamily="34" charset="0"/>
              </a:rPr>
              <a:t>innovations.</a:t>
            </a:r>
            <a:endParaRPr lang="en-GB" sz="2400" dirty="0">
              <a:solidFill>
                <a:srgbClr val="000000"/>
              </a:solidFill>
              <a:latin typeface="Arial" panose="020B0604020202020204" pitchFamily="34" charset="0"/>
              <a:ea typeface="Arial" panose="020B0604020202020204" pitchFamily="34" charset="0"/>
            </a:endParaRPr>
          </a:p>
          <a:p>
            <a:pPr marL="294640" indent="-28575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Arial" panose="020B0604020202020204" pitchFamily="34" charset="0"/>
              </a:rPr>
              <a:t>Following </a:t>
            </a:r>
            <a:r>
              <a:rPr lang="en-GB" sz="2000" dirty="0">
                <a:solidFill>
                  <a:srgbClr val="000000"/>
                </a:solidFill>
                <a:latin typeface="Arial" panose="020B0604020202020204" pitchFamily="34" charset="0"/>
                <a:ea typeface="Arial" panose="020B0604020202020204" pitchFamily="34" charset="0"/>
              </a:rPr>
              <a:t>the success </a:t>
            </a:r>
            <a:r>
              <a:rPr lang="en-GB" sz="2000" dirty="0" smtClean="0">
                <a:solidFill>
                  <a:srgbClr val="000000"/>
                </a:solidFill>
                <a:latin typeface="Arial" panose="020B0604020202020204" pitchFamily="34" charset="0"/>
                <a:ea typeface="Arial" panose="020B0604020202020204" pitchFamily="34" charset="0"/>
              </a:rPr>
              <a:t>of the first round of funding awards, a second round was carried out and 31 </a:t>
            </a:r>
            <a:r>
              <a:rPr lang="en-GB" sz="2000" dirty="0">
                <a:solidFill>
                  <a:srgbClr val="000000"/>
                </a:solidFill>
                <a:latin typeface="Arial" panose="020B0604020202020204" pitchFamily="34" charset="0"/>
                <a:ea typeface="Arial" panose="020B0604020202020204" pitchFamily="34" charset="0"/>
              </a:rPr>
              <a:t>local community projects received funding and have now received support to </a:t>
            </a:r>
            <a:r>
              <a:rPr lang="en-GB" sz="2000" dirty="0" smtClean="0">
                <a:solidFill>
                  <a:srgbClr val="000000"/>
                </a:solidFill>
                <a:latin typeface="Arial" panose="020B0604020202020204" pitchFamily="34" charset="0"/>
                <a:ea typeface="Arial" panose="020B0604020202020204" pitchFamily="34" charset="0"/>
              </a:rPr>
              <a:t>deliver </a:t>
            </a:r>
            <a:r>
              <a:rPr lang="en-GB" sz="2000" dirty="0">
                <a:solidFill>
                  <a:srgbClr val="000000"/>
                </a:solidFill>
                <a:latin typeface="Arial" panose="020B0604020202020204" pitchFamily="34" charset="0"/>
                <a:ea typeface="Arial" panose="020B0604020202020204" pitchFamily="34" charset="0"/>
              </a:rPr>
              <a:t>innovative projects for Barnet </a:t>
            </a:r>
            <a:r>
              <a:rPr lang="en-GB" sz="2000" dirty="0" smtClean="0">
                <a:solidFill>
                  <a:srgbClr val="000000"/>
                </a:solidFill>
                <a:latin typeface="Arial" panose="020B0604020202020204" pitchFamily="34" charset="0"/>
                <a:ea typeface="Arial" panose="020B0604020202020204" pitchFamily="34" charset="0"/>
              </a:rPr>
              <a:t>residents</a:t>
            </a:r>
          </a:p>
          <a:p>
            <a:pPr marL="294640" indent="-28575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Arial" panose="020B0604020202020204" pitchFamily="34" charset="0"/>
              </a:rPr>
              <a:t>The </a:t>
            </a:r>
            <a:r>
              <a:rPr lang="en-GB" sz="2000" dirty="0">
                <a:solidFill>
                  <a:srgbClr val="000000"/>
                </a:solidFill>
                <a:latin typeface="Arial" panose="020B0604020202020204" pitchFamily="34" charset="0"/>
                <a:ea typeface="Arial" panose="020B0604020202020204" pitchFamily="34" charset="0"/>
              </a:rPr>
              <a:t>projects span across </a:t>
            </a:r>
            <a:r>
              <a:rPr lang="en-GB" sz="2000" dirty="0" smtClean="0">
                <a:solidFill>
                  <a:srgbClr val="000000"/>
                </a:solidFill>
                <a:latin typeface="Arial" panose="020B0604020202020204" pitchFamily="34" charset="0"/>
                <a:ea typeface="Arial" panose="020B0604020202020204" pitchFamily="34" charset="0"/>
              </a:rPr>
              <a:t>community-led </a:t>
            </a:r>
            <a:r>
              <a:rPr lang="en-GB" sz="2000" dirty="0">
                <a:solidFill>
                  <a:srgbClr val="000000"/>
                </a:solidFill>
                <a:latin typeface="Arial" panose="020B0604020202020204" pitchFamily="34" charset="0"/>
                <a:ea typeface="Arial" panose="020B0604020202020204" pitchFamily="34" charset="0"/>
              </a:rPr>
              <a:t>mental health and wellbeing support, supporting sustainable green spaces, and promoting exercise and wellbeing and supporting families, children and young people, all led by diverse groups within our </a:t>
            </a:r>
            <a:r>
              <a:rPr lang="en-GB" sz="2000" dirty="0" smtClean="0">
                <a:solidFill>
                  <a:srgbClr val="000000"/>
                </a:solidFill>
                <a:latin typeface="Arial" panose="020B0604020202020204" pitchFamily="34" charset="0"/>
                <a:ea typeface="Arial" panose="020B0604020202020204" pitchFamily="34" charset="0"/>
              </a:rPr>
              <a:t>communities</a:t>
            </a:r>
          </a:p>
          <a:p>
            <a:pPr marL="294640" indent="-28575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Arial" panose="020B0604020202020204" pitchFamily="34" charset="0"/>
              </a:rPr>
              <a:t>All </a:t>
            </a:r>
            <a:r>
              <a:rPr lang="en-GB" sz="2000" dirty="0">
                <a:solidFill>
                  <a:srgbClr val="000000"/>
                </a:solidFill>
                <a:latin typeface="Arial" panose="020B0604020202020204" pitchFamily="34" charset="0"/>
                <a:ea typeface="Arial" panose="020B0604020202020204" pitchFamily="34" charset="0"/>
              </a:rPr>
              <a:t>are receiving support to mobilise their ideas and the impact for our residents and our communities is likely to be grossly </a:t>
            </a:r>
            <a:r>
              <a:rPr lang="en-GB" sz="2000" dirty="0" smtClean="0">
                <a:solidFill>
                  <a:srgbClr val="000000"/>
                </a:solidFill>
                <a:latin typeface="Arial" panose="020B0604020202020204" pitchFamily="34" charset="0"/>
                <a:ea typeface="Arial" panose="020B0604020202020204" pitchFamily="34" charset="0"/>
              </a:rPr>
              <a:t>beneficial</a:t>
            </a:r>
          </a:p>
          <a:p>
            <a:pPr marL="294640" indent="-285750">
              <a:spcAft>
                <a:spcPts val="0"/>
              </a:spcAft>
              <a:buFont typeface="Arial" panose="020B0604020202020204" pitchFamily="34" charset="0"/>
              <a:buChar char="•"/>
            </a:pPr>
            <a:r>
              <a:rPr lang="en-GB" sz="2000" dirty="0" smtClean="0">
                <a:solidFill>
                  <a:srgbClr val="000000"/>
                </a:solidFill>
                <a:latin typeface="Arial" panose="020B0604020202020204" pitchFamily="34" charset="0"/>
                <a:ea typeface="Arial" panose="020B0604020202020204" pitchFamily="34" charset="0"/>
              </a:rPr>
              <a:t>The </a:t>
            </a:r>
            <a:r>
              <a:rPr lang="en-GB" sz="2000" dirty="0">
                <a:solidFill>
                  <a:srgbClr val="000000"/>
                </a:solidFill>
                <a:latin typeface="Arial" panose="020B0604020202020204" pitchFamily="34" charset="0"/>
                <a:ea typeface="Arial" panose="020B0604020202020204" pitchFamily="34" charset="0"/>
              </a:rPr>
              <a:t>Barnet Borough Partnership was shortlisted for a Community Involvement award for the Local Government Awards for the Barnet Community Innovation Fund as an example of joint work across the partnership and with voluntary and community sector providers</a:t>
            </a:r>
            <a:endParaRPr lang="en-GB" sz="2400" dirty="0">
              <a:solidFill>
                <a:srgbClr val="00000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76581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3911" y="1218375"/>
            <a:ext cx="11407698" cy="5324535"/>
          </a:xfrm>
          <a:prstGeom prst="rect">
            <a:avLst/>
          </a:prstGeom>
        </p:spPr>
        <p:txBody>
          <a:bodyPr wrap="square">
            <a:spAutoFit/>
          </a:bodyPr>
          <a:lstStyle/>
          <a:p>
            <a:pPr marL="285750" indent="-285750">
              <a:buFont typeface="Arial" panose="020B0604020202020204" pitchFamily="34" charset="0"/>
              <a:buChar char="•"/>
            </a:pPr>
            <a:r>
              <a:rPr lang="en-GB" sz="2000" dirty="0" smtClean="0"/>
              <a:t>Multi-disciplinary teams bring together health and care professionals to provide a rounded package of care to local residents based on their needs</a:t>
            </a:r>
          </a:p>
          <a:p>
            <a:pPr marL="285750" indent="-285750">
              <a:buFont typeface="Arial" panose="020B0604020202020204" pitchFamily="34" charset="0"/>
              <a:buChar char="•"/>
            </a:pPr>
            <a:r>
              <a:rPr lang="en-GB" sz="2000" dirty="0" smtClean="0"/>
              <a:t>The Frailty </a:t>
            </a:r>
            <a:r>
              <a:rPr lang="en-GB" sz="2000" dirty="0"/>
              <a:t>MDT approach provides personalised, proactive and </a:t>
            </a:r>
            <a:r>
              <a:rPr lang="en-GB" sz="2000" dirty="0" smtClean="0"/>
              <a:t>complete </a:t>
            </a:r>
            <a:r>
              <a:rPr lang="en-GB" sz="2000" dirty="0"/>
              <a:t>care for patients over 65 years who are (or </a:t>
            </a:r>
            <a:r>
              <a:rPr lang="en-GB" sz="2000" dirty="0" smtClean="0"/>
              <a:t>who are at </a:t>
            </a:r>
            <a:r>
              <a:rPr lang="en-GB" sz="2000" dirty="0"/>
              <a:t>risk </a:t>
            </a:r>
            <a:r>
              <a:rPr lang="en-GB" sz="2000" dirty="0" smtClean="0"/>
              <a:t>of being) </a:t>
            </a:r>
            <a:r>
              <a:rPr lang="en-GB" sz="2000" dirty="0"/>
              <a:t>moderately and severely </a:t>
            </a:r>
            <a:r>
              <a:rPr lang="en-GB" sz="2000" dirty="0" smtClean="0"/>
              <a:t>frail</a:t>
            </a:r>
          </a:p>
          <a:p>
            <a:pPr marL="285750" indent="-285750">
              <a:buFont typeface="Arial" panose="020B0604020202020204" pitchFamily="34" charset="0"/>
              <a:buChar char="•"/>
            </a:pPr>
            <a:r>
              <a:rPr lang="en-GB" sz="2000" dirty="0" smtClean="0"/>
              <a:t>Royal Free NHS Trust, Central London Community Healthcare NHS Trust, BEH Mental Health Trust, Age UK, Dementia UK working </a:t>
            </a:r>
            <a:r>
              <a:rPr lang="en-GB" sz="2000" dirty="0"/>
              <a:t>together to help more people be supported to stay well and live well at home for as long as </a:t>
            </a:r>
            <a:r>
              <a:rPr lang="en-GB" sz="2000" dirty="0" smtClean="0"/>
              <a:t>possible</a:t>
            </a:r>
          </a:p>
          <a:p>
            <a:pPr marL="285750" indent="-285750">
              <a:buFont typeface="Arial" panose="020B0604020202020204" pitchFamily="34" charset="0"/>
              <a:buChar char="•"/>
            </a:pPr>
            <a:r>
              <a:rPr lang="en-GB" sz="2000" dirty="0" smtClean="0"/>
              <a:t>A pilot of this </a:t>
            </a:r>
            <a:r>
              <a:rPr lang="en-GB" sz="2000" dirty="0"/>
              <a:t>frailty </a:t>
            </a:r>
            <a:r>
              <a:rPr lang="en-GB" sz="2000" dirty="0" smtClean="0"/>
              <a:t>MDT, which included </a:t>
            </a:r>
            <a:r>
              <a:rPr lang="en-GB" sz="2000" dirty="0"/>
              <a:t>the Adult Social Care Prevention and Wellbeing </a:t>
            </a:r>
            <a:r>
              <a:rPr lang="en-GB" sz="2000" dirty="0" smtClean="0"/>
              <a:t>team</a:t>
            </a:r>
            <a:r>
              <a:rPr lang="en-GB" sz="2000" dirty="0"/>
              <a:t> </a:t>
            </a:r>
            <a:r>
              <a:rPr lang="en-GB" sz="2000" dirty="0" smtClean="0"/>
              <a:t>helped to develop how this approach would work and to determine how well it was working</a:t>
            </a:r>
          </a:p>
          <a:p>
            <a:pPr marL="285750" indent="-285750">
              <a:buFont typeface="Arial" panose="020B0604020202020204" pitchFamily="34" charset="0"/>
              <a:buChar char="•"/>
            </a:pPr>
            <a:r>
              <a:rPr lang="en-GB" sz="2000" dirty="0" smtClean="0"/>
              <a:t>Following stakeholder engagement, The </a:t>
            </a:r>
            <a:r>
              <a:rPr lang="en-GB" sz="2000" dirty="0"/>
              <a:t>Barnet Frailty Working Group design a finalised model and identified the workforce needed to take this work forward</a:t>
            </a:r>
          </a:p>
          <a:p>
            <a:pPr marL="285750" indent="-285750">
              <a:buFont typeface="Arial" panose="020B0604020202020204" pitchFamily="34" charset="0"/>
              <a:buChar char="•"/>
            </a:pPr>
            <a:r>
              <a:rPr lang="en-GB" sz="2000" dirty="0" smtClean="0"/>
              <a:t>Central </a:t>
            </a:r>
            <a:r>
              <a:rPr lang="en-GB" sz="2000" dirty="0"/>
              <a:t>London Community Healthcare </a:t>
            </a:r>
            <a:r>
              <a:rPr lang="en-GB" sz="2000" dirty="0" smtClean="0"/>
              <a:t>Trust is </a:t>
            </a:r>
            <a:r>
              <a:rPr lang="en-GB" sz="2000" dirty="0"/>
              <a:t>recruiting to new roles to enable a new, dedicated pan-Barnet Frailty MDT, including dementia nurses and advisors and frailty nurses/ case managers and therapists, to support MDT meetings, case management and proactive care in the community with continued engagement and support from secondary care and voluntary care sector to ensure a holistic, integrated </a:t>
            </a:r>
            <a:r>
              <a:rPr lang="en-GB" sz="2000" dirty="0" smtClean="0"/>
              <a:t>model.</a:t>
            </a:r>
          </a:p>
          <a:p>
            <a:pPr marL="285750" indent="-285750">
              <a:buFont typeface="Arial" panose="020B0604020202020204" pitchFamily="34" charset="0"/>
              <a:buChar char="•"/>
            </a:pPr>
            <a:r>
              <a:rPr lang="en-GB" sz="2000" dirty="0" smtClean="0"/>
              <a:t>This </a:t>
            </a:r>
            <a:r>
              <a:rPr lang="en-GB" sz="2000" dirty="0"/>
              <a:t>model will launch across </a:t>
            </a:r>
            <a:r>
              <a:rPr lang="en-GB" sz="2000" dirty="0" smtClean="0"/>
              <a:t>the borough this summer</a:t>
            </a:r>
            <a:endParaRPr lang="en-GB" sz="2000" dirty="0"/>
          </a:p>
        </p:txBody>
      </p:sp>
      <p:sp>
        <p:nvSpPr>
          <p:cNvPr id="6" name="Rectangle 5"/>
          <p:cNvSpPr/>
          <p:nvPr/>
        </p:nvSpPr>
        <p:spPr>
          <a:xfrm>
            <a:off x="467726" y="703325"/>
            <a:ext cx="5579989" cy="458780"/>
          </a:xfrm>
          <a:prstGeom prst="rect">
            <a:avLst/>
          </a:prstGeom>
        </p:spPr>
        <p:txBody>
          <a:bodyPr wrap="none">
            <a:spAutoFit/>
          </a:bodyPr>
          <a:lstStyle/>
          <a:p>
            <a:pPr>
              <a:lnSpc>
                <a:spcPct val="107000"/>
              </a:lnSpc>
              <a:spcAft>
                <a:spcPts val="800"/>
              </a:spcAft>
            </a:pPr>
            <a:r>
              <a:rPr lang="en-GB" sz="2400" b="1" dirty="0">
                <a:solidFill>
                  <a:srgbClr val="C10071"/>
                </a:solidFill>
                <a:latin typeface="Arial" panose="020B0604020202020204" pitchFamily="34" charset="0"/>
                <a:ea typeface="Calibri" panose="020F0502020204030204" pitchFamily="34" charset="0"/>
              </a:rPr>
              <a:t>Frailty Multi-Disciplinary Team (MDT)</a:t>
            </a:r>
          </a:p>
        </p:txBody>
      </p:sp>
    </p:spTree>
    <p:extLst>
      <p:ext uri="{BB962C8B-B14F-4D97-AF65-F5344CB8AC3E}">
        <p14:creationId xmlns:p14="http://schemas.microsoft.com/office/powerpoint/2010/main" val="286745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024" y="912782"/>
            <a:ext cx="11318488" cy="6258316"/>
          </a:xfrm>
          <a:prstGeom prst="rect">
            <a:avLst/>
          </a:prstGeom>
        </p:spPr>
        <p:txBody>
          <a:bodyPr wrap="square">
            <a:spAutoFit/>
          </a:bodyPr>
          <a:lstStyle/>
          <a:p>
            <a:pPr marL="342900" indent="-342900">
              <a:lnSpc>
                <a:spcPct val="106000"/>
              </a:lnSpc>
              <a:buFont typeface="Symbol" panose="05050102010706020507" pitchFamily="18" charset="2"/>
              <a:buChar char=""/>
            </a:pPr>
            <a:r>
              <a:rPr lang="en-GB" sz="1900" dirty="0" smtClean="0">
                <a:latin typeface="Arial" panose="020B0604020202020204" pitchFamily="34" charset="0"/>
                <a:ea typeface="Calibri" panose="020F0502020204030204" pitchFamily="34" charset="0"/>
                <a:cs typeface="Times New Roman" panose="02020603050405020304" pitchFamily="18" charset="0"/>
              </a:rPr>
              <a:t>Paediatric </a:t>
            </a:r>
            <a:r>
              <a:rPr lang="en-GB" sz="1900" dirty="0">
                <a:latin typeface="Arial" panose="020B0604020202020204" pitchFamily="34" charset="0"/>
                <a:ea typeface="Calibri" panose="020F0502020204030204" pitchFamily="34" charset="0"/>
                <a:cs typeface="Times New Roman" panose="02020603050405020304" pitchFamily="18" charset="0"/>
              </a:rPr>
              <a:t>multi-disciplinary team (MDT) sessions </a:t>
            </a:r>
            <a:r>
              <a:rPr lang="en-GB" sz="1900" dirty="0" smtClean="0">
                <a:latin typeface="Arial" panose="020B0604020202020204" pitchFamily="34" charset="0"/>
                <a:ea typeface="Calibri" panose="020F0502020204030204" pitchFamily="34" charset="0"/>
                <a:cs typeface="Times New Roman" panose="02020603050405020304" pitchFamily="18" charset="0"/>
              </a:rPr>
              <a:t>have been taking place in Barnet</a:t>
            </a:r>
            <a:r>
              <a:rPr lang="en-GB" sz="1900" dirty="0">
                <a:latin typeface="Arial" panose="020B0604020202020204" pitchFamily="34" charset="0"/>
                <a:ea typeface="Calibri" panose="020F0502020204030204" pitchFamily="34" charset="0"/>
                <a:cs typeface="Times New Roman" panose="02020603050405020304" pitchFamily="18" charset="0"/>
              </a:rPr>
              <a:t>, in collaboration with local Consultant paediatricians from Royal Free NHS Foundation </a:t>
            </a:r>
            <a:r>
              <a:rPr lang="en-GB" sz="1900" dirty="0" smtClean="0">
                <a:latin typeface="Arial" panose="020B0604020202020204" pitchFamily="34" charset="0"/>
                <a:ea typeface="Calibri" panose="020F0502020204030204" pitchFamily="34" charset="0"/>
                <a:cs typeface="Times New Roman" panose="02020603050405020304" pitchFamily="18" charset="0"/>
              </a:rPr>
              <a:t>Trust</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Symbol" panose="05050102010706020507" pitchFamily="18" charset="2"/>
              <a:buChar char=""/>
            </a:pPr>
            <a:r>
              <a:rPr lang="en-GB" sz="1900" dirty="0">
                <a:latin typeface="Arial" panose="020B0604020202020204" pitchFamily="34" charset="0"/>
                <a:ea typeface="Calibri" panose="020F0502020204030204" pitchFamily="34" charset="0"/>
                <a:cs typeface="Times New Roman" panose="02020603050405020304" pitchFamily="18" charset="0"/>
              </a:rPr>
              <a:t>The MDT sessions enabled </a:t>
            </a:r>
            <a:r>
              <a:rPr lang="en-GB" sz="1900" dirty="0" smtClean="0">
                <a:latin typeface="Arial" panose="020B0604020202020204" pitchFamily="34" charset="0"/>
                <a:ea typeface="Calibri" panose="020F0502020204030204" pitchFamily="34" charset="0"/>
                <a:cs typeface="Times New Roman" panose="02020603050405020304" pitchFamily="18" charset="0"/>
              </a:rPr>
              <a:t>discussions between </a:t>
            </a:r>
            <a:r>
              <a:rPr lang="en-GB" sz="1900" dirty="0">
                <a:latin typeface="Arial" panose="020B0604020202020204" pitchFamily="34" charset="0"/>
                <a:ea typeface="Calibri" panose="020F0502020204030204" pitchFamily="34" charset="0"/>
                <a:cs typeface="Times New Roman" panose="02020603050405020304" pitchFamily="18" charset="0"/>
              </a:rPr>
              <a:t>secondary care Consultant Paediatricians, early years representatives and primary care </a:t>
            </a:r>
            <a:r>
              <a:rPr lang="en-GB" sz="1900" dirty="0" smtClean="0">
                <a:latin typeface="Arial" panose="020B0604020202020204" pitchFamily="34" charset="0"/>
                <a:ea typeface="Calibri" panose="020F0502020204030204" pitchFamily="34" charset="0"/>
                <a:cs typeface="Times New Roman" panose="02020603050405020304" pitchFamily="18" charset="0"/>
              </a:rPr>
              <a:t>GPs</a:t>
            </a:r>
          </a:p>
          <a:p>
            <a:pPr marL="342900" lvl="0" indent="-342900">
              <a:lnSpc>
                <a:spcPct val="106000"/>
              </a:lnSpc>
              <a:spcAft>
                <a:spcPts val="0"/>
              </a:spcAft>
              <a:buFont typeface="Symbol" panose="05050102010706020507" pitchFamily="18" charset="2"/>
              <a:buChar char=""/>
            </a:pPr>
            <a:r>
              <a:rPr lang="en-GB" sz="1900" dirty="0" smtClean="0">
                <a:latin typeface="Arial" panose="020B0604020202020204" pitchFamily="34" charset="0"/>
                <a:ea typeface="Calibri" panose="020F0502020204030204" pitchFamily="34" charset="0"/>
                <a:cs typeface="Times New Roman" panose="02020603050405020304" pitchFamily="18" charset="0"/>
              </a:rPr>
              <a:t>This helps for specialist advice and learning to be shared which provides </a:t>
            </a:r>
            <a:r>
              <a:rPr lang="en-GB" sz="1900" dirty="0">
                <a:latin typeface="Arial" panose="020B0604020202020204" pitchFamily="34" charset="0"/>
                <a:ea typeface="Calibri" panose="020F0502020204030204" pitchFamily="34" charset="0"/>
                <a:cs typeface="Times New Roman" panose="02020603050405020304" pitchFamily="18" charset="0"/>
              </a:rPr>
              <a:t>education and support to primary care clinicians to </a:t>
            </a:r>
            <a:r>
              <a:rPr lang="en-GB" sz="1900" dirty="0" smtClean="0">
                <a:latin typeface="Arial" panose="020B0604020202020204" pitchFamily="34" charset="0"/>
                <a:ea typeface="Calibri" panose="020F0502020204030204" pitchFamily="34" charset="0"/>
                <a:cs typeface="Times New Roman" panose="02020603050405020304" pitchFamily="18" charset="0"/>
              </a:rPr>
              <a:t>help them to help children </a:t>
            </a:r>
            <a:r>
              <a:rPr lang="en-GB" sz="1900" dirty="0">
                <a:latin typeface="Arial" panose="020B0604020202020204" pitchFamily="34" charset="0"/>
                <a:ea typeface="Calibri" panose="020F0502020204030204" pitchFamily="34" charset="0"/>
                <a:cs typeface="Times New Roman" panose="02020603050405020304" pitchFamily="18" charset="0"/>
              </a:rPr>
              <a:t>in the </a:t>
            </a:r>
            <a:r>
              <a:rPr lang="en-GB" sz="1900" dirty="0" smtClean="0">
                <a:latin typeface="Arial" panose="020B0604020202020204" pitchFamily="34" charset="0"/>
                <a:ea typeface="Calibri" panose="020F0502020204030204" pitchFamily="34" charset="0"/>
                <a:cs typeface="Times New Roman" panose="02020603050405020304" pitchFamily="18" charset="0"/>
              </a:rPr>
              <a:t>community rather than sending them to hospital.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n-GB" sz="1900" dirty="0" smtClean="0">
                <a:latin typeface="Arial" panose="020B0604020202020204" pitchFamily="34" charset="0"/>
                <a:ea typeface="Calibri" panose="020F0502020204030204" pitchFamily="34" charset="0"/>
                <a:cs typeface="Times New Roman" panose="02020603050405020304" pitchFamily="18" charset="0"/>
              </a:rPr>
              <a:t>The Barnet Borough Partnership </a:t>
            </a:r>
            <a:r>
              <a:rPr lang="en-GB" sz="1900" dirty="0">
                <a:latin typeface="Arial" panose="020B0604020202020204" pitchFamily="34" charset="0"/>
                <a:ea typeface="Calibri" panose="020F0502020204030204" pitchFamily="34" charset="0"/>
                <a:cs typeface="Times New Roman" panose="02020603050405020304" pitchFamily="18" charset="0"/>
              </a:rPr>
              <a:t>team is </a:t>
            </a:r>
            <a:r>
              <a:rPr lang="en-GB" sz="1900" dirty="0" smtClean="0">
                <a:latin typeface="Arial" panose="020B0604020202020204" pitchFamily="34" charset="0"/>
                <a:ea typeface="Calibri" panose="020F0502020204030204" pitchFamily="34" charset="0"/>
                <a:cs typeface="Times New Roman" panose="02020603050405020304" pitchFamily="18" charset="0"/>
              </a:rPr>
              <a:t>looking to also include mental health support into the MDT as well as wider </a:t>
            </a:r>
            <a:r>
              <a:rPr lang="en-GB" sz="1900" dirty="0">
                <a:latin typeface="Arial" panose="020B0604020202020204" pitchFamily="34" charset="0"/>
                <a:ea typeface="Calibri" panose="020F0502020204030204" pitchFamily="34" charset="0"/>
                <a:cs typeface="Times New Roman" panose="02020603050405020304" pitchFamily="18" charset="0"/>
              </a:rPr>
              <a:t>roles such as social prescribing link workers and supporting further rollout across the borough</a:t>
            </a:r>
            <a:r>
              <a:rPr lang="en-GB" sz="1900" dirty="0" smtClean="0">
                <a:latin typeface="Arial" panose="020B0604020202020204" pitchFamily="34" charset="0"/>
                <a:ea typeface="Calibri" panose="020F0502020204030204" pitchFamily="34" charset="0"/>
                <a:cs typeface="Times New Roman" panose="02020603050405020304" pitchFamily="18" charset="0"/>
              </a:rPr>
              <a:t>.</a:t>
            </a:r>
          </a:p>
          <a:p>
            <a:pPr marL="342900" lvl="0" indent="-342900">
              <a:lnSpc>
                <a:spcPct val="106000"/>
              </a:lnSpc>
              <a:spcAft>
                <a:spcPts val="800"/>
              </a:spcAft>
              <a:buFont typeface="Symbol" panose="05050102010706020507" pitchFamily="18" charset="2"/>
              <a:buChar char=""/>
            </a:pPr>
            <a:r>
              <a:rPr lang="en-GB" sz="1900" b="1" dirty="0">
                <a:latin typeface="Arial" panose="020B0604020202020204" pitchFamily="34" charset="0"/>
                <a:ea typeface="Calibri" panose="020F0502020204030204" pitchFamily="34" charset="0"/>
                <a:cs typeface="Arial" panose="020B0604020202020204" pitchFamily="34" charset="0"/>
              </a:rPr>
              <a:t>Benefits for patients:</a:t>
            </a:r>
          </a:p>
          <a:p>
            <a:pPr marL="800100" lvl="1" indent="-342900">
              <a:lnSpc>
                <a:spcPct val="106000"/>
              </a:lnSpc>
              <a:spcAft>
                <a:spcPts val="800"/>
              </a:spcAft>
              <a:buFont typeface="Wingdings" panose="05000000000000000000" pitchFamily="2" charset="2"/>
              <a:buChar char="Ø"/>
            </a:pPr>
            <a:r>
              <a:rPr lang="en-GB" sz="1900" dirty="0" smtClean="0">
                <a:latin typeface="Arial" panose="020B0604020202020204" pitchFamily="34" charset="0"/>
                <a:ea typeface="Calibri" panose="020F0502020204030204" pitchFamily="34" charset="0"/>
                <a:cs typeface="Arial" panose="020B0604020202020204" pitchFamily="34" charset="0"/>
              </a:rPr>
              <a:t>Reduced </a:t>
            </a:r>
            <a:r>
              <a:rPr lang="en-GB" sz="1900" dirty="0">
                <a:latin typeface="Arial" panose="020B0604020202020204" pitchFamily="34" charset="0"/>
                <a:ea typeface="Calibri" panose="020F0502020204030204" pitchFamily="34" charset="0"/>
                <a:cs typeface="Arial" panose="020B0604020202020204" pitchFamily="34" charset="0"/>
              </a:rPr>
              <a:t>anxiety for residents and their </a:t>
            </a:r>
            <a:r>
              <a:rPr lang="en-GB" sz="1900" dirty="0" smtClean="0">
                <a:latin typeface="Arial" panose="020B0604020202020204" pitchFamily="34" charset="0"/>
                <a:ea typeface="Calibri" panose="020F0502020204030204" pitchFamily="34" charset="0"/>
                <a:cs typeface="Arial" panose="020B0604020202020204" pitchFamily="34" charset="0"/>
              </a:rPr>
              <a:t>families due to </a:t>
            </a:r>
            <a:r>
              <a:rPr lang="en-GB" sz="1900" dirty="0">
                <a:latin typeface="Arial" panose="020B0604020202020204" pitchFamily="34" charset="0"/>
                <a:ea typeface="Calibri" panose="020F0502020204030204" pitchFamily="34" charset="0"/>
                <a:cs typeface="Arial" panose="020B0604020202020204" pitchFamily="34" charset="0"/>
              </a:rPr>
              <a:t>b</a:t>
            </a:r>
            <a:r>
              <a:rPr lang="en-GB" sz="1900" dirty="0" smtClean="0">
                <a:latin typeface="Arial" panose="020B0604020202020204" pitchFamily="34" charset="0"/>
                <a:ea typeface="Calibri" panose="020F0502020204030204" pitchFamily="34" charset="0"/>
                <a:cs typeface="Arial" panose="020B0604020202020204" pitchFamily="34" charset="0"/>
              </a:rPr>
              <a:t>etter </a:t>
            </a:r>
            <a:r>
              <a:rPr lang="en-GB" sz="1900" dirty="0">
                <a:latin typeface="Arial" panose="020B0604020202020204" pitchFamily="34" charset="0"/>
                <a:ea typeface="Calibri" panose="020F0502020204030204" pitchFamily="34" charset="0"/>
                <a:cs typeface="Arial" panose="020B0604020202020204" pitchFamily="34" charset="0"/>
              </a:rPr>
              <a:t>early advice and management </a:t>
            </a:r>
            <a:r>
              <a:rPr lang="en-GB" sz="1900" dirty="0" smtClean="0">
                <a:latin typeface="Arial" panose="020B0604020202020204" pitchFamily="34" charset="0"/>
                <a:ea typeface="Calibri" panose="020F0502020204030204" pitchFamily="34" charset="0"/>
                <a:cs typeface="Arial" panose="020B0604020202020204" pitchFamily="34" charset="0"/>
              </a:rPr>
              <a:t>from their GP with the potential </a:t>
            </a:r>
            <a:r>
              <a:rPr lang="en-GB" sz="1900" dirty="0">
                <a:latin typeface="Arial" panose="020B0604020202020204" pitchFamily="34" charset="0"/>
                <a:ea typeface="Calibri" panose="020F0502020204030204" pitchFamily="34" charset="0"/>
                <a:cs typeface="Arial" panose="020B0604020202020204" pitchFamily="34" charset="0"/>
              </a:rPr>
              <a:t>to </a:t>
            </a:r>
            <a:r>
              <a:rPr lang="en-GB" sz="1900" dirty="0" smtClean="0">
                <a:latin typeface="Arial" panose="020B0604020202020204" pitchFamily="34" charset="0"/>
                <a:ea typeface="Calibri" panose="020F0502020204030204" pitchFamily="34" charset="0"/>
                <a:cs typeface="Arial" panose="020B0604020202020204" pitchFamily="34" charset="0"/>
              </a:rPr>
              <a:t>cut down on waiting times for advice from secondary care</a:t>
            </a:r>
            <a:endParaRPr lang="en-GB" sz="19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6000"/>
              </a:lnSpc>
              <a:spcAft>
                <a:spcPts val="800"/>
              </a:spcAft>
              <a:buFont typeface="Wingdings" panose="05000000000000000000" pitchFamily="2" charset="2"/>
              <a:buChar char="Ø"/>
            </a:pPr>
            <a:r>
              <a:rPr lang="en-GB" sz="1900" dirty="0" smtClean="0">
                <a:latin typeface="Arial" panose="020B0604020202020204" pitchFamily="34" charset="0"/>
                <a:ea typeface="Calibri" panose="020F0502020204030204" pitchFamily="34" charset="0"/>
                <a:cs typeface="Arial" panose="020B0604020202020204" pitchFamily="34" charset="0"/>
              </a:rPr>
              <a:t>A better </a:t>
            </a:r>
            <a:r>
              <a:rPr lang="en-GB" sz="1900" dirty="0">
                <a:latin typeface="Arial" panose="020B0604020202020204" pitchFamily="34" charset="0"/>
                <a:ea typeface="Calibri" panose="020F0502020204030204" pitchFamily="34" charset="0"/>
                <a:cs typeface="Arial" panose="020B0604020202020204" pitchFamily="34" charset="0"/>
              </a:rPr>
              <a:t>patient </a:t>
            </a:r>
            <a:r>
              <a:rPr lang="en-GB" sz="1900" dirty="0" smtClean="0">
                <a:latin typeface="Arial" panose="020B0604020202020204" pitchFamily="34" charset="0"/>
                <a:ea typeface="Calibri" panose="020F0502020204030204" pitchFamily="34" charset="0"/>
                <a:cs typeface="Arial" panose="020B0604020202020204" pitchFamily="34" charset="0"/>
              </a:rPr>
              <a:t>experience with more </a:t>
            </a:r>
            <a:r>
              <a:rPr lang="en-GB" sz="1900" dirty="0">
                <a:latin typeface="Arial" panose="020B0604020202020204" pitchFamily="34" charset="0"/>
                <a:ea typeface="Calibri" panose="020F0502020204030204" pitchFamily="34" charset="0"/>
                <a:cs typeface="Arial" panose="020B0604020202020204" pitchFamily="34" charset="0"/>
              </a:rPr>
              <a:t>personalised care closer to home </a:t>
            </a:r>
          </a:p>
          <a:p>
            <a:pPr marL="800100" lvl="1" indent="-342900">
              <a:lnSpc>
                <a:spcPct val="106000"/>
              </a:lnSpc>
              <a:spcAft>
                <a:spcPts val="800"/>
              </a:spcAft>
              <a:buFont typeface="Wingdings" panose="05000000000000000000" pitchFamily="2" charset="2"/>
              <a:buChar char="Ø"/>
            </a:pPr>
            <a:r>
              <a:rPr lang="en-GB" sz="1900" dirty="0">
                <a:latin typeface="Arial" panose="020B0604020202020204" pitchFamily="34" charset="0"/>
                <a:ea typeface="Calibri" panose="020F0502020204030204" pitchFamily="34" charset="0"/>
                <a:cs typeface="Arial" panose="020B0604020202020204" pitchFamily="34" charset="0"/>
              </a:rPr>
              <a:t>Appropriate referrals and investigations of patients prior to attendance at hospital appointment where necessary, resulting in fewer hospital follow up appointments and more efficient care.</a:t>
            </a:r>
          </a:p>
          <a:p>
            <a:pPr marL="800100" lvl="1" indent="-342900">
              <a:lnSpc>
                <a:spcPct val="106000"/>
              </a:lnSpc>
              <a:spcAft>
                <a:spcPts val="800"/>
              </a:spcAft>
              <a:buFont typeface="Wingdings" panose="05000000000000000000" pitchFamily="2" charset="2"/>
              <a:buChar char="Ø"/>
            </a:pPr>
            <a:r>
              <a:rPr lang="en-GB" sz="1900" dirty="0">
                <a:latin typeface="Arial" panose="020B0604020202020204" pitchFamily="34" charset="0"/>
                <a:ea typeface="Calibri" panose="020F0502020204030204" pitchFamily="34" charset="0"/>
                <a:cs typeface="Arial" panose="020B0604020202020204" pitchFamily="34" charset="0"/>
              </a:rPr>
              <a:t>Holistic, multi-disciplinary </a:t>
            </a:r>
            <a:r>
              <a:rPr lang="en-GB" sz="1900" dirty="0" smtClean="0">
                <a:latin typeface="Arial" panose="020B0604020202020204" pitchFamily="34" charset="0"/>
                <a:ea typeface="Calibri" panose="020F0502020204030204" pitchFamily="34" charset="0"/>
                <a:cs typeface="Arial" panose="020B0604020202020204" pitchFamily="34" charset="0"/>
              </a:rPr>
              <a:t>care</a:t>
            </a:r>
            <a:endParaRPr lang="en-GB" sz="19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6000"/>
              </a:lnSpc>
              <a:spcAft>
                <a:spcPts val="80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49404" y="356389"/>
            <a:ext cx="4322957" cy="796500"/>
          </a:xfrm>
          <a:prstGeom prst="rect">
            <a:avLst/>
          </a:prstGeom>
        </p:spPr>
        <p:txBody>
          <a:bodyPr wrap="square">
            <a:spAutoFit/>
          </a:bodyPr>
          <a:lstStyle/>
          <a:p>
            <a:pPr marL="15240" indent="-6350">
              <a:lnSpc>
                <a:spcPct val="104000"/>
              </a:lnSpc>
              <a:spcAft>
                <a:spcPts val="0"/>
              </a:spcAft>
            </a:pPr>
            <a:r>
              <a:rPr lang="en-GB" sz="2400" b="1" dirty="0">
                <a:solidFill>
                  <a:srgbClr val="C10071"/>
                </a:solidFill>
                <a:latin typeface="Arial" panose="020B0604020202020204" pitchFamily="34" charset="0"/>
                <a:ea typeface="Arial" panose="020B0604020202020204" pitchFamily="34" charset="0"/>
              </a:rPr>
              <a:t>Children and Young People</a:t>
            </a:r>
            <a:endParaRPr lang="en-GB" sz="2400" dirty="0">
              <a:solidFill>
                <a:srgbClr val="C10071"/>
              </a:solidFill>
              <a:latin typeface="Arial" panose="020B0604020202020204" pitchFamily="34" charset="0"/>
              <a:ea typeface="Arial" panose="020B0604020202020204" pitchFamily="34" charset="0"/>
            </a:endParaRPr>
          </a:p>
          <a:p>
            <a:pPr marL="15240" indent="-6350">
              <a:lnSpc>
                <a:spcPct val="104000"/>
              </a:lnSpc>
              <a:spcAft>
                <a:spcPts val="0"/>
              </a:spcAft>
            </a:pPr>
            <a:r>
              <a:rPr lang="en-GB" sz="2000" dirty="0">
                <a:solidFill>
                  <a:srgbClr val="00000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336793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815" y="902537"/>
            <a:ext cx="11653024" cy="6001643"/>
          </a:xfrm>
          <a:prstGeom prst="rect">
            <a:avLst/>
          </a:prstGeom>
        </p:spPr>
        <p:txBody>
          <a:bodyPr wrap="square">
            <a:spAutoFit/>
          </a:bodyPr>
          <a:lstStyle/>
          <a:p>
            <a:pPr marL="285750" lvl="0" indent="-285750">
              <a:buFont typeface="Arial" panose="020B0604020202020204" pitchFamily="34" charset="0"/>
              <a:buChar char="•"/>
            </a:pPr>
            <a:r>
              <a:rPr lang="en-GB" sz="2400" dirty="0"/>
              <a:t>This </a:t>
            </a:r>
            <a:r>
              <a:rPr lang="en-GB" sz="2400" dirty="0" err="1"/>
              <a:t>workstream</a:t>
            </a:r>
            <a:r>
              <a:rPr lang="en-GB" sz="2400" dirty="0"/>
              <a:t> </a:t>
            </a:r>
            <a:r>
              <a:rPr lang="en-GB" sz="2400" dirty="0" smtClean="0"/>
              <a:t>is using </a:t>
            </a:r>
            <a:r>
              <a:rPr lang="en-GB" sz="2400" dirty="0"/>
              <a:t>data and Population Health Management to </a:t>
            </a:r>
            <a:r>
              <a:rPr lang="en-GB" sz="2400" dirty="0" smtClean="0"/>
              <a:t>reduce  </a:t>
            </a:r>
            <a:r>
              <a:rPr lang="en-GB" sz="2400" dirty="0"/>
              <a:t>inequalities in outcomes for CVD </a:t>
            </a:r>
          </a:p>
          <a:p>
            <a:pPr marL="285750" indent="-285750">
              <a:buFont typeface="Arial" panose="020B0604020202020204" pitchFamily="34" charset="0"/>
              <a:buChar char="•"/>
            </a:pPr>
            <a:r>
              <a:rPr lang="en-GB" sz="2400" dirty="0" smtClean="0"/>
              <a:t>The </a:t>
            </a:r>
            <a:r>
              <a:rPr lang="en-GB" sz="2400" dirty="0"/>
              <a:t>voluntary care sector, Inclusion Barnet, Public Health and the Barnet Borough </a:t>
            </a:r>
            <a:r>
              <a:rPr lang="en-GB" sz="2400" dirty="0" smtClean="0"/>
              <a:t>Partnership have come together to develop an integrated peer-support approach by </a:t>
            </a:r>
            <a:r>
              <a:rPr lang="en-GB" sz="2400" dirty="0"/>
              <a:t>employing peers from our communities to educate others on </a:t>
            </a:r>
            <a:r>
              <a:rPr lang="en-GB" sz="2400" dirty="0" smtClean="0"/>
              <a:t>how to help people to prevent CVD and also how to manage their condition</a:t>
            </a:r>
          </a:p>
          <a:p>
            <a:pPr marL="285750" indent="-285750">
              <a:buFont typeface="Arial" panose="020B0604020202020204" pitchFamily="34" charset="0"/>
              <a:buChar char="•"/>
            </a:pPr>
            <a:r>
              <a:rPr lang="en-GB" sz="2400" dirty="0" smtClean="0"/>
              <a:t>The </a:t>
            </a:r>
            <a:r>
              <a:rPr lang="en-GB" sz="2400" dirty="0"/>
              <a:t>delivery of the peer support model through the Healthy Heart project has seen a number of sessions delivered by Inclusion Barnet </a:t>
            </a:r>
            <a:r>
              <a:rPr lang="en-GB" sz="2400" dirty="0" smtClean="0"/>
              <a:t>initially in the Burnt </a:t>
            </a:r>
            <a:r>
              <a:rPr lang="en-GB" sz="2400" dirty="0"/>
              <a:t>Oak and Colindale </a:t>
            </a:r>
            <a:r>
              <a:rPr lang="en-GB" sz="2400" dirty="0" smtClean="0"/>
              <a:t>areas</a:t>
            </a:r>
            <a:endParaRPr lang="en-GB" sz="2400" dirty="0"/>
          </a:p>
          <a:p>
            <a:pPr marL="285750" lvl="0" indent="-285750">
              <a:buFont typeface="Arial" panose="020B0604020202020204" pitchFamily="34" charset="0"/>
              <a:buChar char="•"/>
            </a:pPr>
            <a:r>
              <a:rPr lang="en-GB" sz="2400" dirty="0" smtClean="0"/>
              <a:t>Other activities taking place include:</a:t>
            </a:r>
          </a:p>
          <a:p>
            <a:pPr marL="800100" lvl="1" indent="-342900">
              <a:buFont typeface="Wingdings" panose="05000000000000000000" pitchFamily="2" charset="2"/>
              <a:buChar char="Ø"/>
            </a:pPr>
            <a:r>
              <a:rPr lang="en-GB" sz="2400" dirty="0" smtClean="0"/>
              <a:t>looking at cases of hypertension across the borough</a:t>
            </a:r>
          </a:p>
          <a:p>
            <a:pPr marL="800100" lvl="1" indent="-342900">
              <a:buFont typeface="Wingdings" panose="05000000000000000000" pitchFamily="2" charset="2"/>
              <a:buChar char="Ø"/>
            </a:pPr>
            <a:r>
              <a:rPr lang="en-GB" sz="2400" dirty="0" smtClean="0"/>
              <a:t>linking </a:t>
            </a:r>
            <a:r>
              <a:rPr lang="en-GB" sz="2400" dirty="0"/>
              <a:t>in and launching </a:t>
            </a:r>
            <a:r>
              <a:rPr lang="en-GB" sz="2400" dirty="0" smtClean="0"/>
              <a:t>a </a:t>
            </a:r>
            <a:r>
              <a:rPr lang="en-GB" sz="2400" dirty="0"/>
              <a:t>Public Health CVD prevention strategy with primary and secondary care </a:t>
            </a:r>
            <a:r>
              <a:rPr lang="en-GB" sz="2400" dirty="0" smtClean="0"/>
              <a:t>initiatives</a:t>
            </a:r>
          </a:p>
          <a:p>
            <a:pPr marL="800100" lvl="1" indent="-342900">
              <a:buFont typeface="Wingdings" panose="05000000000000000000" pitchFamily="2" charset="2"/>
              <a:buChar char="Ø"/>
            </a:pPr>
            <a:r>
              <a:rPr lang="en-GB" sz="2400" dirty="0" smtClean="0"/>
              <a:t>planning </a:t>
            </a:r>
            <a:r>
              <a:rPr lang="en-GB" sz="2400" dirty="0"/>
              <a:t>to build upon health inequalities peer support bid to co-produce communication and educational materials and help co-design outreach activities</a:t>
            </a:r>
          </a:p>
        </p:txBody>
      </p:sp>
      <p:sp>
        <p:nvSpPr>
          <p:cNvPr id="2" name="Rectangle 1"/>
          <p:cNvSpPr/>
          <p:nvPr/>
        </p:nvSpPr>
        <p:spPr>
          <a:xfrm>
            <a:off x="412595" y="440872"/>
            <a:ext cx="4574650" cy="461665"/>
          </a:xfrm>
          <a:prstGeom prst="rect">
            <a:avLst/>
          </a:prstGeom>
        </p:spPr>
        <p:txBody>
          <a:bodyPr wrap="none">
            <a:spAutoFit/>
          </a:bodyPr>
          <a:lstStyle/>
          <a:p>
            <a:pPr marL="15240" indent="-6350" fontAlgn="base">
              <a:spcAft>
                <a:spcPts val="0"/>
              </a:spcAft>
            </a:pPr>
            <a:r>
              <a:rPr lang="en-GB" sz="2400" b="1" dirty="0">
                <a:solidFill>
                  <a:srgbClr val="C10071"/>
                </a:solidFill>
                <a:latin typeface="Arial" panose="020B0604020202020204" pitchFamily="34" charset="0"/>
                <a:ea typeface="Times New Roman" panose="02020603050405020304" pitchFamily="18" charset="0"/>
              </a:rPr>
              <a:t>Cardiovascular </a:t>
            </a:r>
            <a:r>
              <a:rPr lang="en-GB" sz="2400" b="1" dirty="0" smtClean="0">
                <a:solidFill>
                  <a:srgbClr val="C10071"/>
                </a:solidFill>
                <a:latin typeface="Arial" panose="020B0604020202020204" pitchFamily="34" charset="0"/>
                <a:ea typeface="Times New Roman" panose="02020603050405020304" pitchFamily="18" charset="0"/>
              </a:rPr>
              <a:t>disease (CVD)</a:t>
            </a:r>
            <a:endParaRPr lang="en-GB" sz="2400" dirty="0">
              <a:solidFill>
                <a:srgbClr val="C1007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15022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17" y="1237114"/>
            <a:ext cx="9567043" cy="461665"/>
          </a:xfrm>
          <a:prstGeom prst="rect">
            <a:avLst/>
          </a:prstGeom>
        </p:spPr>
        <p:txBody>
          <a:bodyPr wrap="none">
            <a:spAutoFit/>
          </a:bodyPr>
          <a:lstStyle/>
          <a:p>
            <a:r>
              <a:rPr lang="en-GB" sz="2400" b="1" dirty="0">
                <a:solidFill>
                  <a:srgbClr val="C10071"/>
                </a:solidFill>
              </a:rPr>
              <a:t>Improving holistic care for adults with dementia and their carers</a:t>
            </a:r>
          </a:p>
        </p:txBody>
      </p:sp>
      <p:sp>
        <p:nvSpPr>
          <p:cNvPr id="3" name="Rectangle 2"/>
          <p:cNvSpPr/>
          <p:nvPr/>
        </p:nvSpPr>
        <p:spPr>
          <a:xfrm>
            <a:off x="156117" y="2077921"/>
            <a:ext cx="11775688" cy="3339376"/>
          </a:xfrm>
          <a:prstGeom prst="rect">
            <a:avLst/>
          </a:prstGeom>
        </p:spPr>
        <p:txBody>
          <a:bodyPr wrap="square">
            <a:spAutoFit/>
          </a:bodyPr>
          <a:lstStyle/>
          <a:p>
            <a:pPr marL="342900" indent="-342900" fontAlgn="base">
              <a:spcAft>
                <a:spcPts val="0"/>
              </a:spcAft>
              <a:buFont typeface="Arial" panose="020B0604020202020204" pitchFamily="34" charset="0"/>
              <a:buChar char="•"/>
            </a:pPr>
            <a:r>
              <a:rPr lang="en-GB"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Age </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UK community-based dementia services - day centre provision, dementia befriending, dementia advisors and a range of other </a:t>
            </a:r>
            <a:r>
              <a:rPr lang="en-GB"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activities</a:t>
            </a:r>
          </a:p>
          <a:p>
            <a:pPr marL="342900" indent="-342900" fontAlgn="base">
              <a:spcAft>
                <a:spcPts val="0"/>
              </a:spcAft>
              <a:buFont typeface="Arial" panose="020B0604020202020204" pitchFamily="34" charset="0"/>
              <a:buChar char="•"/>
            </a:pPr>
            <a:r>
              <a:rPr lang="en-GB"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MDT </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discussions to plan, support and signpost residents and their carers, with representation across primary care, VCSE and social care </a:t>
            </a:r>
            <a:endParaRPr lang="en-GB" sz="24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fontAlgn="base">
              <a:spcAft>
                <a:spcPts val="0"/>
              </a:spcAft>
              <a:buFont typeface="Arial" panose="020B0604020202020204" pitchFamily="34" charset="0"/>
              <a:buChar char="•"/>
            </a:pPr>
            <a:r>
              <a:rPr lang="en-GB"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MDT </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approach and dementia roles to be launched and rolled out as part of the Frailty MDT </a:t>
            </a:r>
            <a:r>
              <a:rPr lang="en-GB"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rollout</a:t>
            </a:r>
          </a:p>
          <a:p>
            <a:pPr marL="342900" indent="-342900" fontAlgn="base">
              <a:spcAft>
                <a:spcPts val="0"/>
              </a:spcAft>
              <a:buFont typeface="Arial" panose="020B0604020202020204" pitchFamily="34" charset="0"/>
              <a:buChar char="•"/>
            </a:pPr>
            <a:r>
              <a:rPr lang="en-GB"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Dementia </a:t>
            </a:r>
            <a:r>
              <a:rPr lang="en-GB"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Friendly Partnership-Action plan in place working towards accreditation with Alzheimer’s UK to become a ‘Dementia Friendly Borough’</a:t>
            </a:r>
            <a:endParaRPr lang="en-GB" sz="2400" dirty="0">
              <a:latin typeface="Arial" panose="020B0604020202020204" pitchFamily="34" charset="0"/>
              <a:ea typeface="Calibri" panose="020F0502020204030204" pitchFamily="34" charset="0"/>
              <a:cs typeface="Arial" panose="020B0604020202020204" pitchFamily="34" charset="0"/>
            </a:endParaRPr>
          </a:p>
          <a:p>
            <a:pPr fontAlgn="base">
              <a:spcAft>
                <a:spcPts val="0"/>
              </a:spcAft>
            </a:pPr>
            <a:r>
              <a:rPr lang="en-GB" sz="1900" b="1" i="1" dirty="0">
                <a:latin typeface="Times New Roman" panose="02020603050405020304" pitchFamily="18" charset="0"/>
                <a:ea typeface="Times New Roman" panose="02020603050405020304" pitchFamily="18" charset="0"/>
              </a:rPr>
              <a:t> </a:t>
            </a:r>
            <a:endParaRPr lang="en-GB" sz="1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3448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153" y="1214397"/>
            <a:ext cx="11444081" cy="5632311"/>
          </a:xfrm>
          <a:prstGeom prst="rect">
            <a:avLst/>
          </a:prstGeom>
        </p:spPr>
        <p:txBody>
          <a:bodyPr wrap="square">
            <a:spAutoFit/>
          </a:bodyPr>
          <a:lstStyle/>
          <a:p>
            <a:pPr marL="342900" lvl="0" indent="-342900">
              <a:buFont typeface="Symbol" panose="05050102010706020507" pitchFamily="18" charset="2"/>
              <a:buChar char=""/>
            </a:pPr>
            <a:r>
              <a:rPr lang="en-GB" sz="2400" kern="0" dirty="0" smtClean="0">
                <a:solidFill>
                  <a:srgbClr val="000000"/>
                </a:solidFill>
                <a:ea typeface="Times New Roman" panose="02020603050405020304" pitchFamily="18" charset="0"/>
              </a:rPr>
              <a:t>The </a:t>
            </a:r>
            <a:r>
              <a:rPr lang="en-GB" sz="2400" kern="0" dirty="0">
                <a:solidFill>
                  <a:srgbClr val="000000"/>
                </a:solidFill>
                <a:ea typeface="Times New Roman" panose="02020603050405020304" pitchFamily="18" charset="0"/>
              </a:rPr>
              <a:t>Borough Partnership has sourced funding to support </a:t>
            </a:r>
            <a:r>
              <a:rPr lang="en-GB" sz="2400" dirty="0">
                <a:solidFill>
                  <a:srgbClr val="000000"/>
                </a:solidFill>
                <a:ea typeface="Times New Roman" panose="02020603050405020304" pitchFamily="18" charset="0"/>
                <a:cs typeface="Times New Roman" panose="02020603050405020304" pitchFamily="18" charset="0"/>
              </a:rPr>
              <a:t>a</a:t>
            </a:r>
            <a:r>
              <a:rPr lang="en-GB" sz="2400" dirty="0">
                <a:solidFill>
                  <a:srgbClr val="000000"/>
                </a:solidFill>
                <a:ea typeface="Calibri" panose="020F0502020204030204" pitchFamily="34" charset="0"/>
                <a:cs typeface="Times New Roman" panose="02020603050405020304" pitchFamily="18" charset="0"/>
              </a:rPr>
              <a:t> collaboration with </a:t>
            </a:r>
            <a:r>
              <a:rPr lang="en-GB" sz="2400" kern="0" dirty="0">
                <a:solidFill>
                  <a:srgbClr val="000000"/>
                </a:solidFill>
                <a:ea typeface="Times New Roman" panose="02020603050405020304" pitchFamily="18" charset="0"/>
              </a:rPr>
              <a:t>Barnet, Enfield and Haringey Mental Health Trust</a:t>
            </a:r>
            <a:r>
              <a:rPr lang="en-GB" sz="2400" dirty="0" smtClean="0">
                <a:solidFill>
                  <a:srgbClr val="000000"/>
                </a:solidFill>
                <a:ea typeface="Times New Roman" panose="02020603050405020304" pitchFamily="18" charset="0"/>
                <a:cs typeface="Times New Roman" panose="02020603050405020304" pitchFamily="18" charset="0"/>
              </a:rPr>
              <a:t> </a:t>
            </a:r>
            <a:r>
              <a:rPr lang="en-GB" sz="2400" dirty="0">
                <a:solidFill>
                  <a:srgbClr val="000000"/>
                </a:solidFill>
                <a:ea typeface="Times New Roman" panose="02020603050405020304" pitchFamily="18" charset="0"/>
                <a:cs typeface="Arial" panose="020B0604020202020204" pitchFamily="34" charset="0"/>
              </a:rPr>
              <a:t>and</a:t>
            </a:r>
            <a:r>
              <a:rPr lang="en-GB" sz="2400" dirty="0">
                <a:solidFill>
                  <a:srgbClr val="000000"/>
                </a:solidFill>
                <a:ea typeface="Calibri" panose="020F0502020204030204" pitchFamily="34" charset="0"/>
                <a:cs typeface="Times New Roman" panose="02020603050405020304" pitchFamily="18" charset="0"/>
              </a:rPr>
              <a:t> 'Art Against Knives‘ (AAK), a local charity supporting young black males to tackle inequalities they experience through peer leadership support and provision of creative spaces and activities </a:t>
            </a:r>
            <a:endParaRPr lang="en-GB" sz="2400" dirty="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400" kern="0" dirty="0">
                <a:solidFill>
                  <a:srgbClr val="000000"/>
                </a:solidFill>
                <a:ea typeface="Times New Roman" panose="02020603050405020304" pitchFamily="18" charset="0"/>
              </a:rPr>
              <a:t>This project will tackle inequalities and it is hoped it will support </a:t>
            </a:r>
            <a:r>
              <a:rPr lang="en-GB" sz="2400" kern="0" dirty="0" smtClean="0">
                <a:solidFill>
                  <a:srgbClr val="000000"/>
                </a:solidFill>
                <a:ea typeface="Times New Roman" panose="02020603050405020304" pitchFamily="18" charset="0"/>
              </a:rPr>
              <a:t>Barnet, Enfield and Haringey Mental Health Trust’s </a:t>
            </a:r>
            <a:r>
              <a:rPr lang="en-GB" sz="2400" kern="0" dirty="0">
                <a:solidFill>
                  <a:srgbClr val="000000"/>
                </a:solidFill>
                <a:ea typeface="Times New Roman" panose="02020603050405020304" pitchFamily="18" charset="0"/>
              </a:rPr>
              <a:t>integration and community transformation plans</a:t>
            </a:r>
          </a:p>
          <a:p>
            <a:pPr marL="342900" lvl="0" indent="-342900">
              <a:buFont typeface="Symbol" panose="05050102010706020507" pitchFamily="18" charset="2"/>
              <a:buChar char=""/>
            </a:pPr>
            <a:r>
              <a:rPr lang="en-GB" sz="2400" kern="0" dirty="0">
                <a:solidFill>
                  <a:srgbClr val="000000"/>
                </a:solidFill>
                <a:ea typeface="Times New Roman" panose="02020603050405020304" pitchFamily="18" charset="0"/>
              </a:rPr>
              <a:t>It will enable a true co-production approach to the mental health service offer for young black males in our community</a:t>
            </a:r>
          </a:p>
          <a:p>
            <a:pPr marL="342900" lvl="0" indent="-342900">
              <a:buFont typeface="Symbol" panose="05050102010706020507" pitchFamily="18" charset="2"/>
              <a:buChar char=""/>
            </a:pPr>
            <a:r>
              <a:rPr lang="en-GB" sz="2400" kern="0" dirty="0">
                <a:solidFill>
                  <a:srgbClr val="000000"/>
                </a:solidFill>
                <a:ea typeface="Times New Roman" panose="02020603050405020304" pitchFamily="18" charset="0"/>
              </a:rPr>
              <a:t>It will also support AAK in delivering their creative spaces and early intervention support, enabling new peer support roles in the community and to undertake an effective community led co-production activity to address the mental health inequalities of young black men in Barnet and feedback to system partners to inform service delivery</a:t>
            </a:r>
            <a:endParaRPr lang="en-GB" sz="2400" kern="0" dirty="0">
              <a:ea typeface="Times New Roman" panose="02020603050405020304" pitchFamily="18" charset="0"/>
            </a:endParaRPr>
          </a:p>
        </p:txBody>
      </p:sp>
      <p:sp>
        <p:nvSpPr>
          <p:cNvPr id="6" name="Rectangle 5"/>
          <p:cNvSpPr/>
          <p:nvPr/>
        </p:nvSpPr>
        <p:spPr>
          <a:xfrm>
            <a:off x="298153" y="779303"/>
            <a:ext cx="3961341" cy="289118"/>
          </a:xfrm>
          <a:prstGeom prst="rect">
            <a:avLst/>
          </a:prstGeom>
        </p:spPr>
        <p:txBody>
          <a:bodyPr wrap="none">
            <a:spAutoFit/>
          </a:bodyPr>
          <a:lstStyle/>
          <a:p>
            <a:pPr algn="just">
              <a:lnSpc>
                <a:spcPts val="1270"/>
              </a:lnSpc>
              <a:spcAft>
                <a:spcPts val="0"/>
              </a:spcAft>
            </a:pPr>
            <a:r>
              <a:rPr lang="en-GB" sz="2400" b="1" dirty="0">
                <a:solidFill>
                  <a:srgbClr val="C10071"/>
                </a:solidFill>
                <a:latin typeface="Arial" panose="020B0604020202020204" pitchFamily="34" charset="0"/>
                <a:ea typeface="Times New Roman" panose="02020603050405020304" pitchFamily="18" charset="0"/>
              </a:rPr>
              <a:t>Mental Health Inequalities</a:t>
            </a:r>
            <a:endParaRPr lang="en-GB" sz="2400" dirty="0">
              <a:solidFill>
                <a:srgbClr val="C1007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586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43961" y="2915495"/>
            <a:ext cx="5125656" cy="764701"/>
          </a:xfrm>
        </p:spPr>
        <p:txBody>
          <a:bodyPr/>
          <a:lstStyle/>
          <a:p>
            <a:r>
              <a:rPr lang="en-GB" dirty="0"/>
              <a:t>Enhanced </a:t>
            </a:r>
            <a:r>
              <a:rPr lang="en-GB" dirty="0" smtClean="0"/>
              <a:t>Access </a:t>
            </a:r>
            <a:r>
              <a:rPr lang="en-GB" dirty="0"/>
              <a:t>to General Practice</a:t>
            </a:r>
          </a:p>
        </p:txBody>
      </p:sp>
      <p:sp>
        <p:nvSpPr>
          <p:cNvPr id="3" name="Text Placeholder 2"/>
          <p:cNvSpPr>
            <a:spLocks noGrp="1"/>
          </p:cNvSpPr>
          <p:nvPr>
            <p:ph type="body" sz="quarter" idx="12"/>
          </p:nvPr>
        </p:nvSpPr>
        <p:spPr>
          <a:xfrm>
            <a:off x="6043961" y="4152993"/>
            <a:ext cx="4335463" cy="971550"/>
          </a:xfrm>
        </p:spPr>
        <p:txBody>
          <a:bodyPr/>
          <a:lstStyle/>
          <a:p>
            <a:r>
              <a:rPr lang="en-GB" dirty="0" smtClean="0">
                <a:solidFill>
                  <a:schemeClr val="tx1"/>
                </a:solidFill>
              </a:rPr>
              <a:t>Conan Cowley, </a:t>
            </a:r>
            <a:r>
              <a:rPr lang="en-GB" dirty="0">
                <a:solidFill>
                  <a:schemeClr val="tx1"/>
                </a:solidFill>
              </a:rPr>
              <a:t>Senior Primary Care Transformation Manager</a:t>
            </a:r>
          </a:p>
        </p:txBody>
      </p:sp>
    </p:spTree>
    <p:extLst>
      <p:ext uri="{BB962C8B-B14F-4D97-AF65-F5344CB8AC3E}">
        <p14:creationId xmlns:p14="http://schemas.microsoft.com/office/powerpoint/2010/main" val="3940244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433693" y="456358"/>
            <a:ext cx="4201588" cy="764701"/>
          </a:xfrm>
        </p:spPr>
        <p:txBody>
          <a:bodyPr/>
          <a:lstStyle/>
          <a:p>
            <a:r>
              <a:rPr lang="en-GB" dirty="0" smtClean="0">
                <a:solidFill>
                  <a:srgbClr val="0070C0"/>
                </a:solidFill>
              </a:rPr>
              <a:t>Introduction</a:t>
            </a:r>
            <a:endParaRPr lang="en-GB" dirty="0">
              <a:solidFill>
                <a:srgbClr val="0070C0"/>
              </a:solidFill>
            </a:endParaRPr>
          </a:p>
        </p:txBody>
      </p:sp>
      <p:sp>
        <p:nvSpPr>
          <p:cNvPr id="7" name="Text Placeholder 1"/>
          <p:cNvSpPr txBox="1">
            <a:spLocks/>
          </p:cNvSpPr>
          <p:nvPr/>
        </p:nvSpPr>
        <p:spPr>
          <a:xfrm>
            <a:off x="200722" y="1115123"/>
            <a:ext cx="11731083" cy="4980878"/>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6">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r>
              <a:rPr lang="en-GB" sz="2200" dirty="0" smtClean="0">
                <a:latin typeface="Arial" panose="020B0604020202020204" pitchFamily="34" charset="0"/>
                <a:cs typeface="Arial" panose="020B0604020202020204" pitchFamily="34" charset="0"/>
              </a:rPr>
              <a:t>We want to provide an update on upcoming changes to ‘enhanced access’ to general practice. Enhanced access is the provision of appointments outside of a GP practice’s core hours of 8am to 6.30pm (e.g. evenings and weekends). </a:t>
            </a:r>
          </a:p>
          <a:p>
            <a:pPr marL="285750" lvl="1" indent="-285750"/>
            <a:r>
              <a:rPr lang="en-GB" sz="2200" dirty="0" smtClean="0">
                <a:latin typeface="Arial" panose="020B0604020202020204" pitchFamily="34" charset="0"/>
                <a:cs typeface="Arial" panose="020B0604020202020204" pitchFamily="34" charset="0"/>
              </a:rPr>
              <a:t>From October 2022, Primary Care Networks (groups of local GP practices working together) will take over the responsibility for providing enhanced access for the patients in their area </a:t>
            </a:r>
          </a:p>
          <a:p>
            <a:pPr marL="285750" lvl="1" indent="-285750"/>
            <a:r>
              <a:rPr lang="en-GB" sz="2200" dirty="0" smtClean="0">
                <a:latin typeface="Arial" panose="020B0604020202020204" pitchFamily="34" charset="0"/>
                <a:cs typeface="Arial" panose="020B0604020202020204" pitchFamily="34" charset="0"/>
              </a:rPr>
              <a:t>This is a national change. A national specification, released at the end of March 2022, describes the enhanced access service that must be provided by Primary Care Networks (PCNs)</a:t>
            </a:r>
          </a:p>
          <a:p>
            <a:pPr marL="285750" lvl="1" indent="-285750"/>
            <a:r>
              <a:rPr lang="en-GB" sz="2200" dirty="0" smtClean="0">
                <a:latin typeface="Arial" panose="020B0604020202020204" pitchFamily="34" charset="0"/>
                <a:cs typeface="Arial" panose="020B0604020202020204" pitchFamily="34" charset="0"/>
              </a:rPr>
              <a:t>There are some differences between the national specification and what’s currently provided for our patients in North Central London (NCL – which includes the boroughs of: Islington, Barnet, Camden, Enfield and Haringey)</a:t>
            </a:r>
          </a:p>
          <a:p>
            <a:pPr marL="285750" lvl="1" indent="-285750"/>
            <a:r>
              <a:rPr lang="en-GB" sz="2200" dirty="0" smtClean="0">
                <a:latin typeface="Arial" panose="020B0604020202020204" pitchFamily="34" charset="0"/>
                <a:cs typeface="Arial" panose="020B0604020202020204" pitchFamily="34" charset="0"/>
              </a:rPr>
              <a:t>However, we are committed to making sure that there will be no reduction in the overall amount of primary care appointments available for people across the week and on bank holidays as a result of these changes. What may change is the way that you access these appointments – for example, how you book them and where you might go to be seen</a:t>
            </a:r>
          </a:p>
          <a:p>
            <a:pPr marL="285750" lvl="1" indent="-285750"/>
            <a:endParaRPr lang="en-GB" sz="1800" dirty="0" smtClean="0">
              <a:latin typeface="Arial" panose="020B0604020202020204" pitchFamily="34" charset="0"/>
              <a:cs typeface="Arial" panose="020B0604020202020204" pitchFamily="34" charset="0"/>
            </a:endParaRPr>
          </a:p>
          <a:p>
            <a:pPr marL="285750" lvl="1" indent="-285750"/>
            <a:endParaRPr lang="en-GB" sz="18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3225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432B6-5643-A44B-E28E-9813CAF69431}"/>
              </a:ext>
            </a:extLst>
          </p:cNvPr>
          <p:cNvSpPr>
            <a:spLocks noGrp="1"/>
          </p:cNvSpPr>
          <p:nvPr>
            <p:ph type="body" sz="quarter" idx="10"/>
          </p:nvPr>
        </p:nvSpPr>
        <p:spPr>
          <a:xfrm>
            <a:off x="1111408" y="351551"/>
            <a:ext cx="4201588" cy="764701"/>
          </a:xfrm>
        </p:spPr>
        <p:txBody>
          <a:bodyPr/>
          <a:lstStyle/>
          <a:p>
            <a:r>
              <a:rPr lang="en-US" dirty="0" smtClean="0"/>
              <a:t>Today’s agenda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91759538"/>
              </p:ext>
            </p:extLst>
          </p:nvPr>
        </p:nvGraphicFramePr>
        <p:xfrm>
          <a:off x="1111408" y="1050475"/>
          <a:ext cx="10675432" cy="5688204"/>
        </p:xfrm>
        <a:graphic>
          <a:graphicData uri="http://schemas.openxmlformats.org/drawingml/2006/table">
            <a:tbl>
              <a:tblPr firstRow="1" firstCol="1" bandRow="1">
                <a:tableStyleId>{5C22544A-7EE6-4342-B048-85BDC9FD1C3A}</a:tableStyleId>
              </a:tblPr>
              <a:tblGrid>
                <a:gridCol w="464474">
                  <a:extLst>
                    <a:ext uri="{9D8B030D-6E8A-4147-A177-3AD203B41FA5}">
                      <a16:colId xmlns:a16="http://schemas.microsoft.com/office/drawing/2014/main" val="2750800867"/>
                    </a:ext>
                  </a:extLst>
                </a:gridCol>
                <a:gridCol w="4558127">
                  <a:extLst>
                    <a:ext uri="{9D8B030D-6E8A-4147-A177-3AD203B41FA5}">
                      <a16:colId xmlns:a16="http://schemas.microsoft.com/office/drawing/2014/main" val="4059030432"/>
                    </a:ext>
                  </a:extLst>
                </a:gridCol>
                <a:gridCol w="4452001">
                  <a:extLst>
                    <a:ext uri="{9D8B030D-6E8A-4147-A177-3AD203B41FA5}">
                      <a16:colId xmlns:a16="http://schemas.microsoft.com/office/drawing/2014/main" val="4271153393"/>
                    </a:ext>
                  </a:extLst>
                </a:gridCol>
                <a:gridCol w="1200830">
                  <a:extLst>
                    <a:ext uri="{9D8B030D-6E8A-4147-A177-3AD203B41FA5}">
                      <a16:colId xmlns:a16="http://schemas.microsoft.com/office/drawing/2014/main" val="3902701319"/>
                    </a:ext>
                  </a:extLst>
                </a:gridCol>
              </a:tblGrid>
              <a:tr h="229052">
                <a:tc>
                  <a:txBody>
                    <a:bodyPr/>
                    <a:lstStyle/>
                    <a:p>
                      <a:pPr>
                        <a:spcAft>
                          <a:spcPts val="0"/>
                        </a:spcAft>
                      </a:pPr>
                      <a:r>
                        <a:rPr lang="en-GB" sz="1200">
                          <a:effectLst/>
                        </a:rPr>
                        <a:t>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dirty="0">
                          <a:effectLst/>
                        </a:rPr>
                        <a:t>Topic</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Speaker</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200">
                          <a:effectLst/>
                        </a:rPr>
                        <a:t>Time</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1227355"/>
                  </a:ext>
                </a:extLst>
              </a:tr>
              <a:tr h="687156">
                <a:tc>
                  <a:txBody>
                    <a:bodyPr/>
                    <a:lstStyle/>
                    <a:p>
                      <a:pPr>
                        <a:spcAft>
                          <a:spcPts val="0"/>
                        </a:spcAft>
                      </a:pPr>
                      <a:r>
                        <a:rPr lang="en-GB" sz="1200">
                          <a:effectLst/>
                        </a:rPr>
                        <a:t>1</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rPr>
                        <a:t>Welcome and introductions </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b="1" dirty="0">
                          <a:effectLst/>
                        </a:rPr>
                        <a:t>Colette Wood</a:t>
                      </a:r>
                      <a:r>
                        <a:rPr lang="en-GB" sz="1600" dirty="0">
                          <a:effectLst/>
                        </a:rPr>
                        <a:t>, Director of Integration, Barnet borough</a:t>
                      </a:r>
                    </a:p>
                    <a:p>
                      <a:pPr>
                        <a:spcAft>
                          <a:spcPts val="0"/>
                        </a:spcAft>
                      </a:pPr>
                      <a:r>
                        <a:rPr lang="en-GB" sz="1600" b="1" dirty="0" err="1" smtClean="0">
                          <a:effectLst/>
                        </a:rPr>
                        <a:t>Nitish</a:t>
                      </a:r>
                      <a:r>
                        <a:rPr lang="en-GB" sz="1600" b="1" dirty="0" smtClean="0">
                          <a:effectLst/>
                        </a:rPr>
                        <a:t> </a:t>
                      </a:r>
                      <a:r>
                        <a:rPr lang="en-GB" sz="1600" b="1" dirty="0" err="1">
                          <a:effectLst/>
                        </a:rPr>
                        <a:t>Lakhman</a:t>
                      </a:r>
                      <a:r>
                        <a:rPr lang="en-GB" sz="1600" dirty="0">
                          <a:effectLst/>
                        </a:rPr>
                        <a:t>, Manager, Healthwatch </a:t>
                      </a:r>
                      <a:r>
                        <a:rPr lang="en-GB" sz="1600" dirty="0" smtClean="0">
                          <a:effectLst/>
                        </a:rPr>
                        <a:t>Barnet</a:t>
                      </a:r>
                    </a:p>
                    <a:p>
                      <a:pPr>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a:effectLst/>
                        </a:rPr>
                        <a:t>2.30 – 2.35</a:t>
                      </a:r>
                      <a:endParaRPr lang="en-GB"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2563837"/>
                  </a:ext>
                </a:extLst>
              </a:tr>
              <a:tr h="821565">
                <a:tc>
                  <a:txBody>
                    <a:bodyPr/>
                    <a:lstStyle/>
                    <a:p>
                      <a:pPr>
                        <a:spcAft>
                          <a:spcPts val="0"/>
                        </a:spcAft>
                      </a:pPr>
                      <a:r>
                        <a:rPr lang="en-GB" sz="1200">
                          <a:effectLst/>
                        </a:rPr>
                        <a:t>2</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rPr>
                        <a:t>Integrated Care Board and Integrated Care </a:t>
                      </a:r>
                      <a:r>
                        <a:rPr lang="en-GB" sz="2000" dirty="0" smtClean="0">
                          <a:effectLst/>
                        </a:rPr>
                        <a:t>System</a:t>
                      </a:r>
                      <a:r>
                        <a:rPr lang="en-GB" sz="2000" baseline="0" dirty="0" smtClean="0">
                          <a:effectLst/>
                        </a:rPr>
                        <a:t> and Barnet’s Borough Partnership</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b="1" dirty="0">
                          <a:effectLst/>
                        </a:rPr>
                        <a:t>Colette Wood</a:t>
                      </a:r>
                      <a:r>
                        <a:rPr lang="en-GB" sz="1600" dirty="0">
                          <a:effectLst/>
                        </a:rPr>
                        <a:t>, Director of Integration, Barnet borough</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a:effectLst/>
                        </a:rPr>
                        <a:t>2.35 – 3.20</a:t>
                      </a:r>
                      <a:endParaRPr lang="en-GB"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795617"/>
                  </a:ext>
                </a:extLst>
              </a:tr>
              <a:tr h="769869">
                <a:tc>
                  <a:txBody>
                    <a:bodyPr/>
                    <a:lstStyle/>
                    <a:p>
                      <a:pPr>
                        <a:spcAft>
                          <a:spcPts val="0"/>
                        </a:spcAft>
                      </a:pPr>
                      <a:r>
                        <a:rPr lang="en-GB" sz="1200" dirty="0">
                          <a:effectLst/>
                          <a:latin typeface="+mn-lt"/>
                          <a:ea typeface="+mn-ea"/>
                          <a:cs typeface="+mn-cs"/>
                        </a:rPr>
                        <a:t>3</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rPr>
                        <a:t>GP Enhanced Access Service update</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b="1" dirty="0">
                          <a:effectLst/>
                        </a:rPr>
                        <a:t>Conan Cowley</a:t>
                      </a:r>
                      <a:r>
                        <a:rPr lang="en-GB" sz="1600" dirty="0">
                          <a:effectLst/>
                        </a:rPr>
                        <a:t>, Senior Primary Care Transformation Manager, NCL ICB</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dirty="0" smtClean="0">
                          <a:effectLst/>
                        </a:rPr>
                        <a:t>3.20 </a:t>
                      </a:r>
                      <a:r>
                        <a:rPr lang="en-GB" sz="1600" dirty="0">
                          <a:effectLst/>
                        </a:rPr>
                        <a:t>– </a:t>
                      </a:r>
                      <a:r>
                        <a:rPr lang="en-GB" sz="1600" dirty="0" smtClean="0">
                          <a:effectLst/>
                        </a:rPr>
                        <a:t>3.40</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7553842"/>
                  </a:ext>
                </a:extLst>
              </a:tr>
              <a:tr h="769869">
                <a:tc>
                  <a:txBody>
                    <a:bodyPr/>
                    <a:lstStyle/>
                    <a:p>
                      <a:pPr>
                        <a:spcAft>
                          <a:spcPts val="0"/>
                        </a:spcAft>
                      </a:pPr>
                      <a:r>
                        <a:rPr lang="en-GB" sz="1200"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spcAft>
                          <a:spcPts val="0"/>
                        </a:spcAft>
                      </a:pPr>
                      <a:r>
                        <a:rPr lang="en-GB" sz="2000" dirty="0" smtClean="0">
                          <a:effectLst/>
                          <a:latin typeface="+mn-lt"/>
                          <a:ea typeface="Calibri" panose="020F0502020204030204" pitchFamily="34" charset="0"/>
                          <a:cs typeface="Times New Roman" panose="02020603050405020304" pitchFamily="18" charset="0"/>
                        </a:rPr>
                        <a:t>BREAK – 3.40 – 3.50</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spcAft>
                          <a:spcPts val="0"/>
                        </a:spcAft>
                      </a:pP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6327293"/>
                  </a:ext>
                </a:extLst>
              </a:tr>
              <a:tr h="792933">
                <a:tc>
                  <a:txBody>
                    <a:bodyPr/>
                    <a:lstStyle/>
                    <a:p>
                      <a:pPr>
                        <a:spcAft>
                          <a:spcPts val="0"/>
                        </a:spcAft>
                      </a:pPr>
                      <a:r>
                        <a:rPr lang="en-GB" sz="1200" dirty="0">
                          <a:effectLst/>
                        </a:rPr>
                        <a:t>5</a:t>
                      </a:r>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rPr>
                        <a:t>Resident’s Health Panel</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b="1" dirty="0">
                          <a:effectLst/>
                        </a:rPr>
                        <a:t>Martin Emery</a:t>
                      </a:r>
                      <a:r>
                        <a:rPr lang="en-GB" sz="1600" dirty="0">
                          <a:effectLst/>
                        </a:rPr>
                        <a:t>, Senior Engagement Manager, North Central London ICB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dirty="0" smtClean="0">
                          <a:effectLst/>
                        </a:rPr>
                        <a:t>3.50 </a:t>
                      </a:r>
                      <a:r>
                        <a:rPr lang="en-GB" sz="1600" dirty="0">
                          <a:effectLst/>
                        </a:rPr>
                        <a:t>– </a:t>
                      </a:r>
                      <a:r>
                        <a:rPr lang="en-GB" sz="1600" dirty="0" smtClean="0">
                          <a:effectLst/>
                        </a:rPr>
                        <a:t>4.05</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9255882"/>
                  </a:ext>
                </a:extLst>
              </a:tr>
              <a:tr h="792933">
                <a:tc>
                  <a:txBody>
                    <a:bodyPr/>
                    <a:lstStyle/>
                    <a:p>
                      <a:pPr>
                        <a:spcAft>
                          <a:spcPts val="0"/>
                        </a:spcAft>
                      </a:pPr>
                      <a:r>
                        <a:rPr lang="en-GB" sz="1200">
                          <a:effectLst/>
                        </a:rPr>
                        <a:t>6</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rPr>
                        <a:t>Engaging with our communities</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b="1" dirty="0">
                          <a:effectLst/>
                        </a:rPr>
                        <a:t>Lizzie </a:t>
                      </a:r>
                      <a:r>
                        <a:rPr lang="en-GB" sz="1600" b="1" dirty="0" err="1">
                          <a:effectLst/>
                        </a:rPr>
                        <a:t>Stimpson</a:t>
                      </a:r>
                      <a:r>
                        <a:rPr lang="en-GB" sz="1600" dirty="0">
                          <a:effectLst/>
                        </a:rPr>
                        <a:t>, Senior Engagement Manager, North Central London ICB</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dirty="0" smtClean="0">
                          <a:effectLst/>
                        </a:rPr>
                        <a:t>4.05 </a:t>
                      </a:r>
                      <a:r>
                        <a:rPr lang="en-GB" sz="1600" dirty="0">
                          <a:effectLst/>
                        </a:rPr>
                        <a:t>– </a:t>
                      </a:r>
                      <a:r>
                        <a:rPr lang="en-GB" sz="1600" dirty="0" smtClean="0">
                          <a:effectLst/>
                        </a:rPr>
                        <a:t>4.20</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3631413"/>
                  </a:ext>
                </a:extLst>
              </a:tr>
              <a:tr h="443788">
                <a:tc>
                  <a:txBody>
                    <a:bodyPr/>
                    <a:lstStyle/>
                    <a:p>
                      <a:pPr>
                        <a:spcAft>
                          <a:spcPts val="0"/>
                        </a:spcAft>
                      </a:pPr>
                      <a:r>
                        <a:rPr lang="en-GB" sz="1200">
                          <a:effectLst/>
                        </a:rPr>
                        <a:t>7 </a:t>
                      </a:r>
                      <a:endParaRPr lang="en-GB"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2000" dirty="0">
                          <a:effectLst/>
                        </a:rPr>
                        <a:t>Thank you and close</a:t>
                      </a:r>
                      <a:endParaRPr lang="en-GB"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b="1" dirty="0">
                          <a:effectLst/>
                        </a:rPr>
                        <a:t>Colette Wood </a:t>
                      </a:r>
                      <a:r>
                        <a:rPr lang="en-GB" sz="1600" dirty="0">
                          <a:effectLst/>
                        </a:rPr>
                        <a:t>and </a:t>
                      </a:r>
                      <a:r>
                        <a:rPr lang="en-GB" sz="1600" b="1" dirty="0" err="1">
                          <a:effectLst/>
                        </a:rPr>
                        <a:t>Nitish</a:t>
                      </a:r>
                      <a:r>
                        <a:rPr lang="en-GB" sz="1600" b="1" dirty="0">
                          <a:effectLst/>
                        </a:rPr>
                        <a:t> </a:t>
                      </a:r>
                      <a:r>
                        <a:rPr lang="en-GB" sz="1600" b="1" dirty="0" err="1">
                          <a:effectLst/>
                        </a:rPr>
                        <a:t>Lakhman</a:t>
                      </a:r>
                      <a:endParaRPr lang="en-GB"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600" dirty="0" smtClean="0">
                          <a:effectLst/>
                        </a:rPr>
                        <a:t>4.20 </a:t>
                      </a:r>
                      <a:r>
                        <a:rPr lang="en-GB" sz="1600" dirty="0">
                          <a:effectLst/>
                        </a:rPr>
                        <a:t>– 4.30</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8625983"/>
                  </a:ext>
                </a:extLst>
              </a:tr>
            </a:tbl>
          </a:graphicData>
        </a:graphic>
      </p:graphicFrame>
    </p:spTree>
    <p:extLst>
      <p:ext uri="{BB962C8B-B14F-4D97-AF65-F5344CB8AC3E}">
        <p14:creationId xmlns:p14="http://schemas.microsoft.com/office/powerpoint/2010/main" val="2756516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2"/>
          </p:nvPr>
        </p:nvSpPr>
        <p:spPr>
          <a:xfrm>
            <a:off x="344488" y="1895706"/>
            <a:ext cx="11525250" cy="4962293"/>
          </a:xfrm>
        </p:spPr>
        <p:txBody>
          <a:bodyPr/>
          <a:lstStyle/>
          <a:p>
            <a:pPr marL="0" lvl="1" indent="0">
              <a:buNone/>
            </a:pPr>
            <a:r>
              <a:rPr lang="en-GB" sz="2000" dirty="0">
                <a:latin typeface="Arial" panose="020B0604020202020204" pitchFamily="34" charset="0"/>
                <a:cs typeface="Arial" panose="020B0604020202020204" pitchFamily="34" charset="0"/>
              </a:rPr>
              <a:t>There are currently two forms of ‘enhanced access’ provision in general </a:t>
            </a:r>
            <a:r>
              <a:rPr lang="en-GB" sz="2000" dirty="0" smtClean="0">
                <a:latin typeface="Arial" panose="020B0604020202020204" pitchFamily="34" charset="0"/>
                <a:cs typeface="Arial" panose="020B0604020202020204" pitchFamily="34" charset="0"/>
              </a:rPr>
              <a:t>practice:</a:t>
            </a:r>
            <a:endParaRPr lang="en-GB" sz="2000" dirty="0">
              <a:latin typeface="Arial" panose="020B0604020202020204" pitchFamily="34" charset="0"/>
              <a:cs typeface="Arial" panose="020B0604020202020204" pitchFamily="34" charset="0"/>
            </a:endParaRPr>
          </a:p>
          <a:p>
            <a:pPr marL="285750" lvl="1" indent="-285750"/>
            <a:r>
              <a:rPr lang="en-GB" sz="2000" b="1" dirty="0" smtClean="0">
                <a:latin typeface="Arial" panose="020B0604020202020204" pitchFamily="34" charset="0"/>
                <a:cs typeface="Arial" panose="020B0604020202020204" pitchFamily="34" charset="0"/>
              </a:rPr>
              <a:t>Extended </a:t>
            </a:r>
            <a:r>
              <a:rPr lang="en-GB" sz="2000" b="1" dirty="0">
                <a:latin typeface="Arial" panose="020B0604020202020204" pitchFamily="34" charset="0"/>
                <a:cs typeface="Arial" panose="020B0604020202020204" pitchFamily="34" charset="0"/>
              </a:rPr>
              <a:t>Access Hubs (weekday evenings 6.30-8pm, and weekends and bank holidays 8am-8pm): </a:t>
            </a:r>
            <a:endParaRPr lang="en-GB" sz="2000" b="1" dirty="0" smtClean="0">
              <a:latin typeface="Arial" panose="020B0604020202020204" pitchFamily="34" charset="0"/>
              <a:cs typeface="Arial" panose="020B0604020202020204" pitchFamily="34" charset="0"/>
            </a:endParaRPr>
          </a:p>
          <a:p>
            <a:pPr marL="742956" lvl="2" indent="-285750"/>
            <a:r>
              <a:rPr lang="en-GB" dirty="0" smtClean="0">
                <a:latin typeface="Arial" panose="020B0604020202020204" pitchFamily="34" charset="0"/>
                <a:cs typeface="Arial" panose="020B0604020202020204" pitchFamily="34" charset="0"/>
              </a:rPr>
              <a:t>The ICB </a:t>
            </a:r>
            <a:r>
              <a:rPr lang="en-GB" dirty="0">
                <a:latin typeface="Arial" panose="020B0604020202020204" pitchFamily="34" charset="0"/>
                <a:cs typeface="Arial" panose="020B0604020202020204" pitchFamily="34" charset="0"/>
              </a:rPr>
              <a:t>currently commissions a number of extended access GP hubs in each borough, which can be accessed by any registered patient in that borough. </a:t>
            </a:r>
            <a:endParaRPr lang="en-GB" dirty="0" smtClean="0">
              <a:latin typeface="Arial" panose="020B0604020202020204" pitchFamily="34" charset="0"/>
              <a:cs typeface="Arial" panose="020B0604020202020204" pitchFamily="34" charset="0"/>
            </a:endParaRPr>
          </a:p>
          <a:p>
            <a:pPr marL="742956" lvl="2" indent="-285750"/>
            <a:r>
              <a:rPr lang="en-GB" dirty="0" smtClean="0">
                <a:latin typeface="Arial" panose="020B0604020202020204" pitchFamily="34" charset="0"/>
                <a:cs typeface="Arial" panose="020B0604020202020204" pitchFamily="34" charset="0"/>
              </a:rPr>
              <a:t>They </a:t>
            </a:r>
            <a:r>
              <a:rPr lang="en-GB" dirty="0">
                <a:latin typeface="Arial" panose="020B0604020202020204" pitchFamily="34" charset="0"/>
                <a:cs typeface="Arial" panose="020B0604020202020204" pitchFamily="34" charset="0"/>
              </a:rPr>
              <a:t>offer both pre-bookable and on the day appointments, and NHS 111 can also book patients in. </a:t>
            </a:r>
            <a:endParaRPr lang="en-GB" dirty="0" smtClean="0">
              <a:latin typeface="Arial" panose="020B0604020202020204" pitchFamily="34" charset="0"/>
              <a:cs typeface="Arial" panose="020B0604020202020204" pitchFamily="34" charset="0"/>
            </a:endParaRPr>
          </a:p>
          <a:p>
            <a:pPr marL="742956" lvl="2" indent="-285750"/>
            <a:r>
              <a:rPr lang="en-GB" dirty="0" smtClean="0">
                <a:latin typeface="Arial" panose="020B0604020202020204" pitchFamily="34" charset="0"/>
                <a:cs typeface="Arial" panose="020B0604020202020204" pitchFamily="34" charset="0"/>
              </a:rPr>
              <a:t>There are some differences by </a:t>
            </a:r>
            <a:r>
              <a:rPr lang="en-GB" dirty="0">
                <a:latin typeface="Arial" panose="020B0604020202020204" pitchFamily="34" charset="0"/>
                <a:cs typeface="Arial" panose="020B0604020202020204" pitchFamily="34" charset="0"/>
              </a:rPr>
              <a:t>borough </a:t>
            </a:r>
            <a:r>
              <a:rPr lang="en-GB" dirty="0" smtClean="0">
                <a:latin typeface="Arial" panose="020B0604020202020204" pitchFamily="34" charset="0"/>
                <a:cs typeface="Arial" panose="020B0604020202020204" pitchFamily="34" charset="0"/>
              </a:rPr>
              <a:t>reflecting </a:t>
            </a:r>
            <a:r>
              <a:rPr lang="en-GB" dirty="0">
                <a:latin typeface="Arial" panose="020B0604020202020204" pitchFamily="34" charset="0"/>
                <a:cs typeface="Arial" panose="020B0604020202020204" pitchFamily="34" charset="0"/>
              </a:rPr>
              <a:t>different patterns of demand, use and </a:t>
            </a:r>
            <a:r>
              <a:rPr lang="en-GB" dirty="0" smtClean="0">
                <a:latin typeface="Arial" panose="020B0604020202020204" pitchFamily="34" charset="0"/>
                <a:cs typeface="Arial" panose="020B0604020202020204" pitchFamily="34" charset="0"/>
              </a:rPr>
              <a:t>investment. </a:t>
            </a:r>
          </a:p>
          <a:p>
            <a:pPr marL="742956" lvl="2" indent="-285750"/>
            <a:r>
              <a:rPr lang="en-GB" dirty="0" smtClean="0">
                <a:latin typeface="Arial" panose="020B0604020202020204" pitchFamily="34" charset="0"/>
                <a:cs typeface="Arial" panose="020B0604020202020204" pitchFamily="34" charset="0"/>
              </a:rPr>
              <a:t>London </a:t>
            </a:r>
            <a:r>
              <a:rPr lang="en-GB" dirty="0">
                <a:latin typeface="Arial" panose="020B0604020202020204" pitchFamily="34" charset="0"/>
                <a:cs typeface="Arial" panose="020B0604020202020204" pitchFamily="34" charset="0"/>
              </a:rPr>
              <a:t>is the only region to consistently offer Sunday provision. </a:t>
            </a:r>
          </a:p>
          <a:p>
            <a:pPr marL="285750" lvl="1" indent="-285750"/>
            <a:r>
              <a:rPr lang="en-GB" sz="2000" b="1" dirty="0" smtClean="0">
                <a:latin typeface="Arial" panose="020B0604020202020204" pitchFamily="34" charset="0"/>
                <a:cs typeface="Arial" panose="020B0604020202020204" pitchFamily="34" charset="0"/>
              </a:rPr>
              <a:t>Extended </a:t>
            </a:r>
            <a:r>
              <a:rPr lang="en-GB" sz="2000" b="1" dirty="0">
                <a:latin typeface="Arial" panose="020B0604020202020204" pitchFamily="34" charset="0"/>
                <a:cs typeface="Arial" panose="020B0604020202020204" pitchFamily="34" charset="0"/>
              </a:rPr>
              <a:t>Hours access</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marL="742956" lvl="2" indent="-285750"/>
            <a:r>
              <a:rPr lang="en-GB" dirty="0" smtClean="0">
                <a:latin typeface="Arial" panose="020B0604020202020204" pitchFamily="34" charset="0"/>
                <a:cs typeface="Arial" panose="020B0604020202020204" pitchFamily="34" charset="0"/>
              </a:rPr>
              <a:t>GP practices </a:t>
            </a:r>
            <a:r>
              <a:rPr lang="en-GB" dirty="0">
                <a:latin typeface="Arial" panose="020B0604020202020204" pitchFamily="34" charset="0"/>
                <a:cs typeface="Arial" panose="020B0604020202020204" pitchFamily="34" charset="0"/>
              </a:rPr>
              <a:t>receive direct funding to provide ‘extended hours’ to expand their own practice’s core opening hours and provide additional </a:t>
            </a:r>
            <a:r>
              <a:rPr lang="en-GB" dirty="0" smtClean="0">
                <a:latin typeface="Arial" panose="020B0604020202020204" pitchFamily="34" charset="0"/>
                <a:cs typeface="Arial" panose="020B0604020202020204" pitchFamily="34" charset="0"/>
              </a:rPr>
              <a:t>early </a:t>
            </a:r>
            <a:r>
              <a:rPr lang="en-GB" dirty="0">
                <a:latin typeface="Arial" panose="020B0604020202020204" pitchFamily="34" charset="0"/>
                <a:cs typeface="Arial" panose="020B0604020202020204" pitchFamily="34" charset="0"/>
              </a:rPr>
              <a:t>morning, </a:t>
            </a:r>
            <a:r>
              <a:rPr lang="en-GB" dirty="0" smtClean="0">
                <a:latin typeface="Arial" panose="020B0604020202020204" pitchFamily="34" charset="0"/>
                <a:cs typeface="Arial" panose="020B0604020202020204" pitchFamily="34" charset="0"/>
              </a:rPr>
              <a:t>evening </a:t>
            </a:r>
            <a:r>
              <a:rPr lang="en-GB" dirty="0">
                <a:latin typeface="Arial" panose="020B0604020202020204" pitchFamily="34" charset="0"/>
                <a:cs typeface="Arial" panose="020B0604020202020204" pitchFamily="34" charset="0"/>
              </a:rPr>
              <a:t>and weekend sessions. </a:t>
            </a:r>
            <a:endParaRPr lang="en-GB" dirty="0" smtClean="0">
              <a:latin typeface="Arial" panose="020B0604020202020204" pitchFamily="34" charset="0"/>
              <a:cs typeface="Arial" panose="020B0604020202020204" pitchFamily="34" charset="0"/>
            </a:endParaRPr>
          </a:p>
          <a:p>
            <a:pPr marL="742956" lvl="2" indent="-285750"/>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timing of these sessions is determined by the practice and must include emergency, same day and pre-bookable appointments.</a:t>
            </a:r>
          </a:p>
        </p:txBody>
      </p:sp>
      <p:sp>
        <p:nvSpPr>
          <p:cNvPr id="9" name="Text Placeholder 2"/>
          <p:cNvSpPr>
            <a:spLocks noGrp="1"/>
          </p:cNvSpPr>
          <p:nvPr>
            <p:ph type="body" sz="quarter" idx="10"/>
          </p:nvPr>
        </p:nvSpPr>
        <p:spPr>
          <a:xfrm>
            <a:off x="344488" y="264744"/>
            <a:ext cx="8564136" cy="1726707"/>
          </a:xfrm>
        </p:spPr>
        <p:txBody>
          <a:bodyPr/>
          <a:lstStyle/>
          <a:p>
            <a:r>
              <a:rPr lang="en-GB" dirty="0" smtClean="0">
                <a:solidFill>
                  <a:srgbClr val="006AB4"/>
                </a:solidFill>
              </a:rPr>
              <a:t>How is ‘enhanced access’ currently provided across North Central London?</a:t>
            </a:r>
            <a:endParaRPr lang="en-GB" dirty="0">
              <a:solidFill>
                <a:srgbClr val="006AB4"/>
              </a:solidFill>
            </a:endParaRPr>
          </a:p>
        </p:txBody>
      </p:sp>
    </p:spTree>
    <p:extLst>
      <p:ext uri="{BB962C8B-B14F-4D97-AF65-F5344CB8AC3E}">
        <p14:creationId xmlns:p14="http://schemas.microsoft.com/office/powerpoint/2010/main" val="1268216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377936" y="311392"/>
            <a:ext cx="6725391" cy="764701"/>
          </a:xfrm>
        </p:spPr>
        <p:txBody>
          <a:bodyPr/>
          <a:lstStyle/>
          <a:p>
            <a:r>
              <a:rPr lang="en-GB" dirty="0" smtClean="0">
                <a:solidFill>
                  <a:srgbClr val="0072C5"/>
                </a:solidFill>
              </a:rPr>
              <a:t>Why are things changing?</a:t>
            </a:r>
            <a:endParaRPr lang="en-GB" dirty="0">
              <a:solidFill>
                <a:srgbClr val="0072C5"/>
              </a:solidFill>
            </a:endParaRPr>
          </a:p>
        </p:txBody>
      </p:sp>
      <p:sp>
        <p:nvSpPr>
          <p:cNvPr id="4" name="Text Placeholder 1"/>
          <p:cNvSpPr>
            <a:spLocks noGrp="1"/>
          </p:cNvSpPr>
          <p:nvPr>
            <p:ph type="body" sz="quarter" idx="12"/>
          </p:nvPr>
        </p:nvSpPr>
        <p:spPr>
          <a:xfrm>
            <a:off x="221825" y="1076093"/>
            <a:ext cx="11654224" cy="4548187"/>
          </a:xfrm>
        </p:spPr>
        <p:txBody>
          <a:bodyPr/>
          <a:lstStyle/>
          <a:p>
            <a:pPr marL="285750" lvl="1" indent="-285750"/>
            <a:r>
              <a:rPr lang="en-GB" dirty="0">
                <a:latin typeface="Arial" panose="020B0604020202020204" pitchFamily="34" charset="0"/>
                <a:cs typeface="Arial" panose="020B0604020202020204" pitchFamily="34" charset="0"/>
              </a:rPr>
              <a:t>From 1 October 2022, national funding for these two forms of access will be combined </a:t>
            </a:r>
            <a:r>
              <a:rPr lang="en-GB" dirty="0" smtClean="0">
                <a:latin typeface="Arial" panose="020B0604020202020204" pitchFamily="34" charset="0"/>
                <a:cs typeface="Arial" panose="020B0604020202020204" pitchFamily="34" charset="0"/>
              </a:rPr>
              <a:t>and given to </a:t>
            </a:r>
            <a:r>
              <a:rPr lang="en-GB" dirty="0">
                <a:latin typeface="Arial" panose="020B0604020202020204" pitchFamily="34" charset="0"/>
                <a:cs typeface="Arial" panose="020B0604020202020204" pitchFamily="34" charset="0"/>
              </a:rPr>
              <a:t>Primary Care Networks (PCNs</a:t>
            </a:r>
            <a:r>
              <a:rPr lang="en-GB" dirty="0" smtClean="0">
                <a:latin typeface="Arial" panose="020B0604020202020204" pitchFamily="34" charset="0"/>
                <a:cs typeface="Arial" panose="020B0604020202020204" pitchFamily="34" charset="0"/>
              </a:rPr>
              <a:t>) to provide an enhanced access service for their patients. </a:t>
            </a:r>
          </a:p>
          <a:p>
            <a:pPr marL="285750" lvl="1" indent="-285750"/>
            <a:r>
              <a:rPr lang="en-GB" dirty="0" smtClean="0">
                <a:latin typeface="Arial" panose="020B0604020202020204" pitchFamily="34" charset="0"/>
                <a:cs typeface="Arial" panose="020B0604020202020204" pitchFamily="34" charset="0"/>
              </a:rPr>
              <a:t>PCNs </a:t>
            </a:r>
            <a:r>
              <a:rPr lang="en-GB" dirty="0">
                <a:latin typeface="Arial" panose="020B0604020202020204" pitchFamily="34" charset="0"/>
                <a:cs typeface="Arial" panose="020B0604020202020204" pitchFamily="34" charset="0"/>
              </a:rPr>
              <a:t>are groups of </a:t>
            </a:r>
            <a:r>
              <a:rPr lang="en-GB" dirty="0" smtClean="0">
                <a:latin typeface="Arial" panose="020B0604020202020204" pitchFamily="34" charset="0"/>
                <a:cs typeface="Arial" panose="020B0604020202020204" pitchFamily="34" charset="0"/>
              </a:rPr>
              <a:t>GP practices </a:t>
            </a:r>
            <a:r>
              <a:rPr lang="en-GB" dirty="0">
                <a:latin typeface="Arial" panose="020B0604020202020204" pitchFamily="34" charset="0"/>
                <a:cs typeface="Arial" panose="020B0604020202020204" pitchFamily="34" charset="0"/>
              </a:rPr>
              <a:t>working together – with each other and with other partners - to deliver nationally set services (we have 32 PCNs in North Central London). </a:t>
            </a:r>
            <a:endParaRPr lang="en-GB" dirty="0" smtClean="0">
              <a:latin typeface="Arial" panose="020B0604020202020204" pitchFamily="34" charset="0"/>
              <a:cs typeface="Arial" panose="020B0604020202020204" pitchFamily="34" charset="0"/>
            </a:endParaRPr>
          </a:p>
          <a:p>
            <a:pPr marL="285750" lvl="1" indent="-285750"/>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national specification, released at the end of March, describes the enhanced access service that must be </a:t>
            </a:r>
            <a:r>
              <a:rPr lang="en-GB" dirty="0" smtClean="0">
                <a:latin typeface="Arial" panose="020B0604020202020204" pitchFamily="34" charset="0"/>
                <a:cs typeface="Arial" panose="020B0604020202020204" pitchFamily="34" charset="0"/>
              </a:rPr>
              <a:t>provided</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by PCNs.</a:t>
            </a:r>
            <a:endParaRPr lang="en-GB" dirty="0">
              <a:latin typeface="Arial" panose="020B0604020202020204" pitchFamily="34" charset="0"/>
              <a:cs typeface="Arial" panose="020B0604020202020204" pitchFamily="34" charset="0"/>
            </a:endParaRPr>
          </a:p>
          <a:p>
            <a:pPr marL="285750" lvl="1" indent="-285750"/>
            <a:r>
              <a:rPr lang="en-GB" dirty="0">
                <a:latin typeface="Arial" panose="020B0604020202020204" pitchFamily="34" charset="0"/>
                <a:cs typeface="Arial" panose="020B0604020202020204" pitchFamily="34" charset="0"/>
              </a:rPr>
              <a:t>PCNs need to submit plans to show how they will deliver this access for </a:t>
            </a:r>
            <a:r>
              <a:rPr lang="en-GB" dirty="0" smtClean="0">
                <a:latin typeface="Arial" panose="020B0604020202020204" pitchFamily="34" charset="0"/>
                <a:cs typeface="Arial" panose="020B0604020202020204" pitchFamily="34" charset="0"/>
              </a:rPr>
              <a:t>patients by 31 July 2022 (draft plans) and 31 August (final plans).</a:t>
            </a:r>
          </a:p>
          <a:p>
            <a:pPr marL="285750" lvl="1" indent="-285750"/>
            <a:r>
              <a:rPr lang="en-GB" dirty="0" smtClean="0">
                <a:latin typeface="Arial" panose="020B0604020202020204" pitchFamily="34" charset="0"/>
                <a:cs typeface="Arial" panose="020B0604020202020204" pitchFamily="34" charset="0"/>
              </a:rPr>
              <a:t>PCNs </a:t>
            </a:r>
            <a:r>
              <a:rPr lang="en-GB" dirty="0">
                <a:latin typeface="Arial" panose="020B0604020202020204" pitchFamily="34" charset="0"/>
                <a:cs typeface="Arial" panose="020B0604020202020204" pitchFamily="34" charset="0"/>
              </a:rPr>
              <a:t>are required to show that the plans that they develop are based on engagement with patients, are responsive to known patient views, and reflect </a:t>
            </a:r>
            <a:r>
              <a:rPr lang="en-GB" dirty="0" smtClean="0">
                <a:latin typeface="Arial" panose="020B0604020202020204" pitchFamily="34" charset="0"/>
                <a:cs typeface="Arial" panose="020B0604020202020204" pitchFamily="34" charset="0"/>
              </a:rPr>
              <a:t>the patient need in </a:t>
            </a:r>
            <a:r>
              <a:rPr lang="en-GB" dirty="0">
                <a:latin typeface="Arial" panose="020B0604020202020204" pitchFamily="34" charset="0"/>
                <a:cs typeface="Arial" panose="020B0604020202020204" pitchFamily="34" charset="0"/>
              </a:rPr>
              <a:t>their area. </a:t>
            </a:r>
            <a:endParaRPr lang="en-GB" dirty="0" smtClean="0">
              <a:latin typeface="Arial" panose="020B0604020202020204" pitchFamily="34" charset="0"/>
              <a:cs typeface="Arial" panose="020B0604020202020204" pitchFamily="34" charset="0"/>
            </a:endParaRPr>
          </a:p>
          <a:p>
            <a:pPr marL="285750" lvl="1" indent="-285750"/>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ICB </a:t>
            </a:r>
            <a:r>
              <a:rPr lang="en-GB" dirty="0">
                <a:latin typeface="Arial" panose="020B0604020202020204" pitchFamily="34" charset="0"/>
                <a:cs typeface="Arial" panose="020B0604020202020204" pitchFamily="34" charset="0"/>
              </a:rPr>
              <a:t>is responsible for assuring the PCN plans and ensuring that they form part of a </a:t>
            </a:r>
            <a:r>
              <a:rPr lang="en-GB" dirty="0" smtClean="0">
                <a:latin typeface="Arial" panose="020B0604020202020204" pitchFamily="34" charset="0"/>
                <a:cs typeface="Arial" panose="020B0604020202020204" pitchFamily="34" charset="0"/>
              </a:rPr>
              <a:t>joined up approach across North Central London.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4590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322007" y="400476"/>
            <a:ext cx="7942763" cy="1640080"/>
          </a:xfrm>
        </p:spPr>
        <p:txBody>
          <a:bodyPr/>
          <a:lstStyle/>
          <a:p>
            <a:r>
              <a:rPr lang="en-GB" dirty="0" smtClean="0">
                <a:solidFill>
                  <a:srgbClr val="006AB4"/>
                </a:solidFill>
              </a:rPr>
              <a:t>What is in the national specification that’s similar to what we have now?</a:t>
            </a:r>
            <a:endParaRPr lang="en-GB" dirty="0">
              <a:solidFill>
                <a:srgbClr val="006AB4"/>
              </a:solidFill>
            </a:endParaRPr>
          </a:p>
        </p:txBody>
      </p:sp>
      <p:sp>
        <p:nvSpPr>
          <p:cNvPr id="8" name="Text Placeholder 1"/>
          <p:cNvSpPr>
            <a:spLocks noGrp="1"/>
          </p:cNvSpPr>
          <p:nvPr>
            <p:ph type="body" sz="quarter" idx="12"/>
          </p:nvPr>
        </p:nvSpPr>
        <p:spPr>
          <a:xfrm>
            <a:off x="344488" y="2290618"/>
            <a:ext cx="11525250" cy="3805382"/>
          </a:xfrm>
        </p:spPr>
        <p:txBody>
          <a:bodyPr/>
          <a:lstStyle/>
          <a:p>
            <a:pPr marL="285750" lvl="1" indent="-285750"/>
            <a:r>
              <a:rPr lang="en-GB" b="1" dirty="0" smtClean="0">
                <a:latin typeface="Arial" panose="020B0604020202020204" pitchFamily="34" charset="0"/>
                <a:cs typeface="Arial" panose="020B0604020202020204" pitchFamily="34" charset="0"/>
              </a:rPr>
              <a:t>Capacity:</a:t>
            </a:r>
            <a:r>
              <a:rPr lang="en-GB" dirty="0" smtClean="0">
                <a:latin typeface="Arial" panose="020B0604020202020204" pitchFamily="34" charset="0"/>
                <a:cs typeface="Arial" panose="020B0604020202020204" pitchFamily="34" charset="0"/>
              </a:rPr>
              <a:t> the </a:t>
            </a:r>
            <a:r>
              <a:rPr lang="en-GB" dirty="0">
                <a:latin typeface="Arial" panose="020B0604020202020204" pitchFamily="34" charset="0"/>
                <a:cs typeface="Arial" panose="020B0604020202020204" pitchFamily="34" charset="0"/>
              </a:rPr>
              <a:t>overall number of hours that need to be provided for patients is similar to what’s provided </a:t>
            </a:r>
            <a:r>
              <a:rPr lang="en-GB" dirty="0" smtClean="0">
                <a:latin typeface="Arial" panose="020B0604020202020204" pitchFamily="34" charset="0"/>
                <a:cs typeface="Arial" panose="020B0604020202020204" pitchFamily="34" charset="0"/>
              </a:rPr>
              <a:t>now.</a:t>
            </a:r>
          </a:p>
          <a:p>
            <a:pPr marL="285750" lvl="1" indent="-285750"/>
            <a:r>
              <a:rPr lang="en-GB" b="1" dirty="0" smtClean="0">
                <a:latin typeface="Arial" panose="020B0604020202020204" pitchFamily="34" charset="0"/>
                <a:cs typeface="Arial" panose="020B0604020202020204" pitchFamily="34" charset="0"/>
              </a:rPr>
              <a:t>Hub locations: </a:t>
            </a:r>
            <a:r>
              <a:rPr lang="en-GB" dirty="0" smtClean="0">
                <a:latin typeface="Arial" panose="020B0604020202020204" pitchFamily="34" charset="0"/>
                <a:cs typeface="Arial" panose="020B0604020202020204" pitchFamily="34" charset="0"/>
              </a:rPr>
              <a:t>the locations for face to face appointments need to be convenient for the PCN’s patients to access and, as a minimum, equivalent to the current number of hub sites.</a:t>
            </a:r>
          </a:p>
          <a:p>
            <a:pPr marL="285750" lvl="1" indent="-285750"/>
            <a:r>
              <a:rPr lang="en-GB" b="1" dirty="0" smtClean="0">
                <a:latin typeface="Arial" panose="020B0604020202020204" pitchFamily="34" charset="0"/>
                <a:cs typeface="Arial" panose="020B0604020202020204" pitchFamily="34" charset="0"/>
              </a:rPr>
              <a:t>Type of appointment</a:t>
            </a:r>
            <a:r>
              <a:rPr lang="en-GB" dirty="0" smtClean="0">
                <a:latin typeface="Arial" panose="020B0604020202020204" pitchFamily="34" charset="0"/>
                <a:cs typeface="Arial" panose="020B0604020202020204" pitchFamily="34" charset="0"/>
              </a:rPr>
              <a:t>: PCNs </a:t>
            </a:r>
            <a:r>
              <a:rPr lang="en-GB" dirty="0">
                <a:latin typeface="Arial" panose="020B0604020202020204" pitchFamily="34" charset="0"/>
                <a:cs typeface="Arial" panose="020B0604020202020204" pitchFamily="34" charset="0"/>
              </a:rPr>
              <a:t>will need to provide a mixture of face-to-face and remote (telephone, video, online) appointments and the ability to pre-book appointments in advance, as well as booking on the same </a:t>
            </a:r>
            <a:r>
              <a:rPr lang="en-GB" dirty="0" smtClean="0">
                <a:latin typeface="Arial" panose="020B0604020202020204" pitchFamily="34" charset="0"/>
                <a:cs typeface="Arial" panose="020B0604020202020204" pitchFamily="34" charset="0"/>
              </a:rPr>
              <a:t>day.</a:t>
            </a:r>
            <a:endParaRPr lang="en-GB" dirty="0">
              <a:latin typeface="Arial" panose="020B0604020202020204" pitchFamily="34" charset="0"/>
              <a:cs typeface="Arial" panose="020B0604020202020204" pitchFamily="34" charset="0"/>
            </a:endParaRPr>
          </a:p>
          <a:p>
            <a:pPr marL="285750" lvl="1" indent="-285750"/>
            <a:r>
              <a:rPr lang="en-GB" b="1" dirty="0" smtClean="0">
                <a:latin typeface="Arial" panose="020B0604020202020204" pitchFamily="34" charset="0"/>
                <a:cs typeface="Arial" panose="020B0604020202020204" pitchFamily="34" charset="0"/>
              </a:rPr>
              <a:t>Staff you’ll see: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ppointments </a:t>
            </a:r>
            <a:r>
              <a:rPr lang="en-GB" dirty="0">
                <a:latin typeface="Arial" panose="020B0604020202020204" pitchFamily="34" charset="0"/>
                <a:cs typeface="Arial" panose="020B0604020202020204" pitchFamily="34" charset="0"/>
              </a:rPr>
              <a:t>will continue to be available with GPs and Practice Nurses in addition to other roles</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0" lvl="1"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933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322007" y="210905"/>
            <a:ext cx="8452538" cy="1187692"/>
          </a:xfrm>
        </p:spPr>
        <p:txBody>
          <a:bodyPr/>
          <a:lstStyle/>
          <a:p>
            <a:r>
              <a:rPr lang="en-GB" dirty="0" smtClean="0">
                <a:solidFill>
                  <a:srgbClr val="006AB4"/>
                </a:solidFill>
              </a:rPr>
              <a:t>What’s in the national specification that’s different to what we have now?</a:t>
            </a:r>
            <a:endParaRPr lang="en-GB" dirty="0">
              <a:solidFill>
                <a:srgbClr val="006AB4"/>
              </a:solidFill>
            </a:endParaRPr>
          </a:p>
        </p:txBody>
      </p:sp>
      <p:sp>
        <p:nvSpPr>
          <p:cNvPr id="6" name="Text Placeholder 1"/>
          <p:cNvSpPr>
            <a:spLocks noGrp="1"/>
          </p:cNvSpPr>
          <p:nvPr>
            <p:ph type="body" sz="quarter" idx="12"/>
          </p:nvPr>
        </p:nvSpPr>
        <p:spPr>
          <a:xfrm>
            <a:off x="322007" y="1398597"/>
            <a:ext cx="11525250" cy="4202549"/>
          </a:xfrm>
        </p:spPr>
        <p:txBody>
          <a:bodyPr/>
          <a:lstStyle/>
          <a:p>
            <a:pPr marL="285750" lvl="1" indent="-285750"/>
            <a:r>
              <a:rPr lang="en-GB" sz="2000" b="1" dirty="0" smtClean="0">
                <a:latin typeface="Arial" panose="020B0604020202020204" pitchFamily="34" charset="0"/>
                <a:cs typeface="Arial" panose="020B0604020202020204" pitchFamily="34" charset="0"/>
              </a:rPr>
              <a:t>Hours of operation</a:t>
            </a:r>
            <a:r>
              <a:rPr lang="en-GB" sz="2000" dirty="0" smtClean="0">
                <a:latin typeface="Arial" panose="020B0604020202020204" pitchFamily="34" charset="0"/>
                <a:cs typeface="Arial" panose="020B0604020202020204" pitchFamily="34" charset="0"/>
              </a:rPr>
              <a:t>: The specification </a:t>
            </a:r>
            <a:r>
              <a:rPr lang="en-GB" sz="2000" dirty="0">
                <a:latin typeface="Arial" panose="020B0604020202020204" pitchFamily="34" charset="0"/>
                <a:cs typeface="Arial" panose="020B0604020202020204" pitchFamily="34" charset="0"/>
              </a:rPr>
              <a:t>does not include any requirement for services to be provided on a Saturday evening </a:t>
            </a:r>
            <a:r>
              <a:rPr lang="en-GB" sz="2000" dirty="0" smtClean="0">
                <a:latin typeface="Arial" panose="020B0604020202020204" pitchFamily="34" charset="0"/>
                <a:cs typeface="Arial" panose="020B0604020202020204" pitchFamily="34" charset="0"/>
              </a:rPr>
              <a:t>between 5-8pm</a:t>
            </a:r>
            <a:r>
              <a:rPr lang="en-GB" sz="2000" dirty="0">
                <a:latin typeface="Arial" panose="020B0604020202020204" pitchFamily="34" charset="0"/>
                <a:cs typeface="Arial" panose="020B0604020202020204" pitchFamily="34" charset="0"/>
              </a:rPr>
              <a:t>, or </a:t>
            </a:r>
            <a:r>
              <a:rPr lang="en-GB" sz="2000" dirty="0" smtClean="0">
                <a:latin typeface="Arial" panose="020B0604020202020204" pitchFamily="34" charset="0"/>
                <a:cs typeface="Arial" panose="020B0604020202020204" pitchFamily="34" charset="0"/>
              </a:rPr>
              <a:t>on Sundays or Bank </a:t>
            </a:r>
            <a:r>
              <a:rPr lang="en-GB" sz="2000" dirty="0">
                <a:latin typeface="Arial" panose="020B0604020202020204" pitchFamily="34" charset="0"/>
                <a:cs typeface="Arial" panose="020B0604020202020204" pitchFamily="34" charset="0"/>
              </a:rPr>
              <a:t>Holidays. This would be a change for patients in London (and NCL</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E</a:t>
            </a:r>
            <a:r>
              <a:rPr lang="en-GB" sz="2000" dirty="0" smtClean="0">
                <a:latin typeface="Arial" panose="020B0604020202020204" pitchFamily="34" charset="0"/>
                <a:cs typeface="Arial" panose="020B0604020202020204" pitchFamily="34" charset="0"/>
              </a:rPr>
              <a:t>ven </a:t>
            </a:r>
            <a:r>
              <a:rPr lang="en-GB" sz="2000" dirty="0">
                <a:latin typeface="Arial" panose="020B0604020202020204" pitchFamily="34" charset="0"/>
                <a:cs typeface="Arial" panose="020B0604020202020204" pitchFamily="34" charset="0"/>
              </a:rPr>
              <a:t>though the overall quantity of </a:t>
            </a:r>
            <a:r>
              <a:rPr lang="en-GB" sz="2000" dirty="0" smtClean="0">
                <a:latin typeface="Arial" panose="020B0604020202020204" pitchFamily="34" charset="0"/>
                <a:cs typeface="Arial" panose="020B0604020202020204" pitchFamily="34" charset="0"/>
              </a:rPr>
              <a:t>provision </a:t>
            </a:r>
            <a:r>
              <a:rPr lang="en-GB" sz="2000" dirty="0">
                <a:latin typeface="Arial" panose="020B0604020202020204" pitchFamily="34" charset="0"/>
                <a:cs typeface="Arial" panose="020B0604020202020204" pitchFamily="34" charset="0"/>
              </a:rPr>
              <a:t>would be similar to what patients have </a:t>
            </a:r>
            <a:r>
              <a:rPr lang="en-GB" sz="2000" dirty="0" smtClean="0">
                <a:latin typeface="Arial" panose="020B0604020202020204" pitchFamily="34" charset="0"/>
                <a:cs typeface="Arial" panose="020B0604020202020204" pitchFamily="34" charset="0"/>
              </a:rPr>
              <a:t>now, the specification asks that it is provided Monday – Saturday only</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marL="285750" lvl="1" indent="-285750"/>
            <a:r>
              <a:rPr lang="en-GB" sz="2000" b="1" dirty="0" smtClean="0">
                <a:latin typeface="Arial" panose="020B0604020202020204" pitchFamily="34" charset="0"/>
                <a:cs typeface="Arial" panose="020B0604020202020204" pitchFamily="34" charset="0"/>
              </a:rPr>
              <a:t>More focus on appointments that can be booked in advance: </a:t>
            </a:r>
            <a:r>
              <a:rPr lang="en-GB" sz="2000" dirty="0" smtClean="0">
                <a:latin typeface="Arial" panose="020B0604020202020204" pitchFamily="34" charset="0"/>
                <a:cs typeface="Arial" panose="020B0604020202020204" pitchFamily="34" charset="0"/>
              </a:rPr>
              <a:t>The specification has more focus on making sure pre-bookable appointments are available for patients – this would help patients to access appointments that they can book in advance for ‘planned care’ in the enhanced access service. By ‘planned care’, we mean appointments for things like </a:t>
            </a:r>
            <a:r>
              <a:rPr lang="en-GB" sz="2000" dirty="0">
                <a:latin typeface="Arial" panose="020B0604020202020204" pitchFamily="34" charset="0"/>
                <a:cs typeface="Arial" panose="020B0604020202020204" pitchFamily="34" charset="0"/>
              </a:rPr>
              <a:t>regular monitoring of a patient’s long term condition, immunisations or </a:t>
            </a:r>
            <a:r>
              <a:rPr lang="en-GB" sz="2000" dirty="0" smtClean="0">
                <a:latin typeface="Arial" panose="020B0604020202020204" pitchFamily="34" charset="0"/>
                <a:cs typeface="Arial" panose="020B0604020202020204" pitchFamily="34" charset="0"/>
              </a:rPr>
              <a:t>screening for example. There is less focus in the specification on providing ‘same-day’ care - and there’s likely to </a:t>
            </a:r>
            <a:r>
              <a:rPr lang="en-GB" sz="2000" dirty="0">
                <a:latin typeface="Arial" panose="020B0604020202020204" pitchFamily="34" charset="0"/>
                <a:cs typeface="Arial" panose="020B0604020202020204" pitchFamily="34" charset="0"/>
              </a:rPr>
              <a:t>be a reduction in the availability of appointments for NHS 111 to book </a:t>
            </a:r>
            <a:r>
              <a:rPr lang="en-GB" sz="2000" dirty="0" smtClean="0">
                <a:latin typeface="Arial" panose="020B0604020202020204" pitchFamily="34" charset="0"/>
                <a:cs typeface="Arial" panose="020B0604020202020204" pitchFamily="34" charset="0"/>
              </a:rPr>
              <a:t>into.</a:t>
            </a:r>
          </a:p>
          <a:p>
            <a:pPr marL="285750" lvl="1" indent="-285750"/>
            <a:r>
              <a:rPr lang="en-GB" sz="2000" b="1" dirty="0" smtClean="0">
                <a:latin typeface="Arial" panose="020B0604020202020204" pitchFamily="34" charset="0"/>
                <a:cs typeface="Arial" panose="020B0604020202020204" pitchFamily="34" charset="0"/>
              </a:rPr>
              <a:t>Different service models: </a:t>
            </a:r>
            <a:r>
              <a:rPr lang="en-GB" sz="2000" dirty="0" smtClean="0">
                <a:latin typeface="Arial" panose="020B0604020202020204" pitchFamily="34" charset="0"/>
                <a:cs typeface="Arial" panose="020B0604020202020204" pitchFamily="34" charset="0"/>
              </a:rPr>
              <a:t>Because we have 32 PCNs, there might be an increase in the number of different enhanced access services available in North Central London, compared with what we have now (we have five borough-based </a:t>
            </a:r>
            <a:r>
              <a:rPr lang="en-GB" sz="2000" dirty="0">
                <a:latin typeface="Arial" panose="020B0604020202020204" pitchFamily="34" charset="0"/>
                <a:cs typeface="Arial" panose="020B0604020202020204" pitchFamily="34" charset="0"/>
              </a:rPr>
              <a:t>models). </a:t>
            </a:r>
            <a:r>
              <a:rPr lang="en-GB" sz="2000" dirty="0" smtClean="0">
                <a:latin typeface="Arial" panose="020B0604020202020204" pitchFamily="34" charset="0"/>
                <a:cs typeface="Arial" panose="020B0604020202020204" pitchFamily="34" charset="0"/>
              </a:rPr>
              <a:t>There is also no </a:t>
            </a:r>
            <a:r>
              <a:rPr lang="en-GB" sz="2000" dirty="0">
                <a:latin typeface="Arial" panose="020B0604020202020204" pitchFamily="34" charset="0"/>
                <a:cs typeface="Arial" panose="020B0604020202020204" pitchFamily="34" charset="0"/>
              </a:rPr>
              <a:t>requirement </a:t>
            </a:r>
            <a:r>
              <a:rPr lang="en-GB" sz="2000" dirty="0" smtClean="0">
                <a:latin typeface="Arial" panose="020B0604020202020204" pitchFamily="34" charset="0"/>
                <a:cs typeface="Arial" panose="020B0604020202020204" pitchFamily="34" charset="0"/>
              </a:rPr>
              <a:t>in the specification for </a:t>
            </a:r>
            <a:r>
              <a:rPr lang="en-GB" sz="2000" dirty="0">
                <a:latin typeface="Arial" panose="020B0604020202020204" pitchFamily="34" charset="0"/>
                <a:cs typeface="Arial" panose="020B0604020202020204" pitchFamily="34" charset="0"/>
              </a:rPr>
              <a:t>patients to be able to access hubs outside of their PCN </a:t>
            </a:r>
            <a:r>
              <a:rPr lang="en-GB" sz="2000" dirty="0" smtClean="0">
                <a:latin typeface="Arial" panose="020B0604020202020204" pitchFamily="34" charset="0"/>
                <a:cs typeface="Arial" panose="020B0604020202020204" pitchFamily="34" charset="0"/>
              </a:rPr>
              <a:t>area (at the moment patients can go to any hub in their borough).</a:t>
            </a:r>
          </a:p>
          <a:p>
            <a:pPr marL="285750" lvl="1" indent="-285750"/>
            <a:r>
              <a:rPr lang="en-GB" sz="2000" b="1" dirty="0" smtClean="0">
                <a:latin typeface="Arial" panose="020B0604020202020204" pitchFamily="34" charset="0"/>
                <a:cs typeface="Arial" panose="020B0604020202020204" pitchFamily="34" charset="0"/>
              </a:rPr>
              <a:t>Telephony and IT </a:t>
            </a:r>
            <a:r>
              <a:rPr lang="en-GB" sz="2000" dirty="0" smtClean="0">
                <a:latin typeface="Arial" panose="020B0604020202020204" pitchFamily="34" charset="0"/>
                <a:cs typeface="Arial" panose="020B0604020202020204" pitchFamily="34" charset="0"/>
              </a:rPr>
              <a:t>and how these work together between the GP practices within the PCN may improve. The specification asks PCNs to make sure that all practices and the PCN have the ability to book into/cancel appointments, make referrals/request tests, view/update patients’ records.</a:t>
            </a:r>
          </a:p>
          <a:p>
            <a:pPr marL="285750" lvl="1" indent="-285750"/>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190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322007" y="400476"/>
            <a:ext cx="8452538" cy="1168442"/>
          </a:xfrm>
        </p:spPr>
        <p:txBody>
          <a:bodyPr/>
          <a:lstStyle/>
          <a:p>
            <a:r>
              <a:rPr lang="en-GB" dirty="0" smtClean="0">
                <a:solidFill>
                  <a:srgbClr val="0070C0"/>
                </a:solidFill>
              </a:rPr>
              <a:t>What changes are likely in North Central London?</a:t>
            </a:r>
            <a:endParaRPr lang="en-GB" dirty="0">
              <a:solidFill>
                <a:srgbClr val="0070C0"/>
              </a:solidFill>
            </a:endParaRPr>
          </a:p>
        </p:txBody>
      </p:sp>
      <p:sp>
        <p:nvSpPr>
          <p:cNvPr id="6" name="Text Placeholder 1"/>
          <p:cNvSpPr>
            <a:spLocks noGrp="1"/>
          </p:cNvSpPr>
          <p:nvPr>
            <p:ph type="body" sz="quarter" idx="12"/>
          </p:nvPr>
        </p:nvSpPr>
        <p:spPr>
          <a:xfrm>
            <a:off x="243948" y="1568918"/>
            <a:ext cx="11525250" cy="4202549"/>
          </a:xfrm>
        </p:spPr>
        <p:txBody>
          <a:bodyPr/>
          <a:lstStyle/>
          <a:p>
            <a:pPr marL="285750" lvl="1" indent="-285750"/>
            <a:r>
              <a:rPr lang="en-GB" dirty="0">
                <a:latin typeface="Arial" panose="020B0604020202020204" pitchFamily="34" charset="0"/>
                <a:cs typeface="Arial" panose="020B0604020202020204" pitchFamily="34" charset="0"/>
              </a:rPr>
              <a:t>Enhanced access services are currently available for all our residents in North Central </a:t>
            </a:r>
            <a:r>
              <a:rPr lang="en-GB" dirty="0" smtClean="0">
                <a:latin typeface="Arial" panose="020B0604020202020204" pitchFamily="34" charset="0"/>
                <a:cs typeface="Arial" panose="020B0604020202020204" pitchFamily="34" charset="0"/>
              </a:rPr>
              <a:t>London. You </a:t>
            </a:r>
            <a:r>
              <a:rPr lang="en-GB" dirty="0">
                <a:latin typeface="Arial" panose="020B0604020202020204" pitchFamily="34" charset="0"/>
                <a:cs typeface="Arial" panose="020B0604020202020204" pitchFamily="34" charset="0"/>
              </a:rPr>
              <a:t>may already have used these services either at your own practice or at another practice or healthcare site. </a:t>
            </a:r>
          </a:p>
          <a:p>
            <a:pPr marL="285750" lvl="1" indent="-285750"/>
            <a:r>
              <a:rPr lang="en-GB" dirty="0">
                <a:latin typeface="Arial" panose="020B0604020202020204" pitchFamily="34" charset="0"/>
                <a:cs typeface="Arial" panose="020B0604020202020204" pitchFamily="34" charset="0"/>
              </a:rPr>
              <a:t>What’s changing from October is that Primary Care Networks will become responsible for providing most of these enhanced access appointments for their patients. </a:t>
            </a:r>
            <a:endParaRPr lang="en-GB" dirty="0" smtClean="0">
              <a:latin typeface="Arial" panose="020B0604020202020204" pitchFamily="34" charset="0"/>
              <a:cs typeface="Arial" panose="020B0604020202020204" pitchFamily="34" charset="0"/>
            </a:endParaRPr>
          </a:p>
          <a:p>
            <a:pPr marL="285750" lvl="1" indent="-285750"/>
            <a:r>
              <a:rPr lang="en-GB" dirty="0" smtClean="0">
                <a:latin typeface="Arial" panose="020B0604020202020204" pitchFamily="34" charset="0"/>
                <a:cs typeface="Arial" panose="020B0604020202020204" pitchFamily="34" charset="0"/>
              </a:rPr>
              <a:t>In </a:t>
            </a:r>
            <a:r>
              <a:rPr lang="en-GB" dirty="0">
                <a:latin typeface="Arial" panose="020B0604020202020204" pitchFamily="34" charset="0"/>
                <a:cs typeface="Arial" panose="020B0604020202020204" pitchFamily="34" charset="0"/>
              </a:rPr>
              <a:t>North Central London, there will be </a:t>
            </a:r>
            <a:r>
              <a:rPr lang="en-GB" dirty="0" smtClean="0">
                <a:latin typeface="Arial" panose="020B0604020202020204" pitchFamily="34" charset="0"/>
                <a:cs typeface="Arial" panose="020B0604020202020204" pitchFamily="34" charset="0"/>
              </a:rPr>
              <a:t>no </a:t>
            </a:r>
            <a:r>
              <a:rPr lang="en-GB" dirty="0">
                <a:latin typeface="Arial" panose="020B0604020202020204" pitchFamily="34" charset="0"/>
                <a:cs typeface="Arial" panose="020B0604020202020204" pitchFamily="34" charset="0"/>
              </a:rPr>
              <a:t>reduction in the overall amount of primary care appointments available for people </a:t>
            </a:r>
            <a:r>
              <a:rPr lang="en-GB" dirty="0" smtClean="0">
                <a:latin typeface="Arial" panose="020B0604020202020204" pitchFamily="34" charset="0"/>
                <a:cs typeface="Arial" panose="020B0604020202020204" pitchFamily="34" charset="0"/>
              </a:rPr>
              <a:t>across the week </a:t>
            </a:r>
            <a:r>
              <a:rPr lang="en-GB" dirty="0">
                <a:latin typeface="Arial" panose="020B0604020202020204" pitchFamily="34" charset="0"/>
                <a:cs typeface="Arial" panose="020B0604020202020204" pitchFamily="34" charset="0"/>
              </a:rPr>
              <a:t>and on bank holidays as a result of these changes. However, there may be changes in the way that you access these appointments – for example, how you book them and where you might go to be seen. </a:t>
            </a:r>
            <a:endParaRPr lang="en-GB" dirty="0" smtClean="0">
              <a:latin typeface="Arial" panose="020B0604020202020204" pitchFamily="34" charset="0"/>
              <a:cs typeface="Arial" panose="020B0604020202020204" pitchFamily="34" charset="0"/>
            </a:endParaRPr>
          </a:p>
          <a:p>
            <a:pPr marL="285750" lvl="1" indent="-285750"/>
            <a:r>
              <a:rPr lang="en-GB" dirty="0" smtClean="0">
                <a:latin typeface="Arial" panose="020B0604020202020204" pitchFamily="34" charset="0"/>
                <a:cs typeface="Arial" panose="020B0604020202020204" pitchFamily="34" charset="0"/>
              </a:rPr>
              <a:t>We want to </a:t>
            </a:r>
            <a:r>
              <a:rPr lang="en-GB" dirty="0">
                <a:latin typeface="Arial" panose="020B0604020202020204" pitchFamily="34" charset="0"/>
                <a:cs typeface="Arial" panose="020B0604020202020204" pitchFamily="34" charset="0"/>
              </a:rPr>
              <a:t>know what’s important to you, and your experience of using these services previously. This will help our Primary Care Networks to make their plans. </a:t>
            </a:r>
            <a:r>
              <a:rPr lang="en-GB" dirty="0" smtClean="0">
                <a:latin typeface="Arial" panose="020B0604020202020204" pitchFamily="34" charset="0"/>
                <a:cs typeface="Arial" panose="020B0604020202020204" pitchFamily="34" charset="0"/>
              </a:rPr>
              <a:t>Our Primary Care Networks will also be talking to their patient groups over the coming weeks, and many will be doing a survey to help them make their plans.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799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322007" y="400476"/>
            <a:ext cx="7942763" cy="493376"/>
          </a:xfrm>
        </p:spPr>
        <p:txBody>
          <a:bodyPr/>
          <a:lstStyle/>
          <a:p>
            <a:r>
              <a:rPr lang="en-GB" dirty="0" smtClean="0">
                <a:solidFill>
                  <a:srgbClr val="006AB4"/>
                </a:solidFill>
              </a:rPr>
              <a:t>Timeline</a:t>
            </a:r>
            <a:endParaRPr lang="en-GB" dirty="0">
              <a:solidFill>
                <a:srgbClr val="006AB4"/>
              </a:solidFill>
            </a:endParaRPr>
          </a:p>
        </p:txBody>
      </p:sp>
      <p:sp>
        <p:nvSpPr>
          <p:cNvPr id="6" name="Text Placeholder 1"/>
          <p:cNvSpPr>
            <a:spLocks noGrp="1"/>
          </p:cNvSpPr>
          <p:nvPr>
            <p:ph type="body" sz="quarter" idx="12"/>
          </p:nvPr>
        </p:nvSpPr>
        <p:spPr>
          <a:xfrm>
            <a:off x="322007" y="1182479"/>
            <a:ext cx="11525250" cy="4645891"/>
          </a:xfrm>
        </p:spPr>
        <p:txBody>
          <a:bodyPr/>
          <a:lstStyle/>
          <a:p>
            <a:pPr marL="0" lvl="1" indent="0">
              <a:buNone/>
            </a:pPr>
            <a:r>
              <a:rPr lang="en-GB" sz="2200" dirty="0">
                <a:latin typeface="Arial" panose="020B0604020202020204" pitchFamily="34" charset="0"/>
                <a:cs typeface="Arial" panose="020B0604020202020204" pitchFamily="34" charset="0"/>
              </a:rPr>
              <a:t>The </a:t>
            </a:r>
            <a:r>
              <a:rPr lang="en-GB" sz="2200" dirty="0" smtClean="0">
                <a:latin typeface="Arial" panose="020B0604020202020204" pitchFamily="34" charset="0"/>
                <a:cs typeface="Arial" panose="020B0604020202020204" pitchFamily="34" charset="0"/>
              </a:rPr>
              <a:t>timeframes for these changes have </a:t>
            </a:r>
            <a:r>
              <a:rPr lang="en-GB" sz="2200" dirty="0">
                <a:latin typeface="Arial" panose="020B0604020202020204" pitchFamily="34" charset="0"/>
                <a:cs typeface="Arial" panose="020B0604020202020204" pitchFamily="34" charset="0"/>
              </a:rPr>
              <a:t>been set nationally and include:</a:t>
            </a:r>
          </a:p>
          <a:p>
            <a:pPr marL="285750" lvl="1" indent="-285750"/>
            <a:r>
              <a:rPr lang="en-GB" sz="2200" dirty="0" smtClean="0">
                <a:latin typeface="Arial" panose="020B0604020202020204" pitchFamily="34" charset="0"/>
                <a:cs typeface="Arial" panose="020B0604020202020204" pitchFamily="34" charset="0"/>
              </a:rPr>
              <a:t>National </a:t>
            </a:r>
            <a:r>
              <a:rPr lang="en-GB" sz="2200" dirty="0">
                <a:latin typeface="Arial" panose="020B0604020202020204" pitchFamily="34" charset="0"/>
                <a:cs typeface="Arial" panose="020B0604020202020204" pitchFamily="34" charset="0"/>
              </a:rPr>
              <a:t>specification for what PCNs need to deliver – 31 March </a:t>
            </a:r>
            <a:r>
              <a:rPr lang="en-GB" sz="2200" dirty="0" smtClean="0">
                <a:latin typeface="Arial" panose="020B0604020202020204" pitchFamily="34" charset="0"/>
                <a:cs typeface="Arial" panose="020B0604020202020204" pitchFamily="34" charset="0"/>
              </a:rPr>
              <a:t>2022</a:t>
            </a:r>
          </a:p>
          <a:p>
            <a:pPr marL="285750" lvl="1" indent="-285750"/>
            <a:r>
              <a:rPr lang="en-GB" sz="2200" dirty="0" smtClean="0">
                <a:latin typeface="Arial" panose="020B0604020202020204" pitchFamily="34" charset="0"/>
                <a:cs typeface="Arial" panose="020B0604020202020204" pitchFamily="34" charset="0"/>
              </a:rPr>
              <a:t>PCNs </a:t>
            </a:r>
            <a:r>
              <a:rPr lang="en-GB" sz="2200" dirty="0">
                <a:latin typeface="Arial" panose="020B0604020202020204" pitchFamily="34" charset="0"/>
                <a:cs typeface="Arial" panose="020B0604020202020204" pitchFamily="34" charset="0"/>
              </a:rPr>
              <a:t>to submit draft </a:t>
            </a:r>
            <a:r>
              <a:rPr lang="en-GB" sz="2200" dirty="0" smtClean="0">
                <a:latin typeface="Arial" panose="020B0604020202020204" pitchFamily="34" charset="0"/>
                <a:cs typeface="Arial" panose="020B0604020202020204" pitchFamily="34" charset="0"/>
              </a:rPr>
              <a:t>proposals </a:t>
            </a:r>
            <a:r>
              <a:rPr lang="en-GB" sz="2200" dirty="0">
                <a:latin typeface="Arial" panose="020B0604020202020204" pitchFamily="34" charset="0"/>
                <a:cs typeface="Arial" panose="020B0604020202020204" pitchFamily="34" charset="0"/>
              </a:rPr>
              <a:t>for how they will deliver enhanced access for their </a:t>
            </a:r>
            <a:r>
              <a:rPr lang="en-GB" sz="2200" dirty="0" smtClean="0">
                <a:latin typeface="Arial" panose="020B0604020202020204" pitchFamily="34" charset="0"/>
                <a:cs typeface="Arial" panose="020B0604020202020204" pitchFamily="34" charset="0"/>
              </a:rPr>
              <a:t>patients – </a:t>
            </a:r>
            <a:r>
              <a:rPr lang="en-GB" sz="2200" dirty="0">
                <a:latin typeface="Arial" panose="020B0604020202020204" pitchFamily="34" charset="0"/>
                <a:cs typeface="Arial" panose="020B0604020202020204" pitchFamily="34" charset="0"/>
              </a:rPr>
              <a:t>31 July </a:t>
            </a:r>
            <a:r>
              <a:rPr lang="en-GB" sz="2200" dirty="0" smtClean="0">
                <a:latin typeface="Arial" panose="020B0604020202020204" pitchFamily="34" charset="0"/>
                <a:cs typeface="Arial" panose="020B0604020202020204" pitchFamily="34" charset="0"/>
              </a:rPr>
              <a:t>2022. These plans will be informed by engagement with patients. </a:t>
            </a:r>
          </a:p>
          <a:p>
            <a:pPr marL="285750" lvl="1" indent="-285750"/>
            <a:r>
              <a:rPr lang="en-GB" sz="2200" dirty="0">
                <a:latin typeface="Arial" panose="020B0604020202020204" pitchFamily="34" charset="0"/>
                <a:cs typeface="Arial" panose="020B0604020202020204" pitchFamily="34" charset="0"/>
              </a:rPr>
              <a:t>PCNs and </a:t>
            </a:r>
            <a:r>
              <a:rPr lang="en-GB" sz="2200" dirty="0" smtClean="0">
                <a:latin typeface="Arial" panose="020B0604020202020204" pitchFamily="34" charset="0"/>
                <a:cs typeface="Arial" panose="020B0604020202020204" pitchFamily="34" charset="0"/>
              </a:rPr>
              <a:t>ICB </a:t>
            </a:r>
            <a:r>
              <a:rPr lang="en-GB" sz="2200" dirty="0">
                <a:latin typeface="Arial" panose="020B0604020202020204" pitchFamily="34" charset="0"/>
                <a:cs typeface="Arial" panose="020B0604020202020204" pitchFamily="34" charset="0"/>
              </a:rPr>
              <a:t>to agree final plans - 31 August 2022</a:t>
            </a:r>
          </a:p>
          <a:p>
            <a:pPr marL="285750" lvl="1" indent="-285750"/>
            <a:r>
              <a:rPr lang="en-GB" sz="2200" dirty="0" smtClean="0">
                <a:latin typeface="Arial" panose="020B0604020202020204" pitchFamily="34" charset="0"/>
                <a:cs typeface="Arial" panose="020B0604020202020204" pitchFamily="34" charset="0"/>
              </a:rPr>
              <a:t>PCNs </a:t>
            </a:r>
            <a:r>
              <a:rPr lang="en-GB" sz="2200" dirty="0">
                <a:latin typeface="Arial" panose="020B0604020202020204" pitchFamily="34" charset="0"/>
                <a:cs typeface="Arial" panose="020B0604020202020204" pitchFamily="34" charset="0"/>
              </a:rPr>
              <a:t>to start delivering the new service – 1 October 2022 </a:t>
            </a:r>
            <a:endParaRPr lang="en-GB" sz="2200" dirty="0" smtClean="0">
              <a:latin typeface="Arial" panose="020B0604020202020204" pitchFamily="34" charset="0"/>
              <a:cs typeface="Arial" panose="020B0604020202020204" pitchFamily="34" charset="0"/>
            </a:endParaRPr>
          </a:p>
          <a:p>
            <a:pPr marL="0" lvl="1" indent="0">
              <a:buNone/>
            </a:pPr>
            <a:endParaRPr lang="en-GB" sz="2200" dirty="0" smtClean="0">
              <a:latin typeface="Arial" panose="020B0604020202020204" pitchFamily="34" charset="0"/>
              <a:cs typeface="Arial" panose="020B0604020202020204" pitchFamily="34" charset="0"/>
            </a:endParaRPr>
          </a:p>
          <a:p>
            <a:pPr marL="0" lvl="1" indent="0">
              <a:buNone/>
            </a:pPr>
            <a:r>
              <a:rPr lang="en-GB" sz="2200" dirty="0" smtClean="0">
                <a:latin typeface="Arial" panose="020B0604020202020204" pitchFamily="34" charset="0"/>
                <a:cs typeface="Arial" panose="020B0604020202020204" pitchFamily="34" charset="0"/>
              </a:rPr>
              <a:t>PCN plans will need to set out a number of things including: how their plans have been informed by engagement, what services will be provided, the mix of appointment types available and where the location for face-to-face appointments will be</a:t>
            </a:r>
            <a:r>
              <a:rPr lang="en-GB" sz="2200" dirty="0">
                <a:latin typeface="Arial" panose="020B0604020202020204" pitchFamily="34" charset="0"/>
                <a:cs typeface="Arial" panose="020B0604020202020204" pitchFamily="34" charset="0"/>
              </a:rPr>
              <a:t>. PCNs will </a:t>
            </a:r>
            <a:r>
              <a:rPr lang="en-GB" sz="2200" dirty="0" smtClean="0">
                <a:latin typeface="Arial" panose="020B0604020202020204" pitchFamily="34" charset="0"/>
                <a:cs typeface="Arial" panose="020B0604020202020204" pitchFamily="34" charset="0"/>
              </a:rPr>
              <a:t>also describe </a:t>
            </a:r>
            <a:r>
              <a:rPr lang="en-GB" sz="2200" dirty="0">
                <a:latin typeface="Arial" panose="020B0604020202020204" pitchFamily="34" charset="0"/>
                <a:cs typeface="Arial" panose="020B0604020202020204" pitchFamily="34" charset="0"/>
              </a:rPr>
              <a:t>how they will communicate with patients and the public about the ‘enhanced access’ service – how it’s accessed, what is available and when – through multiple routes. </a:t>
            </a:r>
            <a:endParaRPr lang="en-GB" sz="2200" dirty="0" smtClean="0">
              <a:latin typeface="Arial" panose="020B0604020202020204" pitchFamily="34" charset="0"/>
              <a:cs typeface="Arial" panose="020B0604020202020204" pitchFamily="34" charset="0"/>
            </a:endParaRPr>
          </a:p>
          <a:p>
            <a:pPr marL="0" lvl="1" indent="0">
              <a:buNone/>
            </a:pPr>
            <a:endParaRPr lang="en-GB" sz="2200" dirty="0" smtClean="0">
              <a:latin typeface="Arial" panose="020B0604020202020204" pitchFamily="34" charset="0"/>
              <a:cs typeface="Arial" panose="020B0604020202020204" pitchFamily="34" charset="0"/>
            </a:endParaRPr>
          </a:p>
          <a:p>
            <a:pPr marL="0" lvl="1" indent="0">
              <a:buNone/>
            </a:pPr>
            <a:r>
              <a:rPr lang="en-GB" sz="2200" dirty="0" smtClean="0">
                <a:latin typeface="Arial" panose="020B0604020202020204" pitchFamily="34" charset="0"/>
                <a:cs typeface="Arial" panose="020B0604020202020204" pitchFamily="34" charset="0"/>
              </a:rPr>
              <a:t>The ICB </a:t>
            </a:r>
            <a:r>
              <a:rPr lang="en-GB" sz="2200" dirty="0">
                <a:latin typeface="Arial" panose="020B0604020202020204" pitchFamily="34" charset="0"/>
                <a:cs typeface="Arial" panose="020B0604020202020204" pitchFamily="34" charset="0"/>
              </a:rPr>
              <a:t>is responsible for assuring the PCN plans and </a:t>
            </a:r>
            <a:r>
              <a:rPr lang="en-GB" sz="2200" dirty="0" smtClean="0">
                <a:latin typeface="Arial" panose="020B0604020202020204" pitchFamily="34" charset="0"/>
                <a:cs typeface="Arial" panose="020B0604020202020204" pitchFamily="34" charset="0"/>
              </a:rPr>
              <a:t>making sure </a:t>
            </a:r>
            <a:r>
              <a:rPr lang="en-GB" sz="2200" dirty="0">
                <a:latin typeface="Arial" panose="020B0604020202020204" pitchFamily="34" charset="0"/>
                <a:cs typeface="Arial" panose="020B0604020202020204" pitchFamily="34" charset="0"/>
              </a:rPr>
              <a:t>that they form part of a </a:t>
            </a:r>
            <a:r>
              <a:rPr lang="en-GB" sz="2200" dirty="0" smtClean="0">
                <a:latin typeface="Arial" panose="020B0604020202020204" pitchFamily="34" charset="0"/>
                <a:cs typeface="Arial" panose="020B0604020202020204" pitchFamily="34" charset="0"/>
              </a:rPr>
              <a:t>joined up approach across North Central London.</a:t>
            </a:r>
          </a:p>
          <a:p>
            <a:pPr marL="0" lvl="1" indent="0">
              <a:buNone/>
            </a:pPr>
            <a:endParaRPr lang="en-GB" sz="2200" dirty="0">
              <a:latin typeface="Arial" panose="020B0604020202020204" pitchFamily="34" charset="0"/>
              <a:cs typeface="Arial" panose="020B0604020202020204" pitchFamily="34" charset="0"/>
            </a:endParaRPr>
          </a:p>
          <a:p>
            <a:pPr marL="0" lvl="1" indent="0">
              <a:buNone/>
            </a:pPr>
            <a:endParaRPr lang="en-GB" sz="2200" dirty="0">
              <a:latin typeface="Arial" panose="020B0604020202020204" pitchFamily="34" charset="0"/>
              <a:cs typeface="Arial" panose="020B0604020202020204" pitchFamily="34" charset="0"/>
            </a:endParaRPr>
          </a:p>
          <a:p>
            <a:pPr marL="0" lvl="1" indent="0">
              <a:buNone/>
            </a:pPr>
            <a:endParaRPr lang="en-GB"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6723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0F3A9-CBB4-9090-C8FA-04B5EE82D96B}"/>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4031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Header title</a:t>
            </a:r>
          </a:p>
        </p:txBody>
      </p:sp>
    </p:spTree>
    <p:extLst>
      <p:ext uri="{BB962C8B-B14F-4D97-AF65-F5344CB8AC3E}">
        <p14:creationId xmlns:p14="http://schemas.microsoft.com/office/powerpoint/2010/main" val="983509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Header title</a:t>
            </a:r>
          </a:p>
        </p:txBody>
      </p:sp>
    </p:spTree>
    <p:extLst>
      <p:ext uri="{BB962C8B-B14F-4D97-AF65-F5344CB8AC3E}">
        <p14:creationId xmlns:p14="http://schemas.microsoft.com/office/powerpoint/2010/main" val="2934379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F65FF9-2BB8-66AB-AFB8-F875A9524DB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57712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84CB57-30B1-CBF1-C5A4-A4E98FAC3058}"/>
              </a:ext>
            </a:extLst>
          </p:cNvPr>
          <p:cNvSpPr>
            <a:spLocks noGrp="1"/>
          </p:cNvSpPr>
          <p:nvPr>
            <p:ph type="body" sz="quarter" idx="10"/>
          </p:nvPr>
        </p:nvSpPr>
        <p:spPr>
          <a:xfrm>
            <a:off x="4315522" y="2179515"/>
            <a:ext cx="7984273" cy="764701"/>
          </a:xfrm>
        </p:spPr>
        <p:txBody>
          <a:bodyPr/>
          <a:lstStyle/>
          <a:p>
            <a:r>
              <a:rPr lang="en-GB" dirty="0" smtClean="0"/>
              <a:t>North Central London Integrated </a:t>
            </a:r>
            <a:r>
              <a:rPr lang="en-GB" dirty="0"/>
              <a:t>Care </a:t>
            </a:r>
            <a:r>
              <a:rPr lang="en-GB" dirty="0" smtClean="0"/>
              <a:t>Board, Integrated </a:t>
            </a:r>
            <a:r>
              <a:rPr lang="en-GB" dirty="0"/>
              <a:t>Care System and Barnet’s Borough Partnership</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5800D6B7-004D-A7DF-16A4-7A4BE5C2B13E}"/>
              </a:ext>
            </a:extLst>
          </p:cNvPr>
          <p:cNvSpPr>
            <a:spLocks noGrp="1"/>
          </p:cNvSpPr>
          <p:nvPr>
            <p:ph type="body" sz="quarter" idx="12"/>
          </p:nvPr>
        </p:nvSpPr>
        <p:spPr>
          <a:xfrm>
            <a:off x="4315522" y="4442924"/>
            <a:ext cx="5374889" cy="971550"/>
          </a:xfrm>
        </p:spPr>
        <p:txBody>
          <a:bodyPr/>
          <a:lstStyle/>
          <a:p>
            <a:r>
              <a:rPr lang="en-US" dirty="0" smtClean="0"/>
              <a:t>Colette Wood, Director of Integration</a:t>
            </a:r>
            <a:endParaRPr lang="en-US" dirty="0"/>
          </a:p>
        </p:txBody>
      </p:sp>
    </p:spTree>
    <p:extLst>
      <p:ext uri="{BB962C8B-B14F-4D97-AF65-F5344CB8AC3E}">
        <p14:creationId xmlns:p14="http://schemas.microsoft.com/office/powerpoint/2010/main" val="1579044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47946" y="942972"/>
            <a:ext cx="8640000" cy="978518"/>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b="1" dirty="0">
                <a:solidFill>
                  <a:prstClr val="white"/>
                </a:solidFill>
                <a:latin typeface="Arial" panose="020B0604020202020204" pitchFamily="34" charset="0"/>
                <a:cs typeface="Arial" panose="020B0604020202020204" pitchFamily="34" charset="0"/>
              </a:rPr>
              <a:t>North Central London Integrated Care System (ICS) </a:t>
            </a:r>
            <a:r>
              <a:rPr lang="en-GB" dirty="0">
                <a:solidFill>
                  <a:prstClr val="white"/>
                </a:solidFill>
                <a:latin typeface="Arial" panose="020B0604020202020204" pitchFamily="34" charset="0"/>
                <a:cs typeface="Arial" panose="020B0604020202020204" pitchFamily="34" charset="0"/>
              </a:rPr>
              <a:t>is the name of the NCL system as a whole. An ICS is a way of working, not an </a:t>
            </a:r>
            <a:r>
              <a:rPr lang="en-GB" dirty="0" smtClean="0">
                <a:solidFill>
                  <a:prstClr val="white"/>
                </a:solidFill>
                <a:latin typeface="Arial" panose="020B0604020202020204" pitchFamily="34" charset="0"/>
                <a:cs typeface="Arial" panose="020B0604020202020204" pitchFamily="34" charset="0"/>
              </a:rPr>
              <a:t>organisation </a:t>
            </a:r>
            <a:endParaRPr lang="en-GB" dirty="0">
              <a:solidFill>
                <a:prstClr val="white"/>
              </a:solidFill>
              <a:latin typeface="Arial" panose="020B0604020202020204" pitchFamily="34" charset="0"/>
              <a:cs typeface="Arial" panose="020B0604020202020204" pitchFamily="34" charset="0"/>
            </a:endParaRPr>
          </a:p>
        </p:txBody>
      </p:sp>
      <p:sp>
        <p:nvSpPr>
          <p:cNvPr id="7" name="Rounded Rectangle 6"/>
          <p:cNvSpPr/>
          <p:nvPr/>
        </p:nvSpPr>
        <p:spPr>
          <a:xfrm>
            <a:off x="1061070" y="2158045"/>
            <a:ext cx="5005193" cy="2010360"/>
          </a:xfrm>
          <a:prstGeom prst="round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600" b="1" dirty="0">
                <a:solidFill>
                  <a:prstClr val="white"/>
                </a:solidFill>
                <a:latin typeface="Arial" panose="020B0604020202020204" pitchFamily="34" charset="0"/>
                <a:cs typeface="Arial" panose="020B0604020202020204" pitchFamily="34" charset="0"/>
              </a:rPr>
              <a:t>NHS North Central London Integrated Care Board (ICB) </a:t>
            </a:r>
            <a:r>
              <a:rPr lang="en-GB" sz="1600" dirty="0">
                <a:solidFill>
                  <a:prstClr val="white"/>
                </a:solidFill>
                <a:latin typeface="Arial" panose="020B0604020202020204" pitchFamily="34" charset="0"/>
                <a:cs typeface="Arial" panose="020B0604020202020204" pitchFamily="34" charset="0"/>
              </a:rPr>
              <a:t>allocates NHS budget and commissions services. </a:t>
            </a:r>
          </a:p>
          <a:p>
            <a:pPr algn="ctr" defTabSz="685800">
              <a:defRPr/>
            </a:pPr>
            <a:r>
              <a:rPr lang="en-GB" sz="1600" dirty="0">
                <a:solidFill>
                  <a:prstClr val="white"/>
                </a:solidFill>
                <a:latin typeface="Arial" panose="020B0604020202020204" pitchFamily="34" charset="0"/>
                <a:cs typeface="Arial" panose="020B0604020202020204" pitchFamily="34" charset="0"/>
              </a:rPr>
              <a:t>This is the organisation that NCL CCG staff </a:t>
            </a:r>
            <a:r>
              <a:rPr lang="en-GB" sz="1600" dirty="0" smtClean="0">
                <a:solidFill>
                  <a:prstClr val="white"/>
                </a:solidFill>
                <a:latin typeface="Arial" panose="020B0604020202020204" pitchFamily="34" charset="0"/>
                <a:cs typeface="Arial" panose="020B0604020202020204" pitchFamily="34" charset="0"/>
              </a:rPr>
              <a:t>have transferred </a:t>
            </a:r>
            <a:r>
              <a:rPr lang="en-GB" sz="1600" dirty="0">
                <a:solidFill>
                  <a:prstClr val="white"/>
                </a:solidFill>
                <a:latin typeface="Arial" panose="020B0604020202020204" pitchFamily="34" charset="0"/>
                <a:cs typeface="Arial" panose="020B0604020202020204" pitchFamily="34" charset="0"/>
              </a:rPr>
              <a:t>to, and </a:t>
            </a:r>
            <a:r>
              <a:rPr lang="en-GB" sz="1600" dirty="0" smtClean="0">
                <a:solidFill>
                  <a:prstClr val="white"/>
                </a:solidFill>
                <a:latin typeface="Arial" panose="020B0604020202020204" pitchFamily="34" charset="0"/>
                <a:cs typeface="Arial" panose="020B0604020202020204" pitchFamily="34" charset="0"/>
              </a:rPr>
              <a:t>is </a:t>
            </a:r>
            <a:r>
              <a:rPr lang="en-GB" sz="1600" dirty="0">
                <a:solidFill>
                  <a:prstClr val="white"/>
                </a:solidFill>
                <a:latin typeface="Arial" panose="020B0604020202020204" pitchFamily="34" charset="0"/>
                <a:cs typeface="Arial" panose="020B0604020202020204" pitchFamily="34" charset="0"/>
              </a:rPr>
              <a:t>chaired by Mike Cooke, with Frances O’Callaghan named Chief Executive.</a:t>
            </a:r>
          </a:p>
        </p:txBody>
      </p:sp>
      <p:sp>
        <p:nvSpPr>
          <p:cNvPr id="8" name="Rounded Rectangle 7"/>
          <p:cNvSpPr/>
          <p:nvPr/>
        </p:nvSpPr>
        <p:spPr>
          <a:xfrm>
            <a:off x="6683994" y="2150345"/>
            <a:ext cx="5136298" cy="2244874"/>
          </a:xfrm>
          <a:prstGeom prst="round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600" dirty="0">
                <a:solidFill>
                  <a:prstClr val="white"/>
                </a:solidFill>
                <a:latin typeface="Arial" panose="020B0604020202020204" pitchFamily="34" charset="0"/>
                <a:cs typeface="Arial" panose="020B0604020202020204" pitchFamily="34" charset="0"/>
              </a:rPr>
              <a:t>The </a:t>
            </a:r>
            <a:r>
              <a:rPr lang="en-GB" sz="1600" b="1" dirty="0">
                <a:solidFill>
                  <a:prstClr val="white"/>
                </a:solidFill>
                <a:latin typeface="Arial" panose="020B0604020202020204" pitchFamily="34" charset="0"/>
                <a:cs typeface="Arial" panose="020B0604020202020204" pitchFamily="34" charset="0"/>
              </a:rPr>
              <a:t>North Central London Health and Care Partnership</a:t>
            </a:r>
            <a:r>
              <a:rPr lang="en-GB" sz="1600" dirty="0">
                <a:solidFill>
                  <a:prstClr val="white"/>
                </a:solidFill>
                <a:latin typeface="Arial" panose="020B0604020202020204" pitchFamily="34" charset="0"/>
                <a:cs typeface="Arial" panose="020B0604020202020204" pitchFamily="34" charset="0"/>
              </a:rPr>
              <a:t>, is the Integrated Care Partnership, a joint committee with the councils across the five boroughs. This committee is responsible for the planning to meet wider health, public health and social care needs and will lead the development and implementation of the integrated care strategy. </a:t>
            </a:r>
          </a:p>
        </p:txBody>
      </p:sp>
      <p:sp>
        <p:nvSpPr>
          <p:cNvPr id="9" name="Rounded Rectangle 8"/>
          <p:cNvSpPr/>
          <p:nvPr/>
        </p:nvSpPr>
        <p:spPr>
          <a:xfrm>
            <a:off x="538050" y="4395219"/>
            <a:ext cx="3810926" cy="2312980"/>
          </a:xfrm>
          <a:prstGeom prst="roundRect">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defRPr/>
            </a:pPr>
            <a:r>
              <a:rPr lang="en-GB" sz="1600" b="1" dirty="0">
                <a:solidFill>
                  <a:prstClr val="white"/>
                </a:solidFill>
                <a:latin typeface="Arial" panose="020B0604020202020204" pitchFamily="34" charset="0"/>
                <a:cs typeface="Arial" panose="020B0604020202020204" pitchFamily="34" charset="0"/>
              </a:rPr>
              <a:t>Provider alliances</a:t>
            </a:r>
          </a:p>
          <a:p>
            <a:pPr algn="ctr" defTabSz="685800">
              <a:defRPr/>
            </a:pPr>
            <a:endParaRPr lang="en-GB" sz="1600" b="1" dirty="0">
              <a:solidFill>
                <a:prstClr val="white"/>
              </a:solidFill>
              <a:latin typeface="Arial" panose="020B0604020202020204" pitchFamily="34" charset="0"/>
              <a:cs typeface="Arial" panose="020B0604020202020204" pitchFamily="34" charset="0"/>
            </a:endParaRPr>
          </a:p>
          <a:p>
            <a:pPr algn="ctr" defTabSz="685800">
              <a:defRPr/>
            </a:pPr>
            <a:r>
              <a:rPr lang="en-GB" sz="1600" b="1" dirty="0">
                <a:solidFill>
                  <a:prstClr val="white"/>
                </a:solidFill>
                <a:latin typeface="Arial" panose="020B0604020202020204" pitchFamily="34" charset="0"/>
                <a:cs typeface="Arial" panose="020B0604020202020204" pitchFamily="34" charset="0"/>
              </a:rPr>
              <a:t>Provider </a:t>
            </a:r>
            <a:r>
              <a:rPr lang="en-GB" sz="1600" b="1" dirty="0" err="1">
                <a:solidFill>
                  <a:prstClr val="white"/>
                </a:solidFill>
                <a:latin typeface="Arial" panose="020B0604020202020204" pitchFamily="34" charset="0"/>
                <a:cs typeface="Arial" panose="020B0604020202020204" pitchFamily="34" charset="0"/>
              </a:rPr>
              <a:t>collaboratives</a:t>
            </a:r>
            <a:r>
              <a:rPr lang="en-GB" sz="1600" dirty="0">
                <a:solidFill>
                  <a:prstClr val="white"/>
                </a:solidFill>
                <a:latin typeface="Arial" panose="020B0604020202020204" pitchFamily="34" charset="0"/>
                <a:cs typeface="Arial" panose="020B0604020202020204" pitchFamily="34" charset="0"/>
              </a:rPr>
              <a:t> involve NHS trusts and primary care (including acute, specialist and mental health) working together. UCL Health Alliance incorporates all NHS trusts and primary care in NCL. </a:t>
            </a:r>
          </a:p>
        </p:txBody>
      </p:sp>
      <p:sp>
        <p:nvSpPr>
          <p:cNvPr id="10" name="Rounded Rectangle 9"/>
          <p:cNvSpPr/>
          <p:nvPr/>
        </p:nvSpPr>
        <p:spPr>
          <a:xfrm>
            <a:off x="4568236" y="4631774"/>
            <a:ext cx="3434576" cy="2076425"/>
          </a:xfrm>
          <a:prstGeom prst="round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defRPr/>
            </a:pPr>
            <a:r>
              <a:rPr lang="en-GB" sz="1600" b="1" dirty="0">
                <a:solidFill>
                  <a:prstClr val="white"/>
                </a:solidFill>
                <a:latin typeface="Arial" panose="020B0604020202020204" pitchFamily="34" charset="0"/>
                <a:cs typeface="Arial" panose="020B0604020202020204" pitchFamily="34" charset="0"/>
              </a:rPr>
              <a:t>Place/Borough</a:t>
            </a:r>
          </a:p>
          <a:p>
            <a:pPr algn="ctr" defTabSz="685800">
              <a:defRPr/>
            </a:pPr>
            <a:endParaRPr lang="en-GB" sz="1600" b="1" dirty="0">
              <a:solidFill>
                <a:prstClr val="white"/>
              </a:solidFill>
              <a:latin typeface="Arial" panose="020B0604020202020204" pitchFamily="34" charset="0"/>
              <a:cs typeface="Arial" panose="020B0604020202020204" pitchFamily="34" charset="0"/>
            </a:endParaRPr>
          </a:p>
          <a:p>
            <a:pPr algn="ctr" defTabSz="685800">
              <a:defRPr/>
            </a:pPr>
            <a:r>
              <a:rPr lang="en-GB" sz="1600" b="1" dirty="0">
                <a:solidFill>
                  <a:prstClr val="white"/>
                </a:solidFill>
                <a:latin typeface="Arial" panose="020B0604020202020204" pitchFamily="34" charset="0"/>
                <a:cs typeface="Arial" panose="020B0604020202020204" pitchFamily="34" charset="0"/>
              </a:rPr>
              <a:t>Place-based partnerships </a:t>
            </a:r>
            <a:r>
              <a:rPr lang="en-GB" sz="1600" dirty="0">
                <a:solidFill>
                  <a:prstClr val="white"/>
                </a:solidFill>
                <a:latin typeface="Arial" panose="020B0604020202020204" pitchFamily="34" charset="0"/>
                <a:cs typeface="Arial" panose="020B0604020202020204" pitchFamily="34" charset="0"/>
              </a:rPr>
              <a:t>or </a:t>
            </a:r>
            <a:r>
              <a:rPr lang="en-GB" sz="1600" b="1" dirty="0">
                <a:solidFill>
                  <a:prstClr val="white"/>
                </a:solidFill>
                <a:latin typeface="Arial" panose="020B0604020202020204" pitchFamily="34" charset="0"/>
                <a:cs typeface="Arial" panose="020B0604020202020204" pitchFamily="34" charset="0"/>
              </a:rPr>
              <a:t>borough partnerships </a:t>
            </a:r>
            <a:r>
              <a:rPr lang="en-GB" sz="1600" dirty="0">
                <a:solidFill>
                  <a:prstClr val="white"/>
                </a:solidFill>
                <a:latin typeface="Arial" panose="020B0604020202020204" pitchFamily="34" charset="0"/>
                <a:cs typeface="Arial" panose="020B0604020202020204" pitchFamily="34" charset="0"/>
              </a:rPr>
              <a:t>include ICB members, local authorities, VCSE organisations, NHS trusts, Healthwatch and primary care.</a:t>
            </a:r>
          </a:p>
        </p:txBody>
      </p:sp>
      <p:sp>
        <p:nvSpPr>
          <p:cNvPr id="11" name="Rounded Rectangle 10"/>
          <p:cNvSpPr/>
          <p:nvPr/>
        </p:nvSpPr>
        <p:spPr>
          <a:xfrm>
            <a:off x="8333587" y="4723063"/>
            <a:ext cx="3564764" cy="1611352"/>
          </a:xfrm>
          <a:prstGeom prst="round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defTabSz="685800">
              <a:defRPr/>
            </a:pPr>
            <a:r>
              <a:rPr lang="en-GB" sz="1600" b="1" dirty="0">
                <a:solidFill>
                  <a:prstClr val="white"/>
                </a:solidFill>
                <a:latin typeface="Arial" panose="020B0604020202020204" pitchFamily="34" charset="0"/>
                <a:cs typeface="Arial" panose="020B0604020202020204" pitchFamily="34" charset="0"/>
              </a:rPr>
              <a:t>Neighbourhoods</a:t>
            </a:r>
          </a:p>
          <a:p>
            <a:pPr algn="ctr" defTabSz="685800">
              <a:defRPr/>
            </a:pPr>
            <a:endParaRPr lang="en-GB" sz="1600" b="1" dirty="0">
              <a:solidFill>
                <a:prstClr val="white"/>
              </a:solidFill>
              <a:latin typeface="Arial" panose="020B0604020202020204" pitchFamily="34" charset="0"/>
              <a:cs typeface="Arial" panose="020B0604020202020204" pitchFamily="34" charset="0"/>
            </a:endParaRPr>
          </a:p>
          <a:p>
            <a:pPr algn="ctr" defTabSz="685800">
              <a:defRPr/>
            </a:pPr>
            <a:r>
              <a:rPr lang="en-GB" sz="1600" b="1" dirty="0">
                <a:solidFill>
                  <a:prstClr val="white"/>
                </a:solidFill>
                <a:latin typeface="Arial" panose="020B0604020202020204" pitchFamily="34" charset="0"/>
                <a:cs typeface="Arial" panose="020B0604020202020204" pitchFamily="34" charset="0"/>
              </a:rPr>
              <a:t>Development of Primary care networks </a:t>
            </a:r>
            <a:r>
              <a:rPr lang="en-GB" sz="1600" dirty="0">
                <a:solidFill>
                  <a:prstClr val="white"/>
                </a:solidFill>
                <a:latin typeface="Arial" panose="020B0604020202020204" pitchFamily="34" charset="0"/>
                <a:cs typeface="Arial" panose="020B0604020202020204" pitchFamily="34" charset="0"/>
              </a:rPr>
              <a:t>will expand to incorporate MDT working across health and social care  </a:t>
            </a:r>
          </a:p>
        </p:txBody>
      </p:sp>
    </p:spTree>
    <p:extLst>
      <p:ext uri="{BB962C8B-B14F-4D97-AF65-F5344CB8AC3E}">
        <p14:creationId xmlns:p14="http://schemas.microsoft.com/office/powerpoint/2010/main" val="310024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488376" y="539358"/>
            <a:ext cx="8010317" cy="391600"/>
          </a:xfrm>
        </p:spPr>
        <p:txBody>
          <a:bodyPr>
            <a:noAutofit/>
          </a:bodyPr>
          <a:lstStyle/>
          <a:p>
            <a:r>
              <a:rPr lang="en-GB" sz="2800" dirty="0" smtClean="0">
                <a:solidFill>
                  <a:srgbClr val="0072C5"/>
                </a:solidFill>
              </a:rPr>
              <a:t>NHS North Central London ICB Executive Management Team</a:t>
            </a:r>
            <a:endParaRPr lang="en-GB" sz="2800" dirty="0">
              <a:solidFill>
                <a:srgbClr val="0072C5"/>
              </a:solidFill>
            </a:endParaRPr>
          </a:p>
        </p:txBody>
      </p:sp>
      <p:grpSp>
        <p:nvGrpSpPr>
          <p:cNvPr id="6" name="Group 5"/>
          <p:cNvGrpSpPr/>
          <p:nvPr/>
        </p:nvGrpSpPr>
        <p:grpSpPr>
          <a:xfrm>
            <a:off x="1210708" y="1496465"/>
            <a:ext cx="10040872" cy="4625555"/>
            <a:chOff x="363215" y="1974860"/>
            <a:chExt cx="8321857" cy="3458884"/>
          </a:xfrm>
        </p:grpSpPr>
        <p:cxnSp>
          <p:nvCxnSpPr>
            <p:cNvPr id="7" name="Straight Connector 6"/>
            <p:cNvCxnSpPr/>
            <p:nvPr/>
          </p:nvCxnSpPr>
          <p:spPr>
            <a:xfrm>
              <a:off x="5226842" y="3072188"/>
              <a:ext cx="0" cy="249003"/>
            </a:xfrm>
            <a:prstGeom prst="line">
              <a:avLst/>
            </a:prstGeom>
            <a:ln w="127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29657" y="3066513"/>
              <a:ext cx="0" cy="1536947"/>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4514" y="2493995"/>
              <a:ext cx="724" cy="24300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829657" y="3070281"/>
              <a:ext cx="7844072" cy="3853"/>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8669920" y="3066513"/>
              <a:ext cx="15152" cy="1630727"/>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172695" y="3070282"/>
              <a:ext cx="14037" cy="1579964"/>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3068569" y="3072044"/>
              <a:ext cx="3587" cy="42336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419757" y="3068420"/>
              <a:ext cx="0" cy="316757"/>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6383781" y="3072928"/>
              <a:ext cx="6784" cy="1610861"/>
            </a:xfrm>
            <a:prstGeom prst="line">
              <a:avLst/>
            </a:prstGeom>
            <a:ln w="12700"/>
          </p:spPr>
          <p:style>
            <a:lnRef idx="1">
              <a:schemeClr val="dk1"/>
            </a:lnRef>
            <a:fillRef idx="0">
              <a:schemeClr val="dk1"/>
            </a:fillRef>
            <a:effectRef idx="0">
              <a:schemeClr val="dk1"/>
            </a:effectRef>
            <a:fontRef idx="minor">
              <a:schemeClr val="tx1"/>
            </a:fontRef>
          </p:style>
        </p:cxnSp>
        <p:grpSp>
          <p:nvGrpSpPr>
            <p:cNvPr id="16" name="Group 15"/>
            <p:cNvGrpSpPr/>
            <p:nvPr/>
          </p:nvGrpSpPr>
          <p:grpSpPr>
            <a:xfrm>
              <a:off x="4969813" y="4566337"/>
              <a:ext cx="1703347" cy="864000"/>
              <a:chOff x="6594613" y="4770881"/>
              <a:chExt cx="2271129" cy="1152000"/>
            </a:xfrm>
          </p:grpSpPr>
          <p:sp>
            <p:nvSpPr>
              <p:cNvPr id="36" name="Rectangle 35"/>
              <p:cNvSpPr/>
              <p:nvPr/>
            </p:nvSpPr>
            <p:spPr>
              <a:xfrm>
                <a:off x="6594613" y="4770881"/>
                <a:ext cx="1512000" cy="1152000"/>
              </a:xfrm>
              <a:prstGeom prst="rect">
                <a:avLst/>
              </a:prstGeom>
              <a:solidFill>
                <a:srgbClr val="00A4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Executive Director of Performance and Transformation</a:t>
                </a:r>
              </a:p>
              <a:p>
                <a:pPr algn="ctr" defTabSz="685800">
                  <a:defRPr/>
                </a:pPr>
                <a:r>
                  <a:rPr lang="en-GB" sz="1000" i="1" dirty="0">
                    <a:solidFill>
                      <a:prstClr val="white"/>
                    </a:solidFill>
                    <a:latin typeface="Arial" panose="020B0604020202020204" pitchFamily="34" charset="0"/>
                    <a:cs typeface="Arial" panose="020B0604020202020204" pitchFamily="34" charset="0"/>
                  </a:rPr>
                  <a:t>Richard Dale</a:t>
                </a:r>
              </a:p>
            </p:txBody>
          </p:sp>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l="21441" r="19890" b="9640"/>
              <a:stretch/>
            </p:blipFill>
            <p:spPr>
              <a:xfrm>
                <a:off x="8121751" y="4776284"/>
                <a:ext cx="743991" cy="1137600"/>
              </a:xfrm>
              <a:prstGeom prst="rect">
                <a:avLst/>
              </a:prstGeom>
              <a:ln w="12700">
                <a:solidFill>
                  <a:schemeClr val="tx1"/>
                </a:solidFill>
              </a:ln>
            </p:spPr>
          </p:pic>
        </p:grpSp>
        <p:grpSp>
          <p:nvGrpSpPr>
            <p:cNvPr id="17" name="Group 16"/>
            <p:cNvGrpSpPr/>
            <p:nvPr/>
          </p:nvGrpSpPr>
          <p:grpSpPr>
            <a:xfrm>
              <a:off x="363215" y="4569744"/>
              <a:ext cx="1754403" cy="864000"/>
              <a:chOff x="484287" y="4775424"/>
              <a:chExt cx="2339204" cy="1152000"/>
            </a:xfrm>
          </p:grpSpPr>
          <p:sp>
            <p:nvSpPr>
              <p:cNvPr id="34" name="Rectangle 33"/>
              <p:cNvSpPr/>
              <p:nvPr/>
            </p:nvSpPr>
            <p:spPr>
              <a:xfrm>
                <a:off x="484287" y="4775424"/>
                <a:ext cx="1512000" cy="1152000"/>
              </a:xfrm>
              <a:prstGeom prst="rect">
                <a:avLst/>
              </a:prstGeom>
              <a:solidFill>
                <a:srgbClr val="00A4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Executive Director of Places</a:t>
                </a:r>
              </a:p>
              <a:p>
                <a:pPr algn="ctr" defTabSz="685800">
                  <a:defRPr/>
                </a:pPr>
                <a:r>
                  <a:rPr lang="en-GB" sz="1000" i="1" dirty="0">
                    <a:solidFill>
                      <a:prstClr val="white"/>
                    </a:solidFill>
                    <a:latin typeface="Arial" panose="020B0604020202020204" pitchFamily="34" charset="0"/>
                    <a:cs typeface="Arial" panose="020B0604020202020204" pitchFamily="34" charset="0"/>
                  </a:rPr>
                  <a:t>Sarah McDonnell-Davies</a:t>
                </a: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19870" r="21562" b="18588"/>
              <a:stretch/>
            </p:blipFill>
            <p:spPr>
              <a:xfrm>
                <a:off x="2002502" y="4783346"/>
                <a:ext cx="820989" cy="1141200"/>
              </a:xfrm>
              <a:prstGeom prst="rect">
                <a:avLst/>
              </a:prstGeom>
              <a:ln w="12700">
                <a:solidFill>
                  <a:schemeClr val="tx1"/>
                </a:solidFill>
              </a:ln>
            </p:spPr>
          </p:pic>
        </p:grpSp>
        <p:grpSp>
          <p:nvGrpSpPr>
            <p:cNvPr id="18" name="Group 17"/>
            <p:cNvGrpSpPr/>
            <p:nvPr/>
          </p:nvGrpSpPr>
          <p:grpSpPr>
            <a:xfrm>
              <a:off x="2239161" y="3300714"/>
              <a:ext cx="1783040" cy="866700"/>
              <a:chOff x="2961695" y="3083384"/>
              <a:chExt cx="2377386" cy="1155600"/>
            </a:xfrm>
          </p:grpSpPr>
          <p:sp>
            <p:nvSpPr>
              <p:cNvPr id="32" name="Rectangle 31"/>
              <p:cNvSpPr/>
              <p:nvPr/>
            </p:nvSpPr>
            <p:spPr>
              <a:xfrm>
                <a:off x="2961695" y="3083384"/>
                <a:ext cx="1512000" cy="1155600"/>
              </a:xfrm>
              <a:prstGeom prst="rect">
                <a:avLst/>
              </a:prstGeom>
              <a:solidFill>
                <a:srgbClr val="0030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Chief Finance Officer</a:t>
                </a:r>
              </a:p>
              <a:p>
                <a:pPr algn="ctr" defTabSz="685800">
                  <a:defRPr/>
                </a:pPr>
                <a:r>
                  <a:rPr lang="en-GB" sz="1000" i="1" dirty="0" err="1">
                    <a:solidFill>
                      <a:prstClr val="white"/>
                    </a:solidFill>
                    <a:latin typeface="Arial" panose="020B0604020202020204" pitchFamily="34" charset="0"/>
                    <a:cs typeface="Arial" panose="020B0604020202020204" pitchFamily="34" charset="0"/>
                  </a:rPr>
                  <a:t>Phill</a:t>
                </a:r>
                <a:r>
                  <a:rPr lang="en-GB" sz="1000" i="1" dirty="0">
                    <a:solidFill>
                      <a:prstClr val="white"/>
                    </a:solidFill>
                    <a:latin typeface="Arial" panose="020B0604020202020204" pitchFamily="34" charset="0"/>
                    <a:cs typeface="Arial" panose="020B0604020202020204" pitchFamily="34" charset="0"/>
                  </a:rPr>
                  <a:t> Wells</a:t>
                </a:r>
              </a:p>
            </p:txBody>
          </p:sp>
          <p:pic>
            <p:nvPicPr>
              <p:cNvPr id="33" name="Picture 2" descr="Phill Wells"/>
              <p:cNvPicPr>
                <a:picLocks noChangeAspect="1" noChangeArrowheads="1"/>
              </p:cNvPicPr>
              <p:nvPr/>
            </p:nvPicPr>
            <p:blipFill rotWithShape="1">
              <a:blip r:embed="rId4">
                <a:extLst>
                  <a:ext uri="{28A0092B-C50C-407E-A947-70E740481C1C}">
                    <a14:useLocalDpi xmlns:a14="http://schemas.microsoft.com/office/drawing/2010/main" val="0"/>
                  </a:ext>
                </a:extLst>
              </a:blip>
              <a:srcRect l="13041" t="872" r="13919"/>
              <a:stretch/>
            </p:blipFill>
            <p:spPr bwMode="auto">
              <a:xfrm>
                <a:off x="4494085" y="3093432"/>
                <a:ext cx="844996" cy="11412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6558556" y="3312775"/>
              <a:ext cx="1872512" cy="864000"/>
              <a:chOff x="8673182" y="3099465"/>
              <a:chExt cx="2496682" cy="1152000"/>
            </a:xfrm>
          </p:grpSpPr>
          <p:sp>
            <p:nvSpPr>
              <p:cNvPr id="30" name="Rectangle 29"/>
              <p:cNvSpPr/>
              <p:nvPr/>
            </p:nvSpPr>
            <p:spPr>
              <a:xfrm>
                <a:off x="8673182" y="3099465"/>
                <a:ext cx="1512000" cy="1152000"/>
              </a:xfrm>
              <a:prstGeom prst="rect">
                <a:avLst/>
              </a:prstGeom>
              <a:solidFill>
                <a:srgbClr val="0030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Chief Nursing Officer</a:t>
                </a:r>
              </a:p>
              <a:p>
                <a:pPr algn="ctr" defTabSz="685800">
                  <a:defRPr/>
                </a:pPr>
                <a:r>
                  <a:rPr lang="en-GB" sz="1000" i="1" dirty="0">
                    <a:solidFill>
                      <a:prstClr val="white"/>
                    </a:solidFill>
                    <a:latin typeface="Arial" panose="020B0604020202020204" pitchFamily="34" charset="0"/>
                    <a:cs typeface="Arial" panose="020B0604020202020204" pitchFamily="34" charset="0"/>
                  </a:rPr>
                  <a:t>Chris Caldwell</a:t>
                </a:r>
              </a:p>
            </p:txBody>
          </p:sp>
          <p:pic>
            <p:nvPicPr>
              <p:cNvPr id="31" name="Picture 30"/>
              <p:cNvPicPr>
                <a:picLocks noChangeAspect="1"/>
              </p:cNvPicPr>
              <p:nvPr/>
            </p:nvPicPr>
            <p:blipFill rotWithShape="1">
              <a:blip r:embed="rId5" cstate="print">
                <a:extLst>
                  <a:ext uri="{28A0092B-C50C-407E-A947-70E740481C1C}">
                    <a14:useLocalDpi xmlns:a14="http://schemas.microsoft.com/office/drawing/2010/main" val="0"/>
                  </a:ext>
                </a:extLst>
              </a:blip>
              <a:srcRect l="18373" t="23028" r="20380" b="27200"/>
              <a:stretch/>
            </p:blipFill>
            <p:spPr>
              <a:xfrm>
                <a:off x="10206281" y="3109513"/>
                <a:ext cx="963583" cy="1137600"/>
              </a:xfrm>
              <a:prstGeom prst="rect">
                <a:avLst/>
              </a:prstGeom>
              <a:ln w="12700">
                <a:solidFill>
                  <a:schemeClr val="tx1"/>
                </a:solidFill>
              </a:ln>
            </p:spPr>
          </p:pic>
        </p:grpSp>
        <p:grpSp>
          <p:nvGrpSpPr>
            <p:cNvPr id="20" name="Group 19"/>
            <p:cNvGrpSpPr/>
            <p:nvPr/>
          </p:nvGrpSpPr>
          <p:grpSpPr>
            <a:xfrm>
              <a:off x="2726732" y="4562960"/>
              <a:ext cx="1832920" cy="864000"/>
              <a:chOff x="3635642" y="4766378"/>
              <a:chExt cx="2443893" cy="1152000"/>
            </a:xfrm>
          </p:grpSpPr>
          <p:sp>
            <p:nvSpPr>
              <p:cNvPr id="28" name="Rectangle 27"/>
              <p:cNvSpPr/>
              <p:nvPr/>
            </p:nvSpPr>
            <p:spPr>
              <a:xfrm>
                <a:off x="3635642" y="4766378"/>
                <a:ext cx="1512000" cy="1152000"/>
              </a:xfrm>
              <a:prstGeom prst="rect">
                <a:avLst/>
              </a:prstGeom>
              <a:solidFill>
                <a:srgbClr val="00A4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Chief People Officer</a:t>
                </a:r>
              </a:p>
              <a:p>
                <a:pPr algn="ctr" defTabSz="685800">
                  <a:defRPr/>
                </a:pPr>
                <a:r>
                  <a:rPr lang="en-GB" sz="1000" i="1" dirty="0">
                    <a:solidFill>
                      <a:prstClr val="white"/>
                    </a:solidFill>
                    <a:latin typeface="Arial" panose="020B0604020202020204" pitchFamily="34" charset="0"/>
                    <a:cs typeface="Arial" panose="020B0604020202020204" pitchFamily="34" charset="0"/>
                  </a:rPr>
                  <a:t>Sarah Morgan</a:t>
                </a:r>
              </a:p>
            </p:txBody>
          </p:sp>
          <p:pic>
            <p:nvPicPr>
              <p:cNvPr id="29" name="Picture 28"/>
              <p:cNvPicPr>
                <a:picLocks noChangeAspect="1"/>
              </p:cNvPicPr>
              <p:nvPr/>
            </p:nvPicPr>
            <p:blipFill rotWithShape="1">
              <a:blip r:embed="rId6" cstate="print">
                <a:extLst>
                  <a:ext uri="{28A0092B-C50C-407E-A947-70E740481C1C}">
                    <a14:useLocalDpi xmlns:a14="http://schemas.microsoft.com/office/drawing/2010/main" val="0"/>
                  </a:ext>
                </a:extLst>
              </a:blip>
              <a:srcRect l="6832" t="17137" r="4125" b="1"/>
              <a:stretch/>
            </p:blipFill>
            <p:spPr>
              <a:xfrm>
                <a:off x="5159842" y="4770131"/>
                <a:ext cx="919693" cy="1137600"/>
              </a:xfrm>
              <a:prstGeom prst="rect">
                <a:avLst/>
              </a:prstGeom>
              <a:ln w="12700">
                <a:solidFill>
                  <a:schemeClr val="tx1"/>
                </a:solidFill>
              </a:ln>
            </p:spPr>
          </p:pic>
        </p:grpSp>
        <p:grpSp>
          <p:nvGrpSpPr>
            <p:cNvPr id="21" name="Group 20"/>
            <p:cNvGrpSpPr/>
            <p:nvPr/>
          </p:nvGrpSpPr>
          <p:grpSpPr>
            <a:xfrm>
              <a:off x="3962843" y="1974860"/>
              <a:ext cx="1885782" cy="867768"/>
              <a:chOff x="5283791" y="1315578"/>
              <a:chExt cx="2514376" cy="1157024"/>
            </a:xfrm>
          </p:grpSpPr>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20978" t="11498" r="22560" b="36537"/>
              <a:stretch/>
            </p:blipFill>
            <p:spPr>
              <a:xfrm>
                <a:off x="6814688" y="1322297"/>
                <a:ext cx="983479" cy="1150305"/>
              </a:xfrm>
              <a:prstGeom prst="rect">
                <a:avLst/>
              </a:prstGeom>
              <a:ln>
                <a:solidFill>
                  <a:schemeClr val="tx1"/>
                </a:solidFill>
              </a:ln>
            </p:spPr>
          </p:pic>
          <p:sp>
            <p:nvSpPr>
              <p:cNvPr id="27" name="Rectangle 26"/>
              <p:cNvSpPr/>
              <p:nvPr/>
            </p:nvSpPr>
            <p:spPr>
              <a:xfrm>
                <a:off x="5283791" y="1315578"/>
                <a:ext cx="1512000" cy="1155600"/>
              </a:xfrm>
              <a:prstGeom prst="rect">
                <a:avLst/>
              </a:prstGeom>
              <a:solidFill>
                <a:srgbClr val="0030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Chief Executive Officer</a:t>
                </a:r>
              </a:p>
              <a:p>
                <a:pPr algn="ctr" defTabSz="685800">
                  <a:defRPr/>
                </a:pPr>
                <a:r>
                  <a:rPr lang="en-GB" sz="1000" i="1" dirty="0">
                    <a:solidFill>
                      <a:prstClr val="white"/>
                    </a:solidFill>
                    <a:latin typeface="Arial" panose="020B0604020202020204" pitchFamily="34" charset="0"/>
                    <a:cs typeface="Arial" panose="020B0604020202020204" pitchFamily="34" charset="0"/>
                  </a:rPr>
                  <a:t>Frances O’Callaghan</a:t>
                </a:r>
              </a:p>
            </p:txBody>
          </p:sp>
        </p:grpSp>
        <p:grpSp>
          <p:nvGrpSpPr>
            <p:cNvPr id="22" name="Group 21"/>
            <p:cNvGrpSpPr/>
            <p:nvPr/>
          </p:nvGrpSpPr>
          <p:grpSpPr>
            <a:xfrm>
              <a:off x="4335720" y="3306526"/>
              <a:ext cx="1882264" cy="864000"/>
              <a:chOff x="5725302" y="3091133"/>
              <a:chExt cx="2509685" cy="1152000"/>
            </a:xfrm>
          </p:grpSpPr>
          <p:sp>
            <p:nvSpPr>
              <p:cNvPr id="24" name="Rectangle 23"/>
              <p:cNvSpPr/>
              <p:nvPr/>
            </p:nvSpPr>
            <p:spPr>
              <a:xfrm>
                <a:off x="5725302" y="3091133"/>
                <a:ext cx="1512000" cy="1152000"/>
              </a:xfrm>
              <a:prstGeom prst="rect">
                <a:avLst/>
              </a:prstGeom>
              <a:solidFill>
                <a:srgbClr val="00308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Chief Medical Officer</a:t>
                </a:r>
              </a:p>
              <a:p>
                <a:pPr algn="ctr" defTabSz="685800">
                  <a:defRPr/>
                </a:pPr>
                <a:r>
                  <a:rPr lang="en-GB" sz="1000" i="1" dirty="0">
                    <a:solidFill>
                      <a:prstClr val="white"/>
                    </a:solidFill>
                    <a:latin typeface="Arial" panose="020B0604020202020204" pitchFamily="34" charset="0"/>
                    <a:cs typeface="Arial" panose="020B0604020202020204" pitchFamily="34" charset="0"/>
                  </a:rPr>
                  <a:t>Dr Jo Sauvage</a:t>
                </a:r>
              </a:p>
            </p:txBody>
          </p:sp>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l="10443" r="6440"/>
              <a:stretch/>
            </p:blipFill>
            <p:spPr>
              <a:xfrm>
                <a:off x="7262406" y="3099458"/>
                <a:ext cx="972581" cy="1141200"/>
              </a:xfrm>
              <a:prstGeom prst="rect">
                <a:avLst/>
              </a:prstGeom>
              <a:ln w="12700">
                <a:solidFill>
                  <a:schemeClr val="tx1"/>
                </a:solidFill>
              </a:ln>
            </p:spPr>
          </p:pic>
        </p:grpSp>
        <p:cxnSp>
          <p:nvCxnSpPr>
            <p:cNvPr id="23" name="Straight Connector 22"/>
            <p:cNvCxnSpPr/>
            <p:nvPr/>
          </p:nvCxnSpPr>
          <p:spPr>
            <a:xfrm>
              <a:off x="4804971" y="2830686"/>
              <a:ext cx="0" cy="249003"/>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8" name="Group 37"/>
          <p:cNvGrpSpPr/>
          <p:nvPr/>
        </p:nvGrpSpPr>
        <p:grpSpPr>
          <a:xfrm>
            <a:off x="9767280" y="5090188"/>
            <a:ext cx="1833516" cy="864000"/>
            <a:chOff x="9402982" y="4784590"/>
            <a:chExt cx="2444688" cy="1152000"/>
          </a:xfrm>
        </p:grpSpPr>
        <p:sp>
          <p:nvSpPr>
            <p:cNvPr id="39" name="Rectangle 38"/>
            <p:cNvSpPr/>
            <p:nvPr/>
          </p:nvSpPr>
          <p:spPr>
            <a:xfrm>
              <a:off x="9402982" y="4784590"/>
              <a:ext cx="1512000" cy="1152000"/>
            </a:xfrm>
            <a:prstGeom prst="rect">
              <a:avLst/>
            </a:prstGeom>
            <a:solidFill>
              <a:srgbClr val="00A4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00" b="1" dirty="0">
                  <a:solidFill>
                    <a:prstClr val="white"/>
                  </a:solidFill>
                  <a:latin typeface="Arial" panose="020B0604020202020204" pitchFamily="34" charset="0"/>
                  <a:cs typeface="Arial" panose="020B0604020202020204" pitchFamily="34" charset="0"/>
                </a:rPr>
                <a:t>Executive Director of Corporate Affairs</a:t>
              </a:r>
            </a:p>
            <a:p>
              <a:pPr algn="ctr" defTabSz="685800">
                <a:defRPr/>
              </a:pPr>
              <a:r>
                <a:rPr lang="en-GB" sz="1000" i="1" dirty="0">
                  <a:solidFill>
                    <a:prstClr val="white"/>
                  </a:solidFill>
                  <a:latin typeface="Arial" panose="020B0604020202020204" pitchFamily="34" charset="0"/>
                  <a:cs typeface="Arial" panose="020B0604020202020204" pitchFamily="34" charset="0"/>
                </a:rPr>
                <a:t>Ian Porter</a:t>
              </a:r>
            </a:p>
          </p:txBody>
        </p:sp>
        <p:pic>
          <p:nvPicPr>
            <p:cNvPr id="40" name="Picture 39"/>
            <p:cNvPicPr>
              <a:picLocks noChangeAspect="1"/>
            </p:cNvPicPr>
            <p:nvPr/>
          </p:nvPicPr>
          <p:blipFill rotWithShape="1">
            <a:blip r:embed="rId9">
              <a:extLst>
                <a:ext uri="{28A0092B-C50C-407E-A947-70E740481C1C}">
                  <a14:useLocalDpi xmlns:a14="http://schemas.microsoft.com/office/drawing/2010/main" val="0"/>
                </a:ext>
              </a:extLst>
            </a:blip>
            <a:srcRect l="1534" t="872" r="1414" b="1168"/>
            <a:stretch/>
          </p:blipFill>
          <p:spPr>
            <a:xfrm>
              <a:off x="10922910" y="4794638"/>
              <a:ext cx="924760" cy="1141200"/>
            </a:xfrm>
            <a:prstGeom prst="rect">
              <a:avLst/>
            </a:prstGeom>
            <a:ln w="12700">
              <a:solidFill>
                <a:schemeClr val="tx1"/>
              </a:solidFill>
            </a:ln>
          </p:spPr>
        </p:pic>
      </p:grpSp>
      <p:cxnSp>
        <p:nvCxnSpPr>
          <p:cNvPr id="41" name="Straight Connector 40"/>
          <p:cNvCxnSpPr/>
          <p:nvPr/>
        </p:nvCxnSpPr>
        <p:spPr>
          <a:xfrm flipV="1">
            <a:off x="892098" y="2053773"/>
            <a:ext cx="4661800" cy="3879"/>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864008" y="2053773"/>
            <a:ext cx="8997" cy="3493064"/>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45" name="Straight Connector 44"/>
          <p:cNvCxnSpPr>
            <a:endCxn id="34" idx="1"/>
          </p:cNvCxnSpPr>
          <p:nvPr/>
        </p:nvCxnSpPr>
        <p:spPr>
          <a:xfrm flipV="1">
            <a:off x="864008" y="5544308"/>
            <a:ext cx="346700" cy="2529"/>
          </a:xfrm>
          <a:prstGeom prst="line">
            <a:avLst/>
          </a:prstGeom>
          <a:ln w="12700">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7653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8205" y="352696"/>
            <a:ext cx="7919093" cy="951996"/>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0072C5"/>
                </a:solidFill>
              </a:rPr>
              <a:t>Draft principles informing the work of the Integrated Care Board (ICB)</a:t>
            </a:r>
            <a:endParaRPr lang="en-GB" dirty="0">
              <a:solidFill>
                <a:srgbClr val="0072C5"/>
              </a:solidFill>
            </a:endParaRPr>
          </a:p>
        </p:txBody>
      </p:sp>
      <p:sp>
        <p:nvSpPr>
          <p:cNvPr id="6" name="Text Placeholder 5"/>
          <p:cNvSpPr txBox="1">
            <a:spLocks/>
          </p:cNvSpPr>
          <p:nvPr/>
        </p:nvSpPr>
        <p:spPr>
          <a:xfrm>
            <a:off x="288205" y="1304692"/>
            <a:ext cx="11476332" cy="3849467"/>
          </a:xfrm>
          <a:prstGeom prst="rect">
            <a:avLst/>
          </a:prstGeom>
          <a:solidFill>
            <a:schemeClr val="bg1"/>
          </a:solidFill>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defRPr/>
            </a:pPr>
            <a:r>
              <a:rPr lang="en-GB" sz="2000" dirty="0" smtClean="0"/>
              <a:t>It is vital that our ICB builds on existing commitments/programmes and ambitions. Some of the emerging principles informing the work of the ICB are below: </a:t>
            </a:r>
          </a:p>
          <a:p>
            <a:pPr marL="214313" indent="-214313" defTabSz="685800">
              <a:spcBef>
                <a:spcPts val="750"/>
              </a:spcBef>
              <a:buFont typeface="Arial" panose="020B0604020202020204" pitchFamily="34" charset="0"/>
              <a:buChar char="•"/>
              <a:defRPr/>
            </a:pPr>
            <a:r>
              <a:rPr lang="en-GB" sz="2000" b="1" dirty="0" smtClean="0"/>
              <a:t>Taking a population health approach: </a:t>
            </a:r>
            <a:r>
              <a:rPr lang="en-GB" sz="2000" dirty="0" smtClean="0"/>
              <a:t>We need to continue to develop the way we plan services to take into account the needs of people and communities, acknowledging the wider determinants of health. This will support tackling health inequalities across and within the communities we serve. </a:t>
            </a:r>
          </a:p>
          <a:p>
            <a:pPr marL="214313" indent="-214313" defTabSz="685800">
              <a:spcBef>
                <a:spcPts val="750"/>
              </a:spcBef>
              <a:buFont typeface="Arial" panose="020B0604020202020204" pitchFamily="34" charset="0"/>
              <a:buChar char="•"/>
              <a:defRPr/>
            </a:pPr>
            <a:r>
              <a:rPr lang="en-GB" sz="2000" b="1" dirty="0" smtClean="0"/>
              <a:t>Evolving how we work with communities: </a:t>
            </a:r>
            <a:r>
              <a:rPr lang="en-GB" sz="2000" dirty="0" smtClean="0"/>
              <a:t>Embedding co-design with partners and communities in planning and designing services, and developing systematic approaches to communications and community engagement.</a:t>
            </a:r>
          </a:p>
          <a:p>
            <a:pPr marL="214313" indent="-214313" defTabSz="685800">
              <a:spcBef>
                <a:spcPts val="750"/>
              </a:spcBef>
              <a:buFont typeface="Arial" panose="020B0604020202020204" pitchFamily="34" charset="0"/>
              <a:buChar char="•"/>
              <a:defRPr/>
            </a:pPr>
            <a:r>
              <a:rPr lang="en-GB" sz="2000" b="1" dirty="0" smtClean="0"/>
              <a:t>Continued focus on boroughs: </a:t>
            </a:r>
            <a:r>
              <a:rPr lang="en-GB" sz="2000" dirty="0" smtClean="0"/>
              <a:t>Partnership working within boroughs is essential to enable the integration of health and care and to ensure provision of joined up, efficient and accessible services for residents.</a:t>
            </a:r>
          </a:p>
          <a:p>
            <a:pPr marL="214313" indent="-214313" defTabSz="685800">
              <a:spcBef>
                <a:spcPts val="750"/>
              </a:spcBef>
              <a:buFont typeface="Arial" panose="020B0604020202020204" pitchFamily="34" charset="0"/>
              <a:buChar char="•"/>
              <a:defRPr/>
            </a:pPr>
            <a:r>
              <a:rPr lang="en-GB" sz="2000" b="1" dirty="0" smtClean="0"/>
              <a:t>Learning as a system: </a:t>
            </a:r>
            <a:r>
              <a:rPr lang="en-GB" sz="2000" dirty="0" smtClean="0"/>
              <a:t>We have learnt a lot as a system over the past 18 months, both with our response to the pandemic and our efforts to recover. Capturing this learning across primary care, social care, community, mental health and hospital services will guide our next steps for both individual services and system approaches.</a:t>
            </a:r>
          </a:p>
          <a:p>
            <a:pPr marL="214313" indent="-214313" defTabSz="685800">
              <a:spcBef>
                <a:spcPts val="750"/>
              </a:spcBef>
              <a:buFont typeface="Arial" panose="020B0604020202020204" pitchFamily="34" charset="0"/>
              <a:buChar char="•"/>
              <a:defRPr/>
            </a:pPr>
            <a:r>
              <a:rPr lang="en-GB" sz="2000" b="1" dirty="0" smtClean="0"/>
              <a:t>Acting as a system to deliver a sustainable health and care system: </a:t>
            </a:r>
            <a:r>
              <a:rPr lang="en-GB" sz="2000" dirty="0" smtClean="0"/>
              <a:t>Providing high quality services enabled by workforce, finance strategy, estates, digital and data.</a:t>
            </a:r>
            <a:endParaRPr lang="en-GB" sz="2000" dirty="0"/>
          </a:p>
        </p:txBody>
      </p:sp>
    </p:spTree>
    <p:extLst>
      <p:ext uri="{BB962C8B-B14F-4D97-AF65-F5344CB8AC3E}">
        <p14:creationId xmlns:p14="http://schemas.microsoft.com/office/powerpoint/2010/main" val="1212238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5866" y="278109"/>
            <a:ext cx="7365286" cy="584775"/>
          </a:xfrm>
          <a:prstGeom prst="rect">
            <a:avLst/>
          </a:prstGeom>
        </p:spPr>
        <p:txBody>
          <a:bodyPr wrap="none">
            <a:spAutoFit/>
          </a:bodyPr>
          <a:lstStyle/>
          <a:p>
            <a:r>
              <a:rPr lang="en-GB" sz="3200" dirty="0">
                <a:solidFill>
                  <a:srgbClr val="0072C5"/>
                </a:solidFill>
              </a:rPr>
              <a:t>NCL role </a:t>
            </a:r>
            <a:r>
              <a:rPr lang="en-GB" sz="3200" dirty="0" smtClean="0">
                <a:solidFill>
                  <a:srgbClr val="0072C5"/>
                </a:solidFill>
              </a:rPr>
              <a:t>has, </a:t>
            </a:r>
            <a:r>
              <a:rPr lang="en-GB" sz="3200" dirty="0">
                <a:solidFill>
                  <a:srgbClr val="0072C5"/>
                </a:solidFill>
              </a:rPr>
              <a:t>and continues to change </a:t>
            </a:r>
          </a:p>
        </p:txBody>
      </p:sp>
      <p:graphicFrame>
        <p:nvGraphicFramePr>
          <p:cNvPr id="6" name="Table 5"/>
          <p:cNvGraphicFramePr>
            <a:graphicFrameLocks noGrp="1"/>
          </p:cNvGraphicFramePr>
          <p:nvPr>
            <p:extLst>
              <p:ext uri="{D42A27DB-BD31-4B8C-83A1-F6EECF244321}">
                <p14:modId xmlns:p14="http://schemas.microsoft.com/office/powerpoint/2010/main" val="2038778183"/>
              </p:ext>
            </p:extLst>
          </p:nvPr>
        </p:nvGraphicFramePr>
        <p:xfrm>
          <a:off x="156117" y="892098"/>
          <a:ext cx="11909502" cy="5978620"/>
        </p:xfrm>
        <a:graphic>
          <a:graphicData uri="http://schemas.openxmlformats.org/drawingml/2006/table">
            <a:tbl>
              <a:tblPr firstRow="1" bandRow="1">
                <a:tableStyleId>{F5AB1C69-6EDB-4FF4-983F-18BD219EF322}</a:tableStyleId>
              </a:tblPr>
              <a:tblGrid>
                <a:gridCol w="4215161">
                  <a:extLst>
                    <a:ext uri="{9D8B030D-6E8A-4147-A177-3AD203B41FA5}">
                      <a16:colId xmlns:a16="http://schemas.microsoft.com/office/drawing/2014/main" val="2215647289"/>
                    </a:ext>
                  </a:extLst>
                </a:gridCol>
                <a:gridCol w="7694341">
                  <a:extLst>
                    <a:ext uri="{9D8B030D-6E8A-4147-A177-3AD203B41FA5}">
                      <a16:colId xmlns:a16="http://schemas.microsoft.com/office/drawing/2014/main" val="928600331"/>
                    </a:ext>
                  </a:extLst>
                </a:gridCol>
              </a:tblGrid>
              <a:tr h="315750">
                <a:tc>
                  <a:txBody>
                    <a:bodyPr/>
                    <a:lstStyle/>
                    <a:p>
                      <a:pPr algn="l"/>
                      <a:r>
                        <a:rPr lang="en-GB" sz="1600" dirty="0" smtClean="0">
                          <a:latin typeface="Arial" panose="020B0604020202020204" pitchFamily="34" charset="0"/>
                          <a:cs typeface="Arial" panose="020B0604020202020204" pitchFamily="34" charset="0"/>
                        </a:rPr>
                        <a:t>Previously…</a:t>
                      </a:r>
                    </a:p>
                  </a:txBody>
                  <a:tcPr marL="68580" marR="68580" marT="34290" marB="34290" anchor="ctr">
                    <a:solidFill>
                      <a:srgbClr val="003087"/>
                    </a:solidFill>
                  </a:tcPr>
                </a:tc>
                <a:tc>
                  <a:txBody>
                    <a:bodyPr/>
                    <a:lstStyle/>
                    <a:p>
                      <a:pPr algn="l"/>
                      <a:r>
                        <a:rPr lang="en-GB" sz="1600" dirty="0" smtClean="0">
                          <a:latin typeface="Arial" panose="020B0604020202020204" pitchFamily="34" charset="0"/>
                          <a:cs typeface="Arial" panose="020B0604020202020204" pitchFamily="34" charset="0"/>
                        </a:rPr>
                        <a:t>Now…</a:t>
                      </a:r>
                    </a:p>
                  </a:txBody>
                  <a:tcPr marL="68580" marR="68580" marT="34290" marB="34290" anchor="ctr">
                    <a:solidFill>
                      <a:srgbClr val="78BE20"/>
                    </a:solidFill>
                  </a:tcPr>
                </a:tc>
                <a:extLst>
                  <a:ext uri="{0D108BD9-81ED-4DB2-BD59-A6C34878D82A}">
                    <a16:rowId xmlns:a16="http://schemas.microsoft.com/office/drawing/2014/main" val="2499878456"/>
                  </a:ext>
                </a:extLst>
              </a:tr>
              <a:tr h="532619">
                <a:tc>
                  <a:txBody>
                    <a:bodyPr/>
                    <a:lstStyle/>
                    <a:p>
                      <a:pPr algn="l"/>
                      <a:r>
                        <a:rPr lang="en-GB" sz="1500" b="1" dirty="0">
                          <a:latin typeface="Arial" panose="020B0604020202020204" pitchFamily="34" charset="0"/>
                          <a:cs typeface="Arial" panose="020B0604020202020204" pitchFamily="34" charset="0"/>
                        </a:rPr>
                        <a:t>Health service focus </a:t>
                      </a:r>
                      <a:r>
                        <a:rPr lang="en-GB" sz="1500" dirty="0">
                          <a:latin typeface="Arial" panose="020B0604020202020204" pitchFamily="34" charset="0"/>
                          <a:cs typeface="Arial" panose="020B0604020202020204" pitchFamily="34" charset="0"/>
                        </a:rPr>
                        <a:t>e.g. on individual</a:t>
                      </a:r>
                      <a:r>
                        <a:rPr lang="en-GB" sz="1500" baseline="0" dirty="0">
                          <a:latin typeface="Arial" panose="020B0604020202020204" pitchFamily="34" charset="0"/>
                          <a:cs typeface="Arial" panose="020B0604020202020204" pitchFamily="34" charset="0"/>
                        </a:rPr>
                        <a:t> services and individual </a:t>
                      </a:r>
                      <a:r>
                        <a:rPr lang="en-GB" sz="1500" baseline="0" dirty="0" smtClean="0">
                          <a:latin typeface="Arial" panose="020B0604020202020204" pitchFamily="34" charset="0"/>
                          <a:cs typeface="Arial" panose="020B0604020202020204" pitchFamily="34" charset="0"/>
                        </a:rPr>
                        <a:t>providers.</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algn="l"/>
                      <a:r>
                        <a:rPr lang="en-GB" sz="1500" b="1" dirty="0">
                          <a:latin typeface="Arial" panose="020B0604020202020204" pitchFamily="34" charset="0"/>
                          <a:cs typeface="Arial" panose="020B0604020202020204" pitchFamily="34" charset="0"/>
                        </a:rPr>
                        <a:t>Population health focus </a:t>
                      </a:r>
                      <a:r>
                        <a:rPr lang="en-GB" sz="1500" dirty="0">
                          <a:latin typeface="Arial" panose="020B0604020202020204" pitchFamily="34" charset="0"/>
                          <a:cs typeface="Arial" panose="020B0604020202020204" pitchFamily="34" charset="0"/>
                        </a:rPr>
                        <a:t>e.g. collective responsibility </a:t>
                      </a:r>
                      <a:r>
                        <a:rPr lang="en-GB" sz="1500" dirty="0" smtClean="0">
                          <a:latin typeface="Arial" panose="020B0604020202020204" pitchFamily="34" charset="0"/>
                          <a:cs typeface="Arial" panose="020B0604020202020204" pitchFamily="34" charset="0"/>
                        </a:rPr>
                        <a:t>for </a:t>
                      </a:r>
                      <a:r>
                        <a:rPr lang="en-GB" sz="1500" dirty="0">
                          <a:latin typeface="Arial" panose="020B0604020202020204" pitchFamily="34" charset="0"/>
                          <a:cs typeface="Arial" panose="020B0604020202020204" pitchFamily="34" charset="0"/>
                        </a:rPr>
                        <a:t>full range of determinants of health and </a:t>
                      </a:r>
                      <a:r>
                        <a:rPr lang="en-GB" sz="1500" dirty="0" smtClean="0">
                          <a:latin typeface="Arial" panose="020B0604020202020204" pitchFamily="34" charset="0"/>
                          <a:cs typeface="Arial" panose="020B0604020202020204" pitchFamily="34" charset="0"/>
                        </a:rPr>
                        <a:t>wellbeing.</a:t>
                      </a:r>
                      <a:endParaRPr lang="en-GB"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89348757"/>
                  </a:ext>
                </a:extLst>
              </a:tr>
              <a:tr h="2841753">
                <a:tc>
                  <a:txBody>
                    <a:bodyPr/>
                    <a:lstStyle/>
                    <a:p>
                      <a:pPr algn="l"/>
                      <a:r>
                        <a:rPr lang="en-GB" sz="1500" b="1" dirty="0">
                          <a:latin typeface="Arial" panose="020B0604020202020204" pitchFamily="34" charset="0"/>
                          <a:cs typeface="Arial" panose="020B0604020202020204" pitchFamily="34" charset="0"/>
                        </a:rPr>
                        <a:t>Organisational focus </a:t>
                      </a:r>
                      <a:r>
                        <a:rPr lang="en-GB" sz="1500" dirty="0">
                          <a:latin typeface="Arial" panose="020B0604020202020204" pitchFamily="34" charset="0"/>
                          <a:cs typeface="Arial" panose="020B0604020202020204" pitchFamily="34" charset="0"/>
                        </a:rPr>
                        <a:t>e.g. planning,</a:t>
                      </a:r>
                      <a:r>
                        <a:rPr lang="en-GB" sz="1500" baseline="0" dirty="0">
                          <a:latin typeface="Arial" panose="020B0604020202020204" pitchFamily="34" charset="0"/>
                          <a:cs typeface="Arial" panose="020B0604020202020204" pitchFamily="34" charset="0"/>
                        </a:rPr>
                        <a:t> delivery, accountability to your organisation </a:t>
                      </a:r>
                      <a:r>
                        <a:rPr lang="en-GB" sz="1500" baseline="0" dirty="0" smtClean="0">
                          <a:latin typeface="Arial" panose="020B0604020202020204" pitchFamily="34" charset="0"/>
                          <a:cs typeface="Arial" panose="020B0604020202020204" pitchFamily="34" charset="0"/>
                        </a:rPr>
                        <a:t>only.</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indent="0" algn="l">
                        <a:buFont typeface="+mj-lt"/>
                        <a:buNone/>
                      </a:pPr>
                      <a:r>
                        <a:rPr lang="en-GB" sz="1500" b="0" baseline="0" dirty="0" smtClean="0">
                          <a:solidFill>
                            <a:schemeClr val="tx1"/>
                          </a:solidFill>
                          <a:latin typeface="Arial" panose="020B0604020202020204" pitchFamily="34" charset="0"/>
                          <a:cs typeface="Arial" panose="020B0604020202020204" pitchFamily="34" charset="0"/>
                        </a:rPr>
                        <a:t>Facilitative approach across:</a:t>
                      </a:r>
                      <a:endParaRPr lang="en-GB" sz="1500" b="0" dirty="0" smtClean="0">
                        <a:solidFill>
                          <a:schemeClr val="tx1"/>
                        </a:solidFill>
                        <a:latin typeface="Arial" panose="020B0604020202020204" pitchFamily="34" charset="0"/>
                        <a:cs typeface="Arial" panose="020B0604020202020204" pitchFamily="34" charset="0"/>
                      </a:endParaRPr>
                    </a:p>
                    <a:p>
                      <a:pPr marL="342900" indent="-342900" algn="l">
                        <a:buFont typeface="+mj-lt"/>
                        <a:buAutoNum type="arabicPeriod"/>
                      </a:pPr>
                      <a:r>
                        <a:rPr lang="en-GB" sz="1500" b="1" dirty="0" smtClean="0">
                          <a:solidFill>
                            <a:schemeClr val="tx1"/>
                          </a:solidFill>
                          <a:latin typeface="Arial" panose="020B0604020202020204" pitchFamily="34" charset="0"/>
                          <a:cs typeface="Arial" panose="020B0604020202020204" pitchFamily="34" charset="0"/>
                        </a:rPr>
                        <a:t>System </a:t>
                      </a:r>
                      <a:r>
                        <a:rPr lang="en-GB" sz="1500" b="0" baseline="0" dirty="0" smtClean="0">
                          <a:solidFill>
                            <a:schemeClr val="tx1"/>
                          </a:solidFill>
                          <a:latin typeface="Arial" panose="020B0604020202020204" pitchFamily="34" charset="0"/>
                          <a:cs typeface="Arial" panose="020B0604020202020204" pitchFamily="34" charset="0"/>
                        </a:rPr>
                        <a:t>/</a:t>
                      </a:r>
                      <a:r>
                        <a:rPr lang="en-GB" sz="1500" b="1" baseline="0" dirty="0" smtClean="0">
                          <a:solidFill>
                            <a:schemeClr val="tx1"/>
                          </a:solidFill>
                          <a:latin typeface="Arial" panose="020B0604020202020204" pitchFamily="34" charset="0"/>
                          <a:cs typeface="Arial" panose="020B0604020202020204" pitchFamily="34" charset="0"/>
                        </a:rPr>
                        <a:t> NCL</a:t>
                      </a:r>
                      <a:r>
                        <a:rPr lang="en-GB" sz="1500" b="0" baseline="0" dirty="0" smtClean="0">
                          <a:solidFill>
                            <a:schemeClr val="tx1"/>
                          </a:solidFill>
                          <a:latin typeface="Arial" panose="020B0604020202020204" pitchFamily="34" charset="0"/>
                          <a:cs typeface="Arial" panose="020B0604020202020204" pitchFamily="34" charset="0"/>
                        </a:rPr>
                        <a:t>: setting and leading overall strategy, managing collective resources and performance, identifying and sharing best practice to reduce unwarranted variations in care, leading changes that benefit from working at a larger scale such as digital, estates and workforce transformation.</a:t>
                      </a:r>
                    </a:p>
                    <a:p>
                      <a:pPr marL="342900" indent="-342900" algn="l">
                        <a:buFont typeface="+mj-lt"/>
                        <a:buAutoNum type="arabicPeriod"/>
                      </a:pPr>
                      <a:r>
                        <a:rPr lang="en-GB" sz="1500" b="1" baseline="0" dirty="0" smtClean="0">
                          <a:solidFill>
                            <a:schemeClr val="tx1"/>
                          </a:solidFill>
                          <a:latin typeface="Arial" panose="020B0604020202020204" pitchFamily="34" charset="0"/>
                          <a:cs typeface="Arial" panose="020B0604020202020204" pitchFamily="34" charset="0"/>
                        </a:rPr>
                        <a:t>Place</a:t>
                      </a:r>
                      <a:r>
                        <a:rPr lang="en-GB" sz="1500" b="0" baseline="0" dirty="0" smtClean="0">
                          <a:solidFill>
                            <a:schemeClr val="tx1"/>
                          </a:solidFill>
                          <a:latin typeface="Arial" panose="020B0604020202020204" pitchFamily="34" charset="0"/>
                          <a:cs typeface="Arial" panose="020B0604020202020204" pitchFamily="34" charset="0"/>
                        </a:rPr>
                        <a:t> / </a:t>
                      </a:r>
                      <a:r>
                        <a:rPr lang="en-GB" sz="1500" b="1" baseline="0" dirty="0" smtClean="0">
                          <a:solidFill>
                            <a:schemeClr val="tx1"/>
                          </a:solidFill>
                          <a:latin typeface="Arial" panose="020B0604020202020204" pitchFamily="34" charset="0"/>
                          <a:cs typeface="Arial" panose="020B0604020202020204" pitchFamily="34" charset="0"/>
                        </a:rPr>
                        <a:t>Borough</a:t>
                      </a:r>
                      <a:r>
                        <a:rPr lang="en-GB" sz="1500" b="0" baseline="0" dirty="0" smtClean="0">
                          <a:solidFill>
                            <a:schemeClr val="tx1"/>
                          </a:solidFill>
                          <a:latin typeface="Arial" panose="020B0604020202020204" pitchFamily="34" charset="0"/>
                          <a:cs typeface="Arial" panose="020B0604020202020204" pitchFamily="34" charset="0"/>
                        </a:rPr>
                        <a:t>: where majority of changes to clinical services will be and ordinated and delivered, population health management used to target interventions to particular groups, providers may work together to join up their services through alliances or more formal contractual arrangements.</a:t>
                      </a:r>
                    </a:p>
                    <a:p>
                      <a:pPr marL="342900" indent="-342900" algn="l">
                        <a:buFont typeface="+mj-lt"/>
                        <a:buAutoNum type="arabicPeriod"/>
                      </a:pPr>
                      <a:r>
                        <a:rPr lang="en-GB" sz="1500" b="1" baseline="0" dirty="0" smtClean="0">
                          <a:solidFill>
                            <a:schemeClr val="tx1"/>
                          </a:solidFill>
                          <a:latin typeface="Arial" panose="020B0604020202020204" pitchFamily="34" charset="0"/>
                          <a:cs typeface="Arial" panose="020B0604020202020204" pitchFamily="34" charset="0"/>
                        </a:rPr>
                        <a:t>Neighbourhood – PCNs and multidisciplinary teams: </a:t>
                      </a:r>
                      <a:r>
                        <a:rPr lang="en-GB" sz="1500" b="0" baseline="0" dirty="0" smtClean="0">
                          <a:solidFill>
                            <a:schemeClr val="tx1"/>
                          </a:solidFill>
                          <a:latin typeface="Arial" panose="020B0604020202020204" pitchFamily="34" charset="0"/>
                          <a:cs typeface="Arial" panose="020B0604020202020204" pitchFamily="34" charset="0"/>
                        </a:rPr>
                        <a:t>deliver coordinated, proactive care and support particularly for groups and individuals with the most complex needs.</a:t>
                      </a:r>
                      <a:endParaRPr lang="en-GB" sz="1500" b="1"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722730433"/>
                  </a:ext>
                </a:extLst>
              </a:tr>
              <a:tr h="532619">
                <a:tc>
                  <a:txBody>
                    <a:bodyPr/>
                    <a:lstStyle/>
                    <a:p>
                      <a:pPr algn="l"/>
                      <a:r>
                        <a:rPr lang="en-GB" sz="1500" b="1" dirty="0">
                          <a:latin typeface="Arial" panose="020B0604020202020204" pitchFamily="34" charset="0"/>
                          <a:cs typeface="Arial" panose="020B0604020202020204" pitchFamily="34" charset="0"/>
                        </a:rPr>
                        <a:t>Contract enforcer </a:t>
                      </a:r>
                      <a:r>
                        <a:rPr lang="en-GB" sz="1500" dirty="0">
                          <a:latin typeface="Arial" panose="020B0604020202020204" pitchFamily="34" charset="0"/>
                          <a:cs typeface="Arial" panose="020B0604020202020204" pitchFamily="34" charset="0"/>
                        </a:rPr>
                        <a:t>e.g. annual contract round and use of contract </a:t>
                      </a:r>
                      <a:r>
                        <a:rPr lang="en-GB" sz="1500" dirty="0" smtClean="0">
                          <a:latin typeface="Arial" panose="020B0604020202020204" pitchFamily="34" charset="0"/>
                          <a:cs typeface="Arial" panose="020B0604020202020204" pitchFamily="34" charset="0"/>
                        </a:rPr>
                        <a:t>levers.</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algn="l"/>
                      <a:r>
                        <a:rPr lang="en-GB" sz="1500" b="1" dirty="0">
                          <a:latin typeface="Arial" panose="020B0604020202020204" pitchFamily="34" charset="0"/>
                          <a:cs typeface="Arial" panose="020B0604020202020204" pitchFamily="34" charset="0"/>
                        </a:rPr>
                        <a:t>System enabler </a:t>
                      </a:r>
                      <a:r>
                        <a:rPr lang="en-GB" sz="1500" dirty="0">
                          <a:latin typeface="Arial" panose="020B0604020202020204" pitchFamily="34" charset="0"/>
                          <a:cs typeface="Arial" panose="020B0604020202020204" pitchFamily="34" charset="0"/>
                        </a:rPr>
                        <a:t>e.g. transparency where there are challenges, shared</a:t>
                      </a:r>
                      <a:r>
                        <a:rPr lang="en-GB" sz="1500" baseline="0" dirty="0">
                          <a:latin typeface="Arial" panose="020B0604020202020204" pitchFamily="34" charset="0"/>
                          <a:cs typeface="Arial" panose="020B0604020202020204" pitchFamily="34" charset="0"/>
                        </a:rPr>
                        <a:t> problem solving, joint </a:t>
                      </a:r>
                      <a:r>
                        <a:rPr lang="en-GB" sz="1500" baseline="0" dirty="0" smtClean="0">
                          <a:latin typeface="Arial" panose="020B0604020202020204" pitchFamily="34" charset="0"/>
                          <a:cs typeface="Arial" panose="020B0604020202020204" pitchFamily="34" charset="0"/>
                        </a:rPr>
                        <a:t>approaches.</a:t>
                      </a:r>
                      <a:endParaRPr lang="en-GB"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669185723"/>
                  </a:ext>
                </a:extLst>
              </a:tr>
              <a:tr h="993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Arial" panose="020B0604020202020204" pitchFamily="34" charset="0"/>
                          <a:cs typeface="Arial" panose="020B0604020202020204" pitchFamily="34" charset="0"/>
                        </a:rPr>
                        <a:t>Decision-maker </a:t>
                      </a:r>
                      <a:r>
                        <a:rPr lang="en-GB" sz="1500" dirty="0">
                          <a:latin typeface="Arial" panose="020B0604020202020204" pitchFamily="34" charset="0"/>
                          <a:cs typeface="Arial" panose="020B0604020202020204" pitchFamily="34" charset="0"/>
                        </a:rPr>
                        <a:t>e.g. CCG</a:t>
                      </a:r>
                      <a:r>
                        <a:rPr lang="en-GB" sz="1500" baseline="0" dirty="0">
                          <a:latin typeface="Arial" panose="020B0604020202020204" pitchFamily="34" charset="0"/>
                          <a:cs typeface="Arial" panose="020B0604020202020204" pitchFamily="34" charset="0"/>
                        </a:rPr>
                        <a:t> decisions &amp;</a:t>
                      </a:r>
                      <a:r>
                        <a:rPr lang="en-GB" sz="1500" dirty="0">
                          <a:latin typeface="Arial" panose="020B0604020202020204" pitchFamily="34" charset="0"/>
                          <a:cs typeface="Arial" panose="020B0604020202020204" pitchFamily="34" charset="0"/>
                        </a:rPr>
                        <a:t> governance and oversight of individual services and actions.</a:t>
                      </a:r>
                      <a:r>
                        <a:rPr lang="en-GB" sz="1500" baseline="0" dirty="0">
                          <a:latin typeface="Arial" panose="020B0604020202020204" pitchFamily="34" charset="0"/>
                          <a:cs typeface="Arial" panose="020B0604020202020204" pitchFamily="34" charset="0"/>
                        </a:rPr>
                        <a:t> Supported by </a:t>
                      </a:r>
                      <a:r>
                        <a:rPr lang="en-GB" sz="1500" dirty="0">
                          <a:latin typeface="Arial" panose="020B0604020202020204" pitchFamily="34" charset="0"/>
                          <a:cs typeface="Arial" panose="020B0604020202020204" pitchFamily="34" charset="0"/>
                        </a:rPr>
                        <a:t>high bureaucracy, low trust </a:t>
                      </a:r>
                      <a:r>
                        <a:rPr lang="en-GB" sz="1500" dirty="0" smtClean="0">
                          <a:latin typeface="Arial" panose="020B0604020202020204" pitchFamily="34" charset="0"/>
                          <a:cs typeface="Arial" panose="020B0604020202020204" pitchFamily="34" charset="0"/>
                        </a:rPr>
                        <a:t>processes.</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latin typeface="Arial" panose="020B0604020202020204" pitchFamily="34" charset="0"/>
                          <a:cs typeface="Arial" panose="020B0604020202020204" pitchFamily="34" charset="0"/>
                        </a:rPr>
                        <a:t>Convener for collective decisions </a:t>
                      </a:r>
                      <a:r>
                        <a:rPr lang="en-GB" sz="1500" dirty="0">
                          <a:latin typeface="Arial" panose="020B0604020202020204" pitchFamily="34" charset="0"/>
                          <a:cs typeface="Arial" panose="020B0604020202020204" pitchFamily="34" charset="0"/>
                        </a:rPr>
                        <a:t>e.g. </a:t>
                      </a:r>
                      <a:r>
                        <a:rPr lang="en-GB" sz="1500" dirty="0" smtClean="0">
                          <a:latin typeface="Arial" panose="020B0604020202020204" pitchFamily="34" charset="0"/>
                          <a:cs typeface="Arial" panose="020B0604020202020204" pitchFamily="34" charset="0"/>
                        </a:rPr>
                        <a:t>Integrated</a:t>
                      </a:r>
                      <a:r>
                        <a:rPr lang="en-GB" sz="1500" baseline="0" dirty="0" smtClean="0">
                          <a:latin typeface="Arial" panose="020B0604020202020204" pitchFamily="34" charset="0"/>
                          <a:cs typeface="Arial" panose="020B0604020202020204" pitchFamily="34" charset="0"/>
                        </a:rPr>
                        <a:t> Care System</a:t>
                      </a:r>
                      <a:r>
                        <a:rPr lang="en-GB" sz="1500" dirty="0" smtClean="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focused on forging </a:t>
                      </a:r>
                      <a:r>
                        <a:rPr lang="en-GB" sz="1500" dirty="0" smtClean="0">
                          <a:latin typeface="Arial" panose="020B0604020202020204" pitchFamily="34" charset="0"/>
                          <a:cs typeface="Arial" panose="020B0604020202020204" pitchFamily="34" charset="0"/>
                        </a:rPr>
                        <a:t>relationships</a:t>
                      </a:r>
                      <a:r>
                        <a:rPr lang="en-GB" sz="1500" dirty="0">
                          <a:latin typeface="Arial" panose="020B0604020202020204" pitchFamily="34" charset="0"/>
                          <a:cs typeface="Arial" panose="020B0604020202020204" pitchFamily="34" charset="0"/>
                        </a:rPr>
                        <a:t>, </a:t>
                      </a:r>
                      <a:r>
                        <a:rPr lang="en-GB" sz="1500" dirty="0" smtClean="0">
                          <a:latin typeface="Arial" panose="020B0604020202020204" pitchFamily="34" charset="0"/>
                          <a:cs typeface="Arial" panose="020B0604020202020204" pitchFamily="34" charset="0"/>
                        </a:rPr>
                        <a:t>facilitation </a:t>
                      </a:r>
                      <a:r>
                        <a:rPr lang="en-GB" sz="1500" dirty="0">
                          <a:latin typeface="Arial" panose="020B0604020202020204" pitchFamily="34" charset="0"/>
                          <a:cs typeface="Arial" panose="020B0604020202020204" pitchFamily="34" charset="0"/>
                        </a:rPr>
                        <a:t>of solutions, shared decision </a:t>
                      </a:r>
                      <a:r>
                        <a:rPr lang="en-GB" sz="1500" dirty="0" smtClean="0">
                          <a:latin typeface="Arial" panose="020B0604020202020204" pitchFamily="34" charset="0"/>
                          <a:cs typeface="Arial" panose="020B0604020202020204" pitchFamily="34" charset="0"/>
                        </a:rPr>
                        <a:t>making</a:t>
                      </a:r>
                      <a:r>
                        <a:rPr lang="en-GB" sz="1500" baseline="0" dirty="0">
                          <a:latin typeface="Arial" panose="020B0604020202020204" pitchFamily="34" charset="0"/>
                          <a:cs typeface="Arial" panose="020B0604020202020204" pitchFamily="34" charset="0"/>
                        </a:rPr>
                        <a:t>,</a:t>
                      </a:r>
                      <a:r>
                        <a:rPr lang="en-GB" sz="1500" dirty="0" smtClean="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low </a:t>
                      </a:r>
                      <a:r>
                        <a:rPr lang="en-GB" sz="1500" dirty="0" smtClean="0">
                          <a:latin typeface="Arial" panose="020B0604020202020204" pitchFamily="34" charset="0"/>
                          <a:cs typeface="Arial" panose="020B0604020202020204" pitchFamily="34" charset="0"/>
                        </a:rPr>
                        <a:t>bureaucracy-high </a:t>
                      </a:r>
                      <a:r>
                        <a:rPr lang="en-GB" sz="1500" dirty="0">
                          <a:latin typeface="Arial" panose="020B0604020202020204" pitchFamily="34" charset="0"/>
                          <a:cs typeface="Arial" panose="020B0604020202020204" pitchFamily="34" charset="0"/>
                        </a:rPr>
                        <a:t>trust </a:t>
                      </a:r>
                      <a:r>
                        <a:rPr lang="en-GB" sz="1500" dirty="0" smtClean="0">
                          <a:latin typeface="Arial" panose="020B0604020202020204" pitchFamily="34" charset="0"/>
                          <a:cs typeface="Arial" panose="020B0604020202020204" pitchFamily="34" charset="0"/>
                        </a:rPr>
                        <a:t>approaches.</a:t>
                      </a:r>
                      <a:endParaRPr lang="en-GB"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635701361"/>
                  </a:ext>
                </a:extLst>
              </a:tr>
              <a:tr h="762421">
                <a:tc>
                  <a:txBody>
                    <a:bodyPr/>
                    <a:lstStyle/>
                    <a:p>
                      <a:pPr algn="l"/>
                      <a:r>
                        <a:rPr lang="en-GB" sz="1500" b="1" dirty="0">
                          <a:latin typeface="Arial" panose="020B0604020202020204" pitchFamily="34" charset="0"/>
                          <a:cs typeface="Arial" panose="020B0604020202020204" pitchFamily="34" charset="0"/>
                        </a:rPr>
                        <a:t>Monitoring organisational performance</a:t>
                      </a:r>
                      <a:r>
                        <a:rPr lang="en-GB" sz="1500" dirty="0">
                          <a:latin typeface="Arial" panose="020B0604020202020204" pitchFamily="34" charset="0"/>
                          <a:cs typeface="Arial" panose="020B0604020202020204" pitchFamily="34" charset="0"/>
                        </a:rPr>
                        <a:t> e.g. activity and quality</a:t>
                      </a:r>
                      <a:r>
                        <a:rPr lang="en-GB" sz="1500" baseline="0" dirty="0">
                          <a:latin typeface="Arial" panose="020B0604020202020204" pitchFamily="34" charset="0"/>
                          <a:cs typeface="Arial" panose="020B0604020202020204" pitchFamily="34" charset="0"/>
                        </a:rPr>
                        <a:t> monitored organisation by </a:t>
                      </a:r>
                      <a:r>
                        <a:rPr lang="en-GB" sz="1500" baseline="0" dirty="0" smtClean="0">
                          <a:latin typeface="Arial" panose="020B0604020202020204" pitchFamily="34" charset="0"/>
                          <a:cs typeface="Arial" panose="020B0604020202020204" pitchFamily="34" charset="0"/>
                        </a:rPr>
                        <a:t>organisation.</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algn="l"/>
                      <a:r>
                        <a:rPr lang="en-GB" sz="1500" b="1" dirty="0">
                          <a:latin typeface="Arial" panose="020B0604020202020204" pitchFamily="34" charset="0"/>
                          <a:cs typeface="Arial" panose="020B0604020202020204" pitchFamily="34" charset="0"/>
                        </a:rPr>
                        <a:t>Monitoring system performance </a:t>
                      </a:r>
                      <a:r>
                        <a:rPr lang="en-GB" sz="1500" b="0" dirty="0" smtClean="0">
                          <a:latin typeface="Arial" panose="020B0604020202020204" pitchFamily="34" charset="0"/>
                          <a:cs typeface="Arial" panose="020B0604020202020204" pitchFamily="34" charset="0"/>
                        </a:rPr>
                        <a:t>–</a:t>
                      </a:r>
                      <a:r>
                        <a:rPr lang="en-GB" sz="1500" dirty="0" smtClean="0">
                          <a:latin typeface="Arial" panose="020B0604020202020204" pitchFamily="34" charset="0"/>
                          <a:cs typeface="Arial" panose="020B0604020202020204" pitchFamily="34" charset="0"/>
                        </a:rPr>
                        <a:t> shared accountability </a:t>
                      </a:r>
                      <a:r>
                        <a:rPr lang="en-GB" sz="1500" dirty="0">
                          <a:latin typeface="Arial" panose="020B0604020202020204" pitchFamily="34" charset="0"/>
                          <a:cs typeface="Arial" panose="020B0604020202020204" pitchFamily="34" charset="0"/>
                        </a:rPr>
                        <a:t>for performance and </a:t>
                      </a:r>
                      <a:r>
                        <a:rPr lang="en-GB" sz="1500" dirty="0" smtClean="0">
                          <a:latin typeface="Arial" panose="020B0604020202020204" pitchFamily="34" charset="0"/>
                          <a:cs typeface="Arial" panose="020B0604020202020204" pitchFamily="34" charset="0"/>
                        </a:rPr>
                        <a:t>Integrated</a:t>
                      </a:r>
                      <a:r>
                        <a:rPr lang="en-GB" sz="1500" baseline="0" dirty="0" smtClean="0">
                          <a:latin typeface="Arial" panose="020B0604020202020204" pitchFamily="34" charset="0"/>
                          <a:cs typeface="Arial" panose="020B0604020202020204" pitchFamily="34" charset="0"/>
                        </a:rPr>
                        <a:t> Care System</a:t>
                      </a:r>
                      <a:r>
                        <a:rPr lang="en-GB" sz="1500" dirty="0" smtClean="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role</a:t>
                      </a:r>
                      <a:r>
                        <a:rPr lang="en-GB" sz="1500" baseline="0" dirty="0">
                          <a:latin typeface="Arial" panose="020B0604020202020204" pitchFamily="34" charset="0"/>
                          <a:cs typeface="Arial" panose="020B0604020202020204" pitchFamily="34" charset="0"/>
                        </a:rPr>
                        <a:t> in</a:t>
                      </a:r>
                      <a:r>
                        <a:rPr lang="en-GB" sz="1500" dirty="0">
                          <a:latin typeface="Arial" panose="020B0604020202020204" pitchFamily="34" charset="0"/>
                          <a:cs typeface="Arial" panose="020B0604020202020204" pitchFamily="34" charset="0"/>
                        </a:rPr>
                        <a:t> improvement </a:t>
                      </a:r>
                      <a:r>
                        <a:rPr lang="en-GB" sz="1500" dirty="0" smtClean="0">
                          <a:latin typeface="Arial" panose="020B0604020202020204" pitchFamily="34" charset="0"/>
                          <a:cs typeface="Arial" panose="020B0604020202020204" pitchFamily="34" charset="0"/>
                        </a:rPr>
                        <a:t>support.</a:t>
                      </a:r>
                      <a:endParaRPr lang="en-GB"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628635212"/>
                  </a:ext>
                </a:extLst>
              </a:tr>
            </a:tbl>
          </a:graphicData>
        </a:graphic>
      </p:graphicFrame>
    </p:spTree>
    <p:extLst>
      <p:ext uri="{BB962C8B-B14F-4D97-AF65-F5344CB8AC3E}">
        <p14:creationId xmlns:p14="http://schemas.microsoft.com/office/powerpoint/2010/main" val="321492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0146" y="274638"/>
            <a:ext cx="8723717" cy="854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72C5"/>
                </a:solidFill>
              </a:rPr>
              <a:t>Outline responsibilities of the ICB</a:t>
            </a:r>
            <a:endParaRPr lang="en-GB" sz="3200" dirty="0">
              <a:solidFill>
                <a:srgbClr val="0072C5"/>
              </a:solidFill>
            </a:endParaRPr>
          </a:p>
        </p:txBody>
      </p:sp>
      <p:sp>
        <p:nvSpPr>
          <p:cNvPr id="6" name="Rectangle 5"/>
          <p:cNvSpPr/>
          <p:nvPr/>
        </p:nvSpPr>
        <p:spPr>
          <a:xfrm>
            <a:off x="253459" y="1129012"/>
            <a:ext cx="11621299" cy="707886"/>
          </a:xfrm>
          <a:prstGeom prst="rect">
            <a:avLst/>
          </a:prstGeom>
        </p:spPr>
        <p:txBody>
          <a:bodyPr wrap="square">
            <a:spAutoFit/>
          </a:bodyPr>
          <a:lstStyle/>
          <a:p>
            <a:pPr defTabSz="685800">
              <a:defRPr/>
            </a:pPr>
            <a:r>
              <a:rPr lang="en-GB" sz="2000" dirty="0">
                <a:solidFill>
                  <a:prstClr val="black"/>
                </a:solidFill>
                <a:latin typeface="Arial" panose="020B0604020202020204" pitchFamily="34" charset="0"/>
                <a:cs typeface="Arial" panose="020B0604020202020204" pitchFamily="34" charset="0"/>
              </a:rPr>
              <a:t>The new ICB </a:t>
            </a:r>
            <a:r>
              <a:rPr lang="en-GB" sz="2000" dirty="0" smtClean="0">
                <a:solidFill>
                  <a:prstClr val="black"/>
                </a:solidFill>
                <a:latin typeface="Arial" panose="020B0604020202020204" pitchFamily="34" charset="0"/>
                <a:cs typeface="Arial" panose="020B0604020202020204" pitchFamily="34" charset="0"/>
              </a:rPr>
              <a:t>is </a:t>
            </a:r>
            <a:r>
              <a:rPr lang="en-GB" sz="2000" dirty="0">
                <a:solidFill>
                  <a:prstClr val="black"/>
                </a:solidFill>
                <a:latin typeface="Arial" panose="020B0604020202020204" pitchFamily="34" charset="0"/>
                <a:cs typeface="Arial" panose="020B0604020202020204" pitchFamily="34" charset="0"/>
              </a:rPr>
              <a:t>a statutory organisation responsible for specific functions that enable it to deliver against the following four core functions:</a:t>
            </a:r>
          </a:p>
        </p:txBody>
      </p:sp>
      <p:graphicFrame>
        <p:nvGraphicFramePr>
          <p:cNvPr id="7" name="Table 6"/>
          <p:cNvGraphicFramePr>
            <a:graphicFrameLocks noGrp="1"/>
          </p:cNvGraphicFramePr>
          <p:nvPr>
            <p:extLst>
              <p:ext uri="{D42A27DB-BD31-4B8C-83A1-F6EECF244321}">
                <p14:modId xmlns:p14="http://schemas.microsoft.com/office/powerpoint/2010/main" val="1273935893"/>
              </p:ext>
            </p:extLst>
          </p:nvPr>
        </p:nvGraphicFramePr>
        <p:xfrm>
          <a:off x="275114" y="1914948"/>
          <a:ext cx="11577988" cy="4853842"/>
        </p:xfrm>
        <a:graphic>
          <a:graphicData uri="http://schemas.openxmlformats.org/drawingml/2006/table">
            <a:tbl>
              <a:tblPr firstRow="1" bandRow="1">
                <a:tableStyleId>{5C22544A-7EE6-4342-B048-85BDC9FD1C3A}</a:tableStyleId>
              </a:tblPr>
              <a:tblGrid>
                <a:gridCol w="2894497">
                  <a:extLst>
                    <a:ext uri="{9D8B030D-6E8A-4147-A177-3AD203B41FA5}">
                      <a16:colId xmlns:a16="http://schemas.microsoft.com/office/drawing/2014/main" val="745984785"/>
                    </a:ext>
                  </a:extLst>
                </a:gridCol>
                <a:gridCol w="2894497">
                  <a:extLst>
                    <a:ext uri="{9D8B030D-6E8A-4147-A177-3AD203B41FA5}">
                      <a16:colId xmlns:a16="http://schemas.microsoft.com/office/drawing/2014/main" val="2185198330"/>
                    </a:ext>
                  </a:extLst>
                </a:gridCol>
                <a:gridCol w="2894497">
                  <a:extLst>
                    <a:ext uri="{9D8B030D-6E8A-4147-A177-3AD203B41FA5}">
                      <a16:colId xmlns:a16="http://schemas.microsoft.com/office/drawing/2014/main" val="3646673622"/>
                    </a:ext>
                  </a:extLst>
                </a:gridCol>
                <a:gridCol w="2894497">
                  <a:extLst>
                    <a:ext uri="{9D8B030D-6E8A-4147-A177-3AD203B41FA5}">
                      <a16:colId xmlns:a16="http://schemas.microsoft.com/office/drawing/2014/main" val="2415139744"/>
                    </a:ext>
                  </a:extLst>
                </a:gridCol>
              </a:tblGrid>
              <a:tr h="519174">
                <a:tc>
                  <a:txBody>
                    <a:bodyPr/>
                    <a:lstStyle/>
                    <a:p>
                      <a:pPr algn="ctr">
                        <a:spcAft>
                          <a:spcPts val="0"/>
                        </a:spcAft>
                      </a:pPr>
                      <a:r>
                        <a:rPr lang="en-GB" sz="1800" dirty="0">
                          <a:effectLst/>
                          <a:latin typeface="Arial" panose="020B0604020202020204" pitchFamily="34" charset="0"/>
                          <a:cs typeface="Arial" panose="020B0604020202020204" pitchFamily="34" charset="0"/>
                        </a:rPr>
                        <a:t>Developing a Plan</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9727" marR="39727"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Allocating Resources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9727" marR="39727"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Establishing joint working arrangements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9727" marR="39727" marT="0" marB="0"/>
                </a:tc>
                <a:tc>
                  <a:txBody>
                    <a:bodyPr/>
                    <a:lstStyle/>
                    <a:p>
                      <a:pPr algn="ctr">
                        <a:spcAft>
                          <a:spcPts val="0"/>
                        </a:spcAft>
                      </a:pPr>
                      <a:r>
                        <a:rPr lang="en-GB" sz="1600" dirty="0">
                          <a:effectLst/>
                          <a:latin typeface="Arial" panose="020B0604020202020204" pitchFamily="34" charset="0"/>
                          <a:cs typeface="Arial" panose="020B0604020202020204" pitchFamily="34" charset="0"/>
                        </a:rPr>
                        <a:t>Establishing Governance arrangements</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9727" marR="39727" marT="0" marB="0"/>
                </a:tc>
                <a:extLst>
                  <a:ext uri="{0D108BD9-81ED-4DB2-BD59-A6C34878D82A}">
                    <a16:rowId xmlns:a16="http://schemas.microsoft.com/office/drawing/2014/main" val="3600114551"/>
                  </a:ext>
                </a:extLst>
              </a:tr>
              <a:tr h="4334668">
                <a:tc>
                  <a:txBody>
                    <a:bodyPr/>
                    <a:lstStyle/>
                    <a:p>
                      <a:pPr>
                        <a:spcAft>
                          <a:spcPts val="0"/>
                        </a:spcAft>
                      </a:pPr>
                      <a:r>
                        <a:rPr lang="en-GB" sz="1600" dirty="0">
                          <a:effectLst/>
                          <a:latin typeface="Arial" panose="020B0604020202020204" pitchFamily="34" charset="0"/>
                          <a:cs typeface="Arial" panose="020B0604020202020204" pitchFamily="34" charset="0"/>
                        </a:rPr>
                        <a:t>To meet the health needs of the population within their area, having regard to the Partnership’s Strategy. This will include ensuring NHS services and performance are restored following the pandemic, in line with national operational planning requirements, and Long-Term Plan commitments are met.</a:t>
                      </a:r>
                    </a:p>
                    <a:p>
                      <a:pPr>
                        <a:spcAft>
                          <a:spcPts val="0"/>
                        </a:spcAft>
                      </a:pPr>
                      <a:r>
                        <a:rPr lang="en-GB" sz="1800" dirty="0">
                          <a:effectLst/>
                          <a:latin typeface="Arial" panose="020B060402020202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39727" marR="39727" marT="0" marB="0"/>
                </a:tc>
                <a:tc>
                  <a:txBody>
                    <a:bodyPr/>
                    <a:lstStyle/>
                    <a:p>
                      <a:pPr>
                        <a:spcAft>
                          <a:spcPts val="775"/>
                        </a:spcAft>
                      </a:pPr>
                      <a:r>
                        <a:rPr lang="en-GB" sz="1600" dirty="0">
                          <a:effectLst/>
                          <a:latin typeface="Arial" panose="020B0604020202020204" pitchFamily="34" charset="0"/>
                          <a:cs typeface="Arial" panose="020B0604020202020204" pitchFamily="34" charset="0"/>
                        </a:rPr>
                        <a:t>To deliver the plan across the system, including determining what resources should be available to meet the needs of the population in each place and setting principles for how they should be allocated across services and providers (both revenue and capital). This will require striking the right balance between enabling local decision-making to meet specific needs and securing the benefits of standardisation and scale across larger footprints, especially for more specialist or acute services. </a:t>
                      </a:r>
                    </a:p>
                  </a:txBody>
                  <a:tcPr marL="39727" marR="39727" marT="0" marB="0"/>
                </a:tc>
                <a:tc>
                  <a:txBody>
                    <a:bodyPr/>
                    <a:lstStyle/>
                    <a:p>
                      <a:pPr>
                        <a:spcAft>
                          <a:spcPts val="0"/>
                        </a:spcAft>
                      </a:pPr>
                      <a:r>
                        <a:rPr lang="en-GB" sz="1600" dirty="0">
                          <a:effectLst/>
                          <a:latin typeface="Arial" panose="020B0604020202020204" pitchFamily="34" charset="0"/>
                          <a:cs typeface="Arial" panose="020B0604020202020204" pitchFamily="34" charset="0"/>
                        </a:rPr>
                        <a:t>With partners that embed collaboration as the basis for delivery of joint priorities within the plan. The ICS NHS body may choose to commission jointly with local authorities, including the use of powers to make partnership arrangements under section 75 of the 2006 Act and supported through the integrated care strategy, across the whole system; this may happen at place where that is the relevant local authority footprint. </a:t>
                      </a:r>
                    </a:p>
                    <a:p>
                      <a:pPr>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9727" marR="39727" marT="0" marB="0"/>
                </a:tc>
                <a:tc>
                  <a:txBody>
                    <a:bodyPr/>
                    <a:lstStyle/>
                    <a:p>
                      <a:pPr>
                        <a:spcAft>
                          <a:spcPts val="775"/>
                        </a:spcAft>
                      </a:pPr>
                      <a:r>
                        <a:rPr lang="en-GB" sz="1600" dirty="0">
                          <a:effectLst/>
                          <a:latin typeface="Arial" panose="020B0604020202020204" pitchFamily="34" charset="0"/>
                          <a:cs typeface="Arial" panose="020B0604020202020204" pitchFamily="34" charset="0"/>
                        </a:rPr>
                        <a:t>To support collective accountability between partner organisations for whole-system delivery and performance, underpinned by the statutory and contractual accountabilities of individual organisations, to ensure the plan is implemented effectively within a system financial envelope set by NHS </a:t>
                      </a:r>
                      <a:r>
                        <a:rPr lang="en-GB" sz="1600" dirty="0" smtClean="0">
                          <a:effectLst/>
                          <a:latin typeface="Arial" panose="020B0604020202020204" pitchFamily="34" charset="0"/>
                          <a:cs typeface="Arial" panose="020B0604020202020204" pitchFamily="34" charset="0"/>
                        </a:rPr>
                        <a:t>England and NHS Improvement. </a:t>
                      </a:r>
                      <a:endParaRPr lang="en-GB" sz="1600" dirty="0">
                        <a:effectLst/>
                        <a:latin typeface="Arial" panose="020B0604020202020204" pitchFamily="34" charset="0"/>
                        <a:cs typeface="Arial" panose="020B0604020202020204" pitchFamily="34" charset="0"/>
                      </a:endParaRPr>
                    </a:p>
                    <a:p>
                      <a:pPr>
                        <a:spcAft>
                          <a:spcPts val="0"/>
                        </a:spcAft>
                      </a:pPr>
                      <a:r>
                        <a:rPr lang="en-GB" sz="1600" dirty="0">
                          <a:effectLst/>
                          <a:latin typeface="Arial" panose="020B0604020202020204" pitchFamily="34" charset="0"/>
                          <a:cs typeface="Arial" panose="020B0604020202020204" pitchFamily="34" charset="0"/>
                        </a:rPr>
                        <a:t> </a:t>
                      </a: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39727" marR="39727" marT="0" marB="0"/>
                </a:tc>
                <a:extLst>
                  <a:ext uri="{0D108BD9-81ED-4DB2-BD59-A6C34878D82A}">
                    <a16:rowId xmlns:a16="http://schemas.microsoft.com/office/drawing/2014/main" val="2730191827"/>
                  </a:ext>
                </a:extLst>
              </a:tr>
            </a:tbl>
          </a:graphicData>
        </a:graphic>
      </p:graphicFrame>
    </p:spTree>
    <p:extLst>
      <p:ext uri="{BB962C8B-B14F-4D97-AF65-F5344CB8AC3E}">
        <p14:creationId xmlns:p14="http://schemas.microsoft.com/office/powerpoint/2010/main" val="1838391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0146" y="408452"/>
            <a:ext cx="8723717" cy="854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0072C5"/>
                </a:solidFill>
              </a:rPr>
              <a:t>Community involvement and representation</a:t>
            </a:r>
            <a:endParaRPr lang="en-GB" sz="3200" dirty="0">
              <a:solidFill>
                <a:srgbClr val="0072C5"/>
              </a:solidFill>
            </a:endParaRPr>
          </a:p>
        </p:txBody>
      </p:sp>
      <p:grpSp>
        <p:nvGrpSpPr>
          <p:cNvPr id="6" name="Group 5"/>
          <p:cNvGrpSpPr/>
          <p:nvPr/>
        </p:nvGrpSpPr>
        <p:grpSpPr>
          <a:xfrm>
            <a:off x="210145" y="1416205"/>
            <a:ext cx="2466147" cy="4527395"/>
            <a:chOff x="210146" y="1807048"/>
            <a:chExt cx="1658710" cy="3208893"/>
          </a:xfrm>
        </p:grpSpPr>
        <p:sp>
          <p:nvSpPr>
            <p:cNvPr id="7" name="Rectangle 4"/>
            <p:cNvSpPr>
              <a:spLocks noChangeArrowheads="1"/>
            </p:cNvSpPr>
            <p:nvPr/>
          </p:nvSpPr>
          <p:spPr bwMode="gray">
            <a:xfrm>
              <a:off x="210146" y="1807048"/>
              <a:ext cx="1658710" cy="714344"/>
            </a:xfrm>
            <a:prstGeom prst="homePlate">
              <a:avLst/>
            </a:prstGeom>
            <a:solidFill>
              <a:srgbClr val="005FB8"/>
            </a:solidFill>
            <a:ln w="12700" algn="ctr">
              <a:solidFill>
                <a:schemeClr val="bg1"/>
              </a:solidFill>
              <a:miter lim="800000"/>
              <a:headEnd/>
              <a:tailEnd/>
            </a:ln>
          </p:spPr>
          <p:txBody>
            <a:bodyPr lIns="27000" tIns="27000" rIns="27000" bIns="27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106000"/>
                </a:lnSpc>
                <a:defRPr/>
              </a:pPr>
              <a:r>
                <a:rPr lang="en-US" sz="1600" b="1" dirty="0">
                  <a:solidFill>
                    <a:prstClr val="white"/>
                  </a:solidFill>
                  <a:latin typeface="Arial" panose="020B0604020202020204" pitchFamily="34" charset="0"/>
                  <a:cs typeface="Arial" panose="020B0604020202020204" pitchFamily="34" charset="0"/>
                </a:rPr>
                <a:t>Health and Wellbeing Boards</a:t>
              </a:r>
            </a:p>
          </p:txBody>
        </p:sp>
        <p:sp>
          <p:nvSpPr>
            <p:cNvPr id="8" name="Rectangle 7"/>
            <p:cNvSpPr>
              <a:spLocks noChangeArrowheads="1"/>
            </p:cNvSpPr>
            <p:nvPr/>
          </p:nvSpPr>
          <p:spPr bwMode="gray">
            <a:xfrm>
              <a:off x="210146" y="3041354"/>
              <a:ext cx="1658710" cy="714344"/>
            </a:xfrm>
            <a:prstGeom prst="homePlate">
              <a:avLst/>
            </a:prstGeom>
            <a:solidFill>
              <a:srgbClr val="AE2573"/>
            </a:solidFill>
            <a:ln w="12700" algn="ctr">
              <a:solidFill>
                <a:schemeClr val="bg1"/>
              </a:solidFill>
              <a:miter lim="800000"/>
              <a:headEnd/>
              <a:tailEnd/>
            </a:ln>
          </p:spPr>
          <p:txBody>
            <a:bodyPr lIns="27000" tIns="27000" rIns="27000" bIns="27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106000"/>
                </a:lnSpc>
                <a:defRPr/>
              </a:pPr>
              <a:r>
                <a:rPr lang="en-US" sz="1600" b="1" dirty="0">
                  <a:solidFill>
                    <a:prstClr val="white"/>
                  </a:solidFill>
                  <a:latin typeface="Arial" panose="020B0604020202020204" pitchFamily="34" charset="0"/>
                  <a:cs typeface="Arial" panose="020B0604020202020204" pitchFamily="34" charset="0"/>
                </a:rPr>
                <a:t>Patient &amp; resident involvement &amp; engagement</a:t>
              </a:r>
            </a:p>
          </p:txBody>
        </p:sp>
        <p:sp>
          <p:nvSpPr>
            <p:cNvPr id="9" name="Pentagon 8"/>
            <p:cNvSpPr>
              <a:spLocks noChangeArrowheads="1"/>
            </p:cNvSpPr>
            <p:nvPr/>
          </p:nvSpPr>
          <p:spPr bwMode="gray">
            <a:xfrm>
              <a:off x="210146" y="4301597"/>
              <a:ext cx="1658710" cy="714344"/>
            </a:xfrm>
            <a:prstGeom prst="homePlate">
              <a:avLst/>
            </a:prstGeom>
            <a:solidFill>
              <a:srgbClr val="00B0F0"/>
            </a:solidFill>
            <a:ln w="12700" algn="ctr">
              <a:solidFill>
                <a:schemeClr val="bg1"/>
              </a:solidFill>
              <a:miter lim="800000"/>
              <a:headEnd/>
              <a:tailEnd/>
            </a:ln>
          </p:spPr>
          <p:txBody>
            <a:bodyPr lIns="27000" tIns="27000" rIns="27000" bIns="27000"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106000"/>
                </a:lnSpc>
                <a:defRPr/>
              </a:pPr>
              <a:r>
                <a:rPr lang="en-US" sz="1600" b="1" dirty="0">
                  <a:solidFill>
                    <a:prstClr val="white"/>
                  </a:solidFill>
                  <a:latin typeface="Arial" panose="020B0604020202020204" pitchFamily="34" charset="0"/>
                  <a:cs typeface="Arial" panose="020B0604020202020204" pitchFamily="34" charset="0"/>
                </a:rPr>
                <a:t>Engaging the VCS</a:t>
              </a:r>
            </a:p>
          </p:txBody>
        </p:sp>
      </p:grpSp>
      <p:sp>
        <p:nvSpPr>
          <p:cNvPr id="10" name="TextBox 9"/>
          <p:cNvSpPr txBox="1"/>
          <p:nvPr/>
        </p:nvSpPr>
        <p:spPr>
          <a:xfrm>
            <a:off x="2787805" y="1091622"/>
            <a:ext cx="9404195" cy="1792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hangingPunct="0">
              <a:defRPr/>
            </a:pPr>
            <a:r>
              <a:rPr lang="en-GB" sz="1600" b="1" dirty="0">
                <a:solidFill>
                  <a:srgbClr val="005FB8"/>
                </a:solidFill>
                <a:latin typeface="Arial" panose="020B0604020202020204"/>
              </a:rPr>
              <a:t>Health and Wellbeing Boards (</a:t>
            </a:r>
            <a:r>
              <a:rPr lang="en-GB" sz="1600" b="1" dirty="0" smtClean="0">
                <a:solidFill>
                  <a:srgbClr val="005FB8"/>
                </a:solidFill>
                <a:latin typeface="Arial" panose="020B0604020202020204"/>
              </a:rPr>
              <a:t>HWBBs) are </a:t>
            </a:r>
            <a:r>
              <a:rPr lang="en-GB" sz="1600" b="1" dirty="0">
                <a:solidFill>
                  <a:srgbClr val="005FB8"/>
                </a:solidFill>
                <a:latin typeface="Arial" panose="020B0604020202020204"/>
              </a:rPr>
              <a:t>linked to all borough partnerships</a:t>
            </a: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rPr>
              <a:t>Most boroughs have updated their Health and Wellbeing Board </a:t>
            </a:r>
            <a:r>
              <a:rPr lang="en-GB" sz="1600" dirty="0" smtClean="0">
                <a:latin typeface="Arial" panose="020B0604020202020204" pitchFamily="34" charset="0"/>
                <a:cs typeface="Arial" panose="020B0604020202020204" pitchFamily="34" charset="0"/>
              </a:rPr>
              <a:t>Terms of Reference to </a:t>
            </a:r>
            <a:r>
              <a:rPr lang="en-GB" sz="1600" dirty="0">
                <a:latin typeface="Arial" panose="020B0604020202020204" pitchFamily="34" charset="0"/>
                <a:cs typeface="Arial" panose="020B0604020202020204" pitchFamily="34" charset="0"/>
              </a:rPr>
              <a:t>include a link to the Borough </a:t>
            </a:r>
            <a:r>
              <a:rPr lang="en-GB" sz="1600" dirty="0" smtClean="0">
                <a:latin typeface="Arial" panose="020B0604020202020204" pitchFamily="34" charset="0"/>
                <a:cs typeface="Arial" panose="020B0604020202020204" pitchFamily="34" charset="0"/>
              </a:rPr>
              <a:t>Partnerships</a:t>
            </a:r>
            <a:endParaRPr lang="en-GB" sz="1600" dirty="0">
              <a:latin typeface="Arial" panose="020B0604020202020204" pitchFamily="34" charset="0"/>
              <a:cs typeface="Arial" panose="020B0604020202020204" pitchFamily="34" charset="0"/>
            </a:endParaRP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rPr>
              <a:t>Councillors are engaged through the </a:t>
            </a:r>
            <a:r>
              <a:rPr lang="en-GB" sz="1600" dirty="0" smtClean="0">
                <a:latin typeface="Arial" panose="020B0604020202020204" pitchFamily="34" charset="0"/>
                <a:cs typeface="Arial" panose="020B0604020202020204" pitchFamily="34" charset="0"/>
              </a:rPr>
              <a:t>Health and Wellbeing Board although </a:t>
            </a:r>
            <a:r>
              <a:rPr lang="en-GB" sz="1600" dirty="0">
                <a:latin typeface="Arial" panose="020B0604020202020204" pitchFamily="34" charset="0"/>
                <a:cs typeface="Arial" panose="020B0604020202020204" pitchFamily="34" charset="0"/>
              </a:rPr>
              <a:t>there is increasing interest in direct </a:t>
            </a:r>
            <a:r>
              <a:rPr lang="en-GB" sz="1600" dirty="0" smtClean="0">
                <a:latin typeface="Arial" panose="020B0604020202020204" pitchFamily="34" charset="0"/>
                <a:cs typeface="Arial" panose="020B0604020202020204" pitchFamily="34" charset="0"/>
              </a:rPr>
              <a:t>involvement</a:t>
            </a:r>
            <a:endParaRPr lang="en-GB" sz="1600" dirty="0">
              <a:latin typeface="Arial" panose="020B0604020202020204" pitchFamily="34" charset="0"/>
              <a:cs typeface="Arial" panose="020B0604020202020204" pitchFamily="34" charset="0"/>
            </a:endParaRP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rPr>
              <a:t>Local scrutiny committees also regularly request reports on the development of integrated care </a:t>
            </a:r>
            <a:r>
              <a:rPr lang="en-GB" sz="1600" dirty="0" smtClean="0">
                <a:latin typeface="Arial" panose="020B0604020202020204" pitchFamily="34" charset="0"/>
                <a:cs typeface="Arial" panose="020B0604020202020204" pitchFamily="34" charset="0"/>
              </a:rPr>
              <a:t>locally</a:t>
            </a:r>
            <a:endParaRPr lang="en-GB" sz="1600" dirty="0">
              <a:latin typeface="Arial" panose="020B0604020202020204" pitchFamily="34" charset="0"/>
              <a:cs typeface="Arial" panose="020B0604020202020204" pitchFamily="34" charset="0"/>
            </a:endParaRPr>
          </a:p>
        </p:txBody>
      </p:sp>
      <p:sp>
        <p:nvSpPr>
          <p:cNvPr id="11" name="TextBox 10"/>
          <p:cNvSpPr txBox="1"/>
          <p:nvPr/>
        </p:nvSpPr>
        <p:spPr>
          <a:xfrm>
            <a:off x="2787804" y="3021046"/>
            <a:ext cx="8987883" cy="1792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hangingPunct="0">
              <a:defRPr/>
            </a:pPr>
            <a:r>
              <a:rPr lang="en-GB" sz="1600" b="1" dirty="0">
                <a:solidFill>
                  <a:srgbClr val="005FB8"/>
                </a:solidFill>
                <a:latin typeface="Arial" panose="020B0604020202020204"/>
              </a:rPr>
              <a:t>Patient and resident engagement is being undertaken in different forms across borough partnerships</a:t>
            </a: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rPr>
              <a:t>All partnerships have their local </a:t>
            </a:r>
            <a:r>
              <a:rPr lang="en-GB" sz="1600" dirty="0" err="1">
                <a:latin typeface="Arial" panose="020B0604020202020204" pitchFamily="34" charset="0"/>
                <a:cs typeface="Arial" panose="020B0604020202020204" pitchFamily="34" charset="0"/>
              </a:rPr>
              <a:t>Healthwatch</a:t>
            </a:r>
            <a:r>
              <a:rPr lang="en-GB" sz="1600" dirty="0">
                <a:latin typeface="Arial" panose="020B0604020202020204" pitchFamily="34" charset="0"/>
                <a:cs typeface="Arial" panose="020B0604020202020204" pitchFamily="34" charset="0"/>
              </a:rPr>
              <a:t> as members on their partnership groups.</a:t>
            </a: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sym typeface="Arial"/>
              </a:rPr>
              <a:t>Some Healthwatch members lead on specifi</a:t>
            </a:r>
            <a:r>
              <a:rPr lang="en-GB" sz="1600" dirty="0">
                <a:latin typeface="Arial" panose="020B0604020202020204" pitchFamily="34" charset="0"/>
                <a:cs typeface="Arial" panose="020B0604020202020204" pitchFamily="34" charset="0"/>
              </a:rPr>
              <a:t>c areas of focus/priorities within the partnership. </a:t>
            </a: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sym typeface="Arial"/>
              </a:rPr>
              <a:t>Borough partnerships have engagement </a:t>
            </a:r>
            <a:r>
              <a:rPr lang="en-GB" sz="1600" dirty="0" smtClean="0">
                <a:latin typeface="Arial" panose="020B0604020202020204" pitchFamily="34" charset="0"/>
                <a:cs typeface="Arial" panose="020B0604020202020204" pitchFamily="34" charset="0"/>
                <a:sym typeface="Arial"/>
              </a:rPr>
              <a:t>groups</a:t>
            </a:r>
          </a:p>
          <a:p>
            <a:pPr marL="214313" indent="-214313" defTabSz="685800" hangingPunct="0">
              <a:buFont typeface="Arial" panose="020B0604020202020204" pitchFamily="34" charset="0"/>
              <a:buChar char="•"/>
              <a:defRPr/>
            </a:pPr>
            <a:r>
              <a:rPr lang="en-GB" sz="1600" dirty="0" smtClean="0">
                <a:latin typeface="Arial" panose="020B0604020202020204" pitchFamily="34" charset="0"/>
                <a:cs typeface="Arial" panose="020B0604020202020204" pitchFamily="34" charset="0"/>
              </a:rPr>
              <a:t>Some borough teams also support a patient engagement forum, with resident and </a:t>
            </a:r>
            <a:r>
              <a:rPr lang="en-GB" sz="1600" dirty="0">
                <a:latin typeface="Arial" panose="020B0604020202020204" pitchFamily="34" charset="0"/>
                <a:cs typeface="Arial" panose="020B0604020202020204" pitchFamily="34" charset="0"/>
              </a:rPr>
              <a:t>Voluntary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community sector </a:t>
            </a:r>
            <a:r>
              <a:rPr lang="en-GB" sz="1600" dirty="0" smtClean="0">
                <a:latin typeface="Arial" panose="020B0604020202020204" pitchFamily="34" charset="0"/>
                <a:cs typeface="Arial" panose="020B0604020202020204" pitchFamily="34" charset="0"/>
              </a:rPr>
              <a:t>representation.</a:t>
            </a:r>
            <a:endParaRPr lang="en-GB" sz="1600" dirty="0">
              <a:latin typeface="Arial" panose="020B0604020202020204" pitchFamily="34" charset="0"/>
              <a:cs typeface="Arial" panose="020B0604020202020204" pitchFamily="34" charset="0"/>
            </a:endParaRPr>
          </a:p>
        </p:txBody>
      </p:sp>
      <p:sp>
        <p:nvSpPr>
          <p:cNvPr id="12" name="TextBox 11"/>
          <p:cNvSpPr txBox="1"/>
          <p:nvPr/>
        </p:nvSpPr>
        <p:spPr>
          <a:xfrm>
            <a:off x="2787804" y="4799110"/>
            <a:ext cx="9099395" cy="1792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marL="685800" lvl="2" indent="-685800" defTabSz="685800">
              <a:defRPr/>
            </a:pPr>
            <a:r>
              <a:rPr lang="en-GB" sz="1600" b="1" dirty="0">
                <a:solidFill>
                  <a:srgbClr val="005FB8"/>
                </a:solidFill>
                <a:latin typeface="Arial" panose="020B0604020202020204"/>
              </a:rPr>
              <a:t>Voluntary &amp; community </a:t>
            </a:r>
            <a:r>
              <a:rPr lang="en-GB" sz="1600" b="1" dirty="0" smtClean="0">
                <a:solidFill>
                  <a:srgbClr val="005FB8"/>
                </a:solidFill>
                <a:latin typeface="Arial" panose="020B0604020202020204"/>
              </a:rPr>
              <a:t>sector (VCSE) </a:t>
            </a:r>
            <a:r>
              <a:rPr lang="en-GB" sz="1600" b="1" dirty="0">
                <a:solidFill>
                  <a:srgbClr val="005FB8"/>
                </a:solidFill>
                <a:latin typeface="Arial" panose="020B0604020202020204"/>
              </a:rPr>
              <a:t>organisations play a role in all partnerships </a:t>
            </a: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rPr>
              <a:t>NCL VCSE Alliance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NCL Community Partnership Forum established as part of the ICS</a:t>
            </a: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rPr>
              <a:t>VCS is represented on all partnership groups across all boroughs. In some, VCS leads on priorities areas (for example </a:t>
            </a:r>
            <a:r>
              <a:rPr lang="en-GB" sz="1600" dirty="0" smtClean="0">
                <a:latin typeface="Arial" panose="020B0604020202020204" pitchFamily="34" charset="0"/>
                <a:cs typeface="Arial" panose="020B0604020202020204" pitchFamily="34" charset="0"/>
              </a:rPr>
              <a:t>Inclusion Barnet)</a:t>
            </a:r>
            <a:endParaRPr lang="en-GB" sz="1600" dirty="0">
              <a:latin typeface="Arial" panose="020B0604020202020204" pitchFamily="34" charset="0"/>
              <a:cs typeface="Arial" panose="020B0604020202020204" pitchFamily="34" charset="0"/>
            </a:endParaRPr>
          </a:p>
          <a:p>
            <a:pPr marL="214313" indent="-214313" defTabSz="685800" hangingPunct="0">
              <a:buFont typeface="Arial" panose="020B0604020202020204" pitchFamily="34" charset="0"/>
              <a:buChar char="•"/>
              <a:defRPr/>
            </a:pPr>
            <a:r>
              <a:rPr lang="en-GB" sz="1600" dirty="0">
                <a:latin typeface="Arial" panose="020B0604020202020204" pitchFamily="34" charset="0"/>
                <a:cs typeface="Arial" panose="020B0604020202020204" pitchFamily="34" charset="0"/>
              </a:rPr>
              <a:t>In all others they are “plugged into” the work and have played an increasingly significant role in delivery of partnership plans (social prescribing, mental health and wellbeing support, delivery of equipment, support to access services, support to comms campaigns such as flu</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499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s">
  <a:themeElements>
    <a:clrScheme name="CCG Brand Colours">
      <a:dk1>
        <a:sysClr val="windowText" lastClr="000000"/>
      </a:dk1>
      <a:lt1>
        <a:srgbClr val="FFFFFF"/>
      </a:lt1>
      <a:dk2>
        <a:srgbClr val="FFFFFF"/>
      </a:dk2>
      <a:lt2>
        <a:srgbClr val="FFFFFF"/>
      </a:lt2>
      <a:accent1>
        <a:srgbClr val="009A98"/>
      </a:accent1>
      <a:accent2>
        <a:srgbClr val="0072C5"/>
      </a:accent2>
      <a:accent3>
        <a:srgbClr val="C10071"/>
      </a:accent3>
      <a:accent4>
        <a:srgbClr val="F49800"/>
      </a:accent4>
      <a:accent5>
        <a:srgbClr val="878787"/>
      </a:accent5>
      <a:accent6>
        <a:srgbClr val="DADADA"/>
      </a:accent6>
      <a:hlink>
        <a:srgbClr val="FFFFFF"/>
      </a:hlink>
      <a:folHlink>
        <a:srgbClr val="0072C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tent Slides small pentagon cut off 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29253</TotalTime>
  <Words>4153</Words>
  <Application>Microsoft Office PowerPoint</Application>
  <PresentationFormat>Widescreen</PresentationFormat>
  <Paragraphs>240</Paragraphs>
  <Slides>29</Slides>
  <Notes>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Arial</vt:lpstr>
      <vt:lpstr>Calibri</vt:lpstr>
      <vt:lpstr>Mulish</vt:lpstr>
      <vt:lpstr>Symbol</vt:lpstr>
      <vt:lpstr>Times New Roman</vt:lpstr>
      <vt:lpstr>Wingdings</vt:lpstr>
      <vt:lpstr>Title slides</vt:lpstr>
      <vt:lpstr>Content Slides small pentagon cut off right</vt:lpstr>
      <vt:lpstr>3_Content Slides small pentagon cut off right</vt:lpstr>
      <vt:lpstr>1_Content Slides small pentagon cut off right</vt:lpstr>
      <vt:lpstr>2_Content Slides small pentagon cut off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Oculus</dc:creator>
  <cp:lastModifiedBy>Sandler, Robyn - Communications and Engagement Lead</cp:lastModifiedBy>
  <cp:revision>1189</cp:revision>
  <cp:lastPrinted>2022-05-17T15:34:27Z</cp:lastPrinted>
  <dcterms:created xsi:type="dcterms:W3CDTF">2016-02-24T15:09:03Z</dcterms:created>
  <dcterms:modified xsi:type="dcterms:W3CDTF">2022-07-19T18:02:46Z</dcterms:modified>
</cp:coreProperties>
</file>