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44BD-3E00-4524-9587-36284B472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FF91E-6C17-44C7-B8FD-1ACC99F30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9164-F0FB-4434-B5D9-042AA432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2ECE0-364B-4682-A178-166316D2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9CB3-832B-4ECC-876C-BCBF0113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12C-E652-48CB-875E-9A133AA5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411D8-ABD3-452F-9780-5CACBFE29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D44BE-C422-4988-98F5-56264C85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D6688-054E-4A0E-8617-79A1A587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2E963-0B31-4E71-8293-445C904A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3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B1DD5-8A22-4FD5-BB03-338266CD3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0C7BA-F819-4449-9A42-AEB877E9E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7687-CDE9-41E3-817F-E2B9AD95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01B01-828C-45F9-A3DA-02E24369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CA887-71FA-45C3-AC1A-98BC95A5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C4A-1F72-461B-9A96-08C0AC3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03573-54ED-4F8C-85A2-848E948F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E45B-6482-4774-9818-7188932C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AB78-D286-432B-A4E9-6F15761A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6105B-EAA6-458E-8580-0B099ACE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1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2AF9-279B-4AD4-956D-6A1DCC23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8EB16-97AA-446D-B181-2756D5B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8EE4-2781-40A6-B94B-567D0860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62B13-C525-44D5-A168-30007073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08C22-CB50-4D19-9969-ADE9840C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8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801F-4B2F-478D-9C2C-79833223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07AA-A8F9-4181-B4A4-AEDDBB71D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F5FB5-4E40-473C-847F-F98AEB521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082B6-E4A7-433C-9A9E-C3E4BE37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3D92A-5019-4FE1-AF8C-7A7CA0CD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D2848-9DF6-4DE1-8265-F75FEC61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CDD-8F61-4A4C-9BCB-AFF44B36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50532-5948-4029-9A90-7032AF58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D0496-4BC4-4198-A284-0E24E019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E560D-6CB7-45C3-9296-A23E7F9A7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B3CCA-3B8B-4D4A-90F5-E099269E0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ADDB8-8BB2-4318-8632-136DE27E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E8292-D83C-483F-886F-9DA4D937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8BCD1-1933-4ABA-957A-6838938D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C6E3-69E0-4BAC-9A5D-2339241C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36C67-0797-4416-9B33-6D5E245E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91C7D-60DF-439E-BCD3-A093C903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7EF34-833D-48F8-BA2C-5938A2C7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5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66E8B-B1F5-4C8C-960A-D7B145E5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D54EA-ACAD-4E2C-BAD9-D470CE5B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ED93B-B315-4410-9246-F24AF325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4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BB66-E535-491B-8889-28781890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A539-4724-4AE3-BAFE-F81049F5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AD348-AC0A-4272-A34E-3606D43A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A18CD-C3D2-44D3-B978-F475BE98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EE8C8-FD34-4623-BBB2-F9E261B3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75C5B-4E74-4C03-82C7-F9E6BD8D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3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1B27-BE40-4EA0-930C-9A352966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A67EA-5637-42FA-B751-E0D22129A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40FC1-B062-4C08-B97E-FDF5CC63B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03C3A-96A3-4B1A-88DE-37C497F8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55782-4D13-473D-A4E2-7EF26EB7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E3471-8F1A-43A4-851D-3CD8816C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95932-4A4F-4427-8BF3-B790B8FD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7951-A977-4E04-89C2-0C0D960CE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9C754-34B1-4F4E-95A8-370CDBDB4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6DAA-E90D-4400-BA18-3F27153016DE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F192-2EE7-4530-B734-0DFF62B58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F2A93-9CAC-4A0F-8AF7-1B66E2D0D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4F7F-73D5-4F80-90AC-18F8AC674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icusupport.co.uk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yourcovidrecovery.nhs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selfhelp.org.uk/COVID-19_Survivors_Group_UK" TargetMode="External"/><Relationship Id="rId4" Type="http://schemas.openxmlformats.org/officeDocument/2006/relationships/hyperlink" Target="http://www.healthunlocked.com/icustep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ot.co.uk/coronavirus-covid-19-0" TargetMode="External"/><Relationship Id="rId2" Type="http://schemas.openxmlformats.org/officeDocument/2006/relationships/hyperlink" Target="https://www.kcl.ac.uk/cicelysaunders/resources/khp-gp-breathlessness-resourc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.reilly@nh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12E5-FBC2-46D4-A8F7-FE4BBBE50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Long COVID recovery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B95B9-0ECD-4657-8119-8F91321F8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4403"/>
            <a:ext cx="9144000" cy="1655762"/>
          </a:xfrm>
        </p:spPr>
        <p:txBody>
          <a:bodyPr/>
          <a:lstStyle/>
          <a:p>
            <a:r>
              <a:rPr lang="en-GB" dirty="0"/>
              <a:t>My health matters  02.12.2021</a:t>
            </a:r>
          </a:p>
          <a:p>
            <a:r>
              <a:rPr lang="en-GB" dirty="0"/>
              <a:t>Dr Deirdre Reilly, Clinical Psychologist, BLDS</a:t>
            </a:r>
          </a:p>
        </p:txBody>
      </p:sp>
      <p:pic>
        <p:nvPicPr>
          <p:cNvPr id="4" name="Picture 8" descr="Coronavirus Symptoms">
            <a:extLst>
              <a:ext uri="{FF2B5EF4-FFF2-40B4-BE49-F238E27FC236}">
                <a16:creationId xmlns:a16="http://schemas.microsoft.com/office/drawing/2014/main" id="{BFC16E22-6BE0-4B9C-81BE-ED89A88B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0" y="4128568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987FD-129F-45C6-BAD6-9B7D10DEB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529" y="4422284"/>
            <a:ext cx="1855181" cy="18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7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470A-F53B-4F88-B06E-5B49820A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to go back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0A28-A8E3-4F5E-8B9B-13D9F854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Going back to work can be hard</a:t>
            </a:r>
          </a:p>
          <a:p>
            <a:r>
              <a:rPr lang="en-GB" dirty="0"/>
              <a:t>Can improve mood and help feel normal</a:t>
            </a:r>
          </a:p>
          <a:p>
            <a:r>
              <a:rPr lang="en-GB" dirty="0"/>
              <a:t>Talk to boss about what help you might need and when is best to start back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For people with LD </a:t>
            </a:r>
            <a:r>
              <a:rPr lang="en-GB" dirty="0"/>
              <a:t>– think about slow return to work or daily routine,  change to some tasks, sitting down, shorter shifts or day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8CDE3-7142-4AD2-BB7B-731EFFC7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216376"/>
            <a:ext cx="2501170" cy="25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0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0CE2-B5B2-4678-B6E1-E4EF7220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Where to get more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FE17-2571-401B-95E2-889E1C26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GB" b="1" kern="50" dirty="0">
                <a:ea typeface="ＭＳ 明朝"/>
                <a:cs typeface="Times New Roman"/>
              </a:rPr>
              <a:t>Visit </a:t>
            </a:r>
            <a:r>
              <a:rPr lang="en-GB" kern="50" dirty="0">
                <a:ea typeface="ＭＳ 明朝"/>
                <a:cs typeface="Times New Roman"/>
                <a:hlinkClick r:id="rId2"/>
              </a:rPr>
              <a:t>www.yourcovidrecovery.nhs.uk</a:t>
            </a:r>
            <a:endParaRPr lang="en-GB" kern="50" dirty="0">
              <a:ea typeface="ＭＳ 明朝"/>
              <a:cs typeface="Times New Roman"/>
            </a:endParaRPr>
          </a:p>
          <a:p>
            <a:r>
              <a:rPr lang="en-GB" dirty="0"/>
              <a:t>If after visiting the website you see no improvement, your GP may refer you to the North Central London (NCL) Post COVID Service – MDT service with medical doctors, physiotherapy, SLT, OT and Psychology.</a:t>
            </a:r>
          </a:p>
          <a:p>
            <a:r>
              <a:rPr lang="en-GB" b="1" dirty="0"/>
              <a:t>Support group</a:t>
            </a:r>
            <a:r>
              <a:rPr lang="en-GB" dirty="0"/>
              <a:t> -  post intensive care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50" dirty="0">
                <a:ea typeface="ＭＳ 明朝"/>
                <a:cs typeface="Times New Roman"/>
                <a:hlinkClick r:id="rId3"/>
              </a:rPr>
              <a:t>www.readingicusupport.co.uk</a:t>
            </a:r>
            <a:r>
              <a:rPr lang="en-GB" kern="50" dirty="0">
                <a:ea typeface="ＭＳ 明朝"/>
                <a:cs typeface="Times New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50" dirty="0">
                <a:ea typeface="ＭＳ 明朝"/>
                <a:cs typeface="Times New Roman"/>
                <a:hlinkClick r:id="rId4"/>
              </a:rPr>
              <a:t>www.healthunlocked.com/icusteps</a:t>
            </a:r>
            <a:r>
              <a:rPr lang="en-GB" kern="50" dirty="0">
                <a:ea typeface="ＭＳ 明朝"/>
                <a:cs typeface="Times New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50" dirty="0">
                <a:ea typeface="ＭＳ 明朝"/>
                <a:cs typeface="Times New Roman"/>
              </a:rPr>
              <a:t>If not in ICU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50" dirty="0">
                <a:ea typeface="ＭＳ 明朝"/>
                <a:cs typeface="Times New Roman"/>
                <a:hlinkClick r:id="rId5"/>
              </a:rPr>
              <a:t>www.selfhelp.org.uk/COVID-19_Survivors_Group_UK</a:t>
            </a:r>
            <a:r>
              <a:rPr lang="en-GB" kern="50" dirty="0">
                <a:ea typeface="ＭＳ 明朝"/>
                <a:cs typeface="Times New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50" dirty="0">
              <a:ea typeface="ＭＳ 明朝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38576-B58F-45A7-83B6-7109E56DD8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345" y="0"/>
            <a:ext cx="1988185" cy="1988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D3245-A4E0-4AFA-9B4D-C64CF01C9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229" y="4271583"/>
            <a:ext cx="2233571" cy="22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893-F248-410B-AFD2-5D8D0933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3925-713C-4092-98F0-74EDAB5A3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Breathlessness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  <a:hlinkClick r:id="rId2"/>
              </a:rPr>
              <a:t>https://www.kcl.ac.uk/cicelysaunders/resources/khp-gp-breathlessness-resource.pdf</a:t>
            </a: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50" dirty="0"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 marL="0" indent="0">
              <a:buNone/>
            </a:pP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</a:rPr>
              <a:t>Activity and 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  <a:hlinkClick r:id="rId3"/>
              </a:rPr>
              <a:t>https://www.rcot.co.uk/coronavirus-covid-19-0</a:t>
            </a: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</a:rPr>
              <a:t> </a:t>
            </a:r>
          </a:p>
          <a:p>
            <a:endParaRPr lang="en-GB" dirty="0"/>
          </a:p>
          <a:p>
            <a:r>
              <a:rPr lang="en-GB" dirty="0"/>
              <a:t>Read these resources and put yourself in the shoes of people with an LD, report symptoms to GP in these terms.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E1467-1528-4872-BB69-CDFF796AE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740" y="313474"/>
            <a:ext cx="1623060" cy="15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E228-B814-45FC-B61D-AB132D2E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A1A4-791B-4380-A728-3DFBC9F6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want to discuss a client with LD and possible Long Covid contact </a:t>
            </a:r>
            <a:r>
              <a:rPr lang="en-GB" dirty="0">
                <a:hlinkClick r:id="rId2"/>
              </a:rPr>
              <a:t>d.reilly@nhs.net</a:t>
            </a:r>
            <a:r>
              <a:rPr lang="en-GB" dirty="0"/>
              <a:t> </a:t>
            </a:r>
          </a:p>
          <a:p>
            <a:r>
              <a:rPr lang="en-GB" dirty="0"/>
              <a:t>Aim to support access of people with LD to the Long COVID service </a:t>
            </a:r>
          </a:p>
        </p:txBody>
      </p:sp>
    </p:spTree>
    <p:extLst>
      <p:ext uri="{BB962C8B-B14F-4D97-AF65-F5344CB8AC3E}">
        <p14:creationId xmlns:p14="http://schemas.microsoft.com/office/powerpoint/2010/main" val="275915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2308-8DF9-4600-A9C4-19125ACC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Long COVID?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1D10-A5DE-4FDB-B6B6-5321CD37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Symptoms that develop during or after getting COVID 19 which continue for more than </a:t>
            </a:r>
            <a:r>
              <a:rPr lang="en-GB" b="1" dirty="0"/>
              <a:t>12 weeks</a:t>
            </a:r>
          </a:p>
          <a:p>
            <a:r>
              <a:rPr lang="en-GB" dirty="0"/>
              <a:t>Symptoms are not explained by another diagnosis</a:t>
            </a:r>
          </a:p>
          <a:p>
            <a:r>
              <a:rPr lang="en-GB" dirty="0"/>
              <a:t>Up to 1 in 10 people current effected </a:t>
            </a:r>
          </a:p>
          <a:p>
            <a:r>
              <a:rPr lang="en-GB" dirty="0"/>
              <a:t>No data on how widely people with LD effected. </a:t>
            </a:r>
          </a:p>
          <a:p>
            <a:r>
              <a:rPr lang="en-GB" dirty="0"/>
              <a:t>Most people have mild symptoms that will pass over time, others will struggle for longer periods and need further assessment </a:t>
            </a:r>
          </a:p>
        </p:txBody>
      </p:sp>
      <p:pic>
        <p:nvPicPr>
          <p:cNvPr id="4" name="Picture 6" descr="GP Doctor 5">
            <a:extLst>
              <a:ext uri="{FF2B5EF4-FFF2-40B4-BE49-F238E27FC236}">
                <a16:creationId xmlns:a16="http://schemas.microsoft.com/office/drawing/2014/main" id="{5001DB35-C704-439B-A17C-A6225E19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1220" y="4923933"/>
            <a:ext cx="1929670" cy="19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2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2899F-0EE1-4DC9-9E10-8B5F3559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0" y="0"/>
            <a:ext cx="12521515" cy="66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E274-8EBC-402C-A1E4-510AF997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Post hospital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CECC8-E5A0-494E-87CB-4172ABDB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GB" sz="3200" dirty="0"/>
              <a:t>Be mindful of ongoing symptoms for anyone that was in hospital (though not just those hospitalised)</a:t>
            </a:r>
          </a:p>
          <a:p>
            <a:r>
              <a:rPr lang="en-GB" sz="3200" dirty="0"/>
              <a:t>Three types of common symptoms: </a:t>
            </a:r>
          </a:p>
          <a:p>
            <a:r>
              <a:rPr lang="en-GB" sz="3200" dirty="0"/>
              <a:t>1. Loss of strength &amp; getting tired much more easily</a:t>
            </a:r>
          </a:p>
          <a:p>
            <a:r>
              <a:rPr lang="en-GB" sz="3200" dirty="0"/>
              <a:t>2. Eating, drinking and speech difficulties</a:t>
            </a:r>
          </a:p>
          <a:p>
            <a:r>
              <a:rPr lang="en-GB" sz="3200" dirty="0"/>
              <a:t>3. Feeling sad or worried more than before, scared or lonely. A ‘fuzzy head’ or hard to concentrate </a:t>
            </a:r>
          </a:p>
          <a:p>
            <a:r>
              <a:rPr lang="en-GB" sz="3200" dirty="0"/>
              <a:t>Things to do…</a:t>
            </a:r>
          </a:p>
        </p:txBody>
      </p:sp>
      <p:pic>
        <p:nvPicPr>
          <p:cNvPr id="4" name="Picture 4" descr="Yawn 2">
            <a:extLst>
              <a:ext uri="{FF2B5EF4-FFF2-40B4-BE49-F238E27FC236}">
                <a16:creationId xmlns:a16="http://schemas.microsoft.com/office/drawing/2014/main" id="{09ECB1C8-4160-4C2D-8592-8A301784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9250" y="1805940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nely">
            <a:extLst>
              <a:ext uri="{FF2B5EF4-FFF2-40B4-BE49-F238E27FC236}">
                <a16:creationId xmlns:a16="http://schemas.microsoft.com/office/drawing/2014/main" id="{E853F540-59B1-409F-AF20-1B2194C0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0740" y="5116354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2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0914-5536-4A9B-BEFB-17B7772B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88A7-2996-49D0-B720-3A1FE0B34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Getting stronger and being more active will help your recovery  </a:t>
            </a:r>
          </a:p>
          <a:p>
            <a:r>
              <a:rPr lang="en-GB" dirty="0"/>
              <a:t>Exercise should make you a little out of breath but not so much that you can’t talk  </a:t>
            </a:r>
          </a:p>
          <a:p>
            <a:r>
              <a:rPr lang="en-GB" dirty="0"/>
              <a:t>Don’t exercise so much it makes you exhausted</a:t>
            </a:r>
          </a:p>
          <a:p>
            <a:r>
              <a:rPr lang="en-GB" dirty="0"/>
              <a:t>If you don’t feel your strength coming back talk to your GP</a:t>
            </a:r>
          </a:p>
          <a:p>
            <a:endParaRPr lang="en-GB" dirty="0"/>
          </a:p>
          <a:p>
            <a:r>
              <a:rPr lang="en-GB" b="1" dirty="0"/>
              <a:t>What to look our for with people with LD </a:t>
            </a:r>
            <a:r>
              <a:rPr lang="en-GB" dirty="0"/>
              <a:t>– getting back to previous activities – struggling with everyday tasks? Start small, build up, check in frequently. Sleeping more than usual/ in the afternoon after activities, avoidance or refusal.  </a:t>
            </a:r>
          </a:p>
        </p:txBody>
      </p:sp>
      <p:pic>
        <p:nvPicPr>
          <p:cNvPr id="4" name="Picture 4" descr="Robbie 4">
            <a:extLst>
              <a:ext uri="{FF2B5EF4-FFF2-40B4-BE49-F238E27FC236}">
                <a16:creationId xmlns:a16="http://schemas.microsoft.com/office/drawing/2014/main" id="{33A4FFA7-1788-4DB3-82CF-8FFD55B5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9250" y="202565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314DA-463E-4DCF-A616-CCCFFED32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995" y="2617470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EDC3-F427-4226-99A9-B0D7AA1A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Coping with tiredness (fatigue)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8085-10B9-4B94-875F-593B07DB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you feel tired all the time use the </a:t>
            </a:r>
            <a:r>
              <a:rPr lang="en-GB" b="1" dirty="0"/>
              <a:t>four Ps</a:t>
            </a:r>
          </a:p>
          <a:p>
            <a:r>
              <a:rPr lang="en-GB" b="1" dirty="0"/>
              <a:t>Prioritise </a:t>
            </a:r>
            <a:r>
              <a:rPr lang="en-GB" dirty="0"/>
              <a:t>– what needs to be done each day, what can wait. </a:t>
            </a:r>
          </a:p>
          <a:p>
            <a:r>
              <a:rPr lang="en-GB" b="1" dirty="0"/>
              <a:t>Pace</a:t>
            </a:r>
            <a:r>
              <a:rPr lang="en-GB" dirty="0"/>
              <a:t> – do not rush and use energy in one go e.g. 3 steps and rest rather than all the stairs at once and being exhausted – do not push. </a:t>
            </a:r>
          </a:p>
          <a:p>
            <a:r>
              <a:rPr lang="en-GB" b="1" dirty="0"/>
              <a:t>Plan</a:t>
            </a:r>
            <a:r>
              <a:rPr lang="en-GB" dirty="0"/>
              <a:t>  - plan to avoid extra trips and get people to help – e.g. can you do online shopping?</a:t>
            </a:r>
          </a:p>
          <a:p>
            <a:r>
              <a:rPr lang="en-GB" b="1" dirty="0"/>
              <a:t>Position</a:t>
            </a:r>
            <a:r>
              <a:rPr lang="en-GB" dirty="0"/>
              <a:t> – too much bending or reaching can make you very tired – use equipment like a </a:t>
            </a:r>
            <a:r>
              <a:rPr lang="en-GB" dirty="0" err="1"/>
              <a:t>reacher</a:t>
            </a:r>
            <a:r>
              <a:rPr lang="en-GB" dirty="0"/>
              <a:t>, sit to do tasks (e.g. food prep) </a:t>
            </a:r>
          </a:p>
          <a:p>
            <a:r>
              <a:rPr lang="en-GB" b="1" dirty="0"/>
              <a:t>People with LD – </a:t>
            </a:r>
            <a:r>
              <a:rPr lang="en-GB" dirty="0"/>
              <a:t>any equipment, any easy shortcuts – lift not stairs, OT referrals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166DD-0B5C-47E9-B052-601B69469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740" y="365125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4204-1F00-4971-ABF8-C0211F24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 of appetite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7935-5B90-49F3-8299-E86A470B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Might not feel hungry, might have lost taste or have sore throat/loss of voice</a:t>
            </a:r>
          </a:p>
          <a:p>
            <a:r>
              <a:rPr lang="en-GB" dirty="0"/>
              <a:t>Try to eat lots of different types of food </a:t>
            </a:r>
          </a:p>
          <a:p>
            <a:r>
              <a:rPr lang="en-GB" dirty="0"/>
              <a:t>Monitor weight and clothes – speak to GP</a:t>
            </a:r>
          </a:p>
          <a:p>
            <a:endParaRPr lang="en-GB" dirty="0"/>
          </a:p>
          <a:p>
            <a:r>
              <a:rPr lang="en-GB" b="1" dirty="0"/>
              <a:t>People with LD </a:t>
            </a:r>
            <a:r>
              <a:rPr lang="en-GB" dirty="0"/>
              <a:t>– loss of appetite, avoidance of meal times, keep a food diary, weigh regularly, try ranges of food, ask BLDS SLT for eating and drinking advice – report any choking or swallowing difficulties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4150E-A964-4A96-9713-5601BBEAB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290" y="2378234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4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67CF-F74C-4A1C-BDCC-38B62BC2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with speech and talking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D894-6FB1-4DDF-BD5B-38D5705B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Swallowing and talking difficulty after COVID - if on ventilator or respirator, coughing, or just loss of skills</a:t>
            </a:r>
          </a:p>
          <a:p>
            <a:r>
              <a:rPr lang="en-GB" dirty="0"/>
              <a:t>If you are in pain when you swallow 6-8 weeks after having COVID speak to your doctor. </a:t>
            </a:r>
          </a:p>
          <a:p>
            <a:r>
              <a:rPr lang="en-GB" dirty="0"/>
              <a:t>If your voice has not gone back to normal 6-8 weeks after speak to GP who can make a referral to specialist services</a:t>
            </a:r>
          </a:p>
          <a:p>
            <a:r>
              <a:rPr lang="en-GB" b="1" dirty="0"/>
              <a:t>People with LD </a:t>
            </a:r>
            <a:r>
              <a:rPr lang="en-GB" dirty="0"/>
              <a:t>– any changes noticed by people who know them well, reporting or showing signs of pain, change to mood &amp; behaviour, talk to GP and ask for referral to post covid services </a:t>
            </a:r>
            <a:r>
              <a:rPr lang="en-GB" dirty="0" err="1"/>
              <a:t>aswell</a:t>
            </a:r>
            <a:r>
              <a:rPr lang="en-GB" dirty="0"/>
              <a:t> as alerting BLDS SLT.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93C8C-658E-40FB-A35C-9EA7CCED3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740" y="216376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BEE4-E5E6-4148-ADD6-32E87680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Feeling sad worried or lonely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25EB4-0A4A-4F31-9B57-74388F6F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 to feel this way after being poorly – support and listen. Hospital may have been scary and hard to understand. </a:t>
            </a:r>
          </a:p>
          <a:p>
            <a:r>
              <a:rPr lang="en-GB" dirty="0"/>
              <a:t>Talking therapies help you deal with and understand feelings – local IAPT services to self refer</a:t>
            </a:r>
          </a:p>
          <a:p>
            <a:r>
              <a:rPr lang="en-GB" dirty="0"/>
              <a:t>Talk to GP for advice. </a:t>
            </a:r>
          </a:p>
          <a:p>
            <a:endParaRPr lang="en-GB" dirty="0"/>
          </a:p>
          <a:p>
            <a:r>
              <a:rPr lang="en-GB" b="1" dirty="0"/>
              <a:t>People with LD </a:t>
            </a:r>
            <a:r>
              <a:rPr lang="en-GB" dirty="0"/>
              <a:t>– notice changes to mood &amp; behaviour, think about trauma of hospital, loss of friends and family, understanding of what happened. Speak to BLDS psychology team. </a:t>
            </a:r>
          </a:p>
        </p:txBody>
      </p:sp>
      <p:pic>
        <p:nvPicPr>
          <p:cNvPr id="4" name="Picture 2" descr="Console-1">
            <a:extLst>
              <a:ext uri="{FF2B5EF4-FFF2-40B4-BE49-F238E27FC236}">
                <a16:creationId xmlns:a16="http://schemas.microsoft.com/office/drawing/2014/main" id="{75F61947-3118-49BB-BC3A-0EC881D0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2110" y="135097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1ECC1-297F-4A0C-B507-E4298B5A2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710" y="3179603"/>
            <a:ext cx="139446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D448C88B62C498A2CF3910C3E1381" ma:contentTypeVersion="13" ma:contentTypeDescription="Create a new document." ma:contentTypeScope="" ma:versionID="a50d15491b315955626d47f2b58c8ebb">
  <xsd:schema xmlns:xsd="http://www.w3.org/2001/XMLSchema" xmlns:xs="http://www.w3.org/2001/XMLSchema" xmlns:p="http://schemas.microsoft.com/office/2006/metadata/properties" xmlns:ns2="bc54de2c-f0e5-4b97-9d46-a543f1f48b9c" xmlns:ns3="b85158e3-5893-481a-a3a8-e29d54ddf9e3" targetNamespace="http://schemas.microsoft.com/office/2006/metadata/properties" ma:root="true" ma:fieldsID="1eea9d8c735015aea6b391fc06d47485" ns2:_="" ns3:_="">
    <xsd:import namespace="bc54de2c-f0e5-4b97-9d46-a543f1f48b9c"/>
    <xsd:import namespace="b85158e3-5893-481a-a3a8-e29d54ddf9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4de2c-f0e5-4b97-9d46-a543f1f48b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158e3-5893-481a-a3a8-e29d54ddf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2363B1-3FD4-4925-9B75-9AABC81E36E3}"/>
</file>

<file path=customXml/itemProps2.xml><?xml version="1.0" encoding="utf-8"?>
<ds:datastoreItem xmlns:ds="http://schemas.openxmlformats.org/officeDocument/2006/customXml" ds:itemID="{5362A2C4-4396-4CF2-AB23-C4D2C140491D}"/>
</file>

<file path=customXml/itemProps3.xml><?xml version="1.0" encoding="utf-8"?>
<ds:datastoreItem xmlns:ds="http://schemas.openxmlformats.org/officeDocument/2006/customXml" ds:itemID="{436FCCE2-C7D7-4467-B80D-288C500A8633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905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Long COVID recovery </vt:lpstr>
      <vt:lpstr>What is Long COVID?</vt:lpstr>
      <vt:lpstr>PowerPoint Presentation</vt:lpstr>
      <vt:lpstr> Post hospital </vt:lpstr>
      <vt:lpstr>Exercise </vt:lpstr>
      <vt:lpstr> Coping with tiredness (fatigue)</vt:lpstr>
      <vt:lpstr>Loss of appetite </vt:lpstr>
      <vt:lpstr>Help with speech and talking </vt:lpstr>
      <vt:lpstr>Feeling sad worried or lonely </vt:lpstr>
      <vt:lpstr>Help to go back to work</vt:lpstr>
      <vt:lpstr>Where to get more help</vt:lpstr>
      <vt:lpstr>Resources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COVID recovery </dc:title>
  <dc:creator>Reilly, Deirdre</dc:creator>
  <cp:lastModifiedBy>Reilly, Deirdre</cp:lastModifiedBy>
  <cp:revision>3</cp:revision>
  <dcterms:created xsi:type="dcterms:W3CDTF">2021-11-16T17:27:13Z</dcterms:created>
  <dcterms:modified xsi:type="dcterms:W3CDTF">2021-11-16T18:22:38Z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0x01010090DD448C88B62C498A2CF3910C3E1381</vt:lpwstr>
  </property>
</Properties>
</file>