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5" r:id="rId2"/>
    <p:sldId id="562" r:id="rId3"/>
    <p:sldId id="556" r:id="rId4"/>
    <p:sldId id="561" r:id="rId5"/>
    <p:sldId id="557" r:id="rId6"/>
    <p:sldId id="559" r:id="rId7"/>
    <p:sldId id="558" r:id="rId8"/>
    <p:sldId id="563" r:id="rId9"/>
    <p:sldId id="564" r:id="rId10"/>
    <p:sldId id="560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uire, Mark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A"/>
    <a:srgbClr val="74CBC8"/>
    <a:srgbClr val="007C92"/>
    <a:srgbClr val="F58220"/>
    <a:srgbClr val="DC83A6"/>
    <a:srgbClr val="605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0231" autoAdjust="0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46"/>
    </p:cViewPr>
  </p:sorterViewPr>
  <p:notesViewPr>
    <p:cSldViewPr>
      <p:cViewPr varScale="1">
        <p:scale>
          <a:sx n="70" d="100"/>
          <a:sy n="70" d="100"/>
        </p:scale>
        <p:origin x="-229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4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D440D428-A6A4-4755-BEE9-BE0485C8C32B}" type="datetimeFigureOut">
              <a:rPr lang="en-GB"/>
              <a:pPr>
                <a:defRPr/>
              </a:pPr>
              <a:t>23/11/2021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4958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630"/>
            <a:ext cx="2944958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44338DCA-F68C-4845-9C94-549C29C7D4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78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6412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83" y="1"/>
            <a:ext cx="2946575" cy="496412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r">
              <a:defRPr sz="1200"/>
            </a:lvl1pPr>
          </a:lstStyle>
          <a:p>
            <a:pPr>
              <a:defRPr/>
            </a:pPr>
            <a:fld id="{84F79341-852C-4577-913F-22DEB357F6DD}" type="datetimeFigureOut">
              <a:rPr lang="en-GB"/>
              <a:pPr>
                <a:defRPr/>
              </a:pPr>
              <a:t>23/11/2021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7" tIns="45903" rIns="91807" bIns="4590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113"/>
            <a:ext cx="5438464" cy="4467706"/>
          </a:xfrm>
          <a:prstGeom prst="rect">
            <a:avLst/>
          </a:prstGeom>
        </p:spPr>
        <p:txBody>
          <a:bodyPr vert="horz" lIns="91807" tIns="45903" rIns="91807" bIns="459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576" cy="496411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83" y="9428630"/>
            <a:ext cx="2946575" cy="496411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r">
              <a:defRPr sz="1200"/>
            </a:lvl1pPr>
          </a:lstStyle>
          <a:p>
            <a:pPr>
              <a:defRPr/>
            </a:pPr>
            <a:fld id="{122100B7-CD72-48D6-B344-3687794AEC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100B7-CD72-48D6-B344-3687794AEC3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3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3% of PWLD live with a partner compared to 70% general population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100B7-CD72-48D6-B344-3687794AEC3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85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100B7-CD72-48D6-B344-3687794AEC3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18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100B7-CD72-48D6-B344-3687794AEC3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5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7C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304" y="1196752"/>
            <a:ext cx="1378496" cy="4929411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563072" cy="4929411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7C92"/>
                </a:solidFill>
              </a:defRPr>
            </a:lvl1pPr>
            <a:lvl2pPr>
              <a:defRPr sz="2000">
                <a:solidFill>
                  <a:srgbClr val="007C92"/>
                </a:solidFill>
              </a:defRPr>
            </a:lvl2pPr>
            <a:lvl3pPr>
              <a:defRPr sz="2000">
                <a:solidFill>
                  <a:srgbClr val="007C92"/>
                </a:solidFill>
              </a:defRPr>
            </a:lvl3pPr>
            <a:lvl4pPr>
              <a:defRPr sz="1800">
                <a:solidFill>
                  <a:srgbClr val="007C92"/>
                </a:solidFill>
              </a:defRPr>
            </a:lvl4pPr>
            <a:lvl5pPr>
              <a:defRPr sz="1800">
                <a:solidFill>
                  <a:srgbClr val="007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C92"/>
                </a:solidFill>
              </a:defRPr>
            </a:lvl1pPr>
            <a:lvl2pPr>
              <a:defRPr sz="2000" b="1">
                <a:solidFill>
                  <a:srgbClr val="007C92"/>
                </a:solidFill>
              </a:defRPr>
            </a:lvl2pPr>
            <a:lvl3pPr>
              <a:defRPr sz="2000" b="1">
                <a:solidFill>
                  <a:srgbClr val="007C92"/>
                </a:solidFill>
              </a:defRPr>
            </a:lvl3pPr>
            <a:lvl4pPr>
              <a:defRPr sz="1800" b="1">
                <a:solidFill>
                  <a:srgbClr val="007C92"/>
                </a:solidFill>
              </a:defRPr>
            </a:lvl4pPr>
            <a:lvl5pPr>
              <a:defRPr sz="1800" b="1">
                <a:solidFill>
                  <a:srgbClr val="007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7C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981075"/>
            <a:ext cx="8229600" cy="6477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395A"/>
                </a:solidFill>
              </a:defRPr>
            </a:lvl1pPr>
          </a:lstStyle>
          <a:p>
            <a:pPr eaLnBrk="0" hangingPunct="0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Click to edit Master title style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9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C92"/>
                </a:solidFill>
              </a:defRPr>
            </a:lvl1pPr>
            <a:lvl2pPr>
              <a:defRPr sz="2000">
                <a:solidFill>
                  <a:srgbClr val="007C92"/>
                </a:solidFill>
              </a:defRPr>
            </a:lvl2pPr>
            <a:lvl3pPr>
              <a:defRPr sz="1800">
                <a:solidFill>
                  <a:srgbClr val="007C92"/>
                </a:solidFill>
              </a:defRPr>
            </a:lvl3pPr>
            <a:lvl4pPr>
              <a:defRPr sz="1600">
                <a:solidFill>
                  <a:srgbClr val="007C92"/>
                </a:solidFill>
              </a:defRPr>
            </a:lvl4pPr>
            <a:lvl5pPr>
              <a:defRPr sz="1600">
                <a:solidFill>
                  <a:srgbClr val="007C9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9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C92"/>
                </a:solidFill>
              </a:defRPr>
            </a:lvl1pPr>
            <a:lvl2pPr>
              <a:defRPr sz="2000">
                <a:solidFill>
                  <a:srgbClr val="007C92"/>
                </a:solidFill>
              </a:defRPr>
            </a:lvl2pPr>
            <a:lvl3pPr>
              <a:defRPr sz="1800">
                <a:solidFill>
                  <a:srgbClr val="007C92"/>
                </a:solidFill>
              </a:defRPr>
            </a:lvl3pPr>
            <a:lvl4pPr>
              <a:defRPr sz="1600">
                <a:solidFill>
                  <a:srgbClr val="007C92"/>
                </a:solidFill>
              </a:defRPr>
            </a:lvl4pPr>
            <a:lvl5pPr>
              <a:defRPr sz="1600">
                <a:solidFill>
                  <a:srgbClr val="007C9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200" y="981075"/>
            <a:ext cx="8229600" cy="6477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395A"/>
                </a:solidFill>
              </a:defRPr>
            </a:lvl1pPr>
          </a:lstStyle>
          <a:p>
            <a:pPr eaLnBrk="0" hangingPunct="0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Click to edit Master title style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72008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50405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C92"/>
                </a:solidFill>
              </a:defRPr>
            </a:lvl1pPr>
            <a:lvl2pPr>
              <a:defRPr sz="2000">
                <a:solidFill>
                  <a:srgbClr val="007C92"/>
                </a:solidFill>
              </a:defRPr>
            </a:lvl2pPr>
            <a:lvl3pPr>
              <a:defRPr sz="2000">
                <a:solidFill>
                  <a:srgbClr val="007C92"/>
                </a:solidFill>
              </a:defRPr>
            </a:lvl3pPr>
            <a:lvl4pPr>
              <a:defRPr sz="1800">
                <a:solidFill>
                  <a:srgbClr val="007C92"/>
                </a:solidFill>
              </a:defRPr>
            </a:lvl4pPr>
            <a:lvl5pPr>
              <a:defRPr sz="1800">
                <a:solidFill>
                  <a:srgbClr val="007C9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320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7C9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9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9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7C9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981075"/>
            <a:ext cx="8229600" cy="6477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395A"/>
                </a:solidFill>
              </a:defRPr>
            </a:lvl1pPr>
          </a:lstStyle>
          <a:p>
            <a:pPr eaLnBrk="0" hangingPunct="0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Click to edit Master title style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7C92"/>
                </a:solidFill>
              </a:defRPr>
            </a:lvl1pPr>
            <a:lvl2pPr>
              <a:defRPr sz="2000">
                <a:solidFill>
                  <a:srgbClr val="007C92"/>
                </a:solidFill>
              </a:defRPr>
            </a:lvl2pPr>
            <a:lvl3pPr>
              <a:defRPr sz="2000">
                <a:solidFill>
                  <a:srgbClr val="007C92"/>
                </a:solidFill>
              </a:defRPr>
            </a:lvl3pPr>
            <a:lvl4pPr>
              <a:defRPr sz="1800">
                <a:solidFill>
                  <a:srgbClr val="007C92"/>
                </a:solidFill>
              </a:defRPr>
            </a:lvl4pPr>
            <a:lvl5pPr>
              <a:defRPr sz="1800">
                <a:solidFill>
                  <a:srgbClr val="007C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60" r:id="rId4"/>
    <p:sldLayoutId id="2147483661" r:id="rId5"/>
    <p:sldLayoutId id="2147483656" r:id="rId6"/>
    <p:sldLayoutId id="2147483655" r:id="rId7"/>
    <p:sldLayoutId id="2147483654" r:id="rId8"/>
    <p:sldLayoutId id="2147483662" r:id="rId9"/>
    <p:sldLayoutId id="214748365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Justine.maher@nh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5687" y="3690304"/>
            <a:ext cx="6400800" cy="1752600"/>
          </a:xfrm>
        </p:spPr>
        <p:txBody>
          <a:bodyPr/>
          <a:lstStyle/>
          <a:p>
            <a:r>
              <a:rPr lang="en-GB" dirty="0"/>
              <a:t>Sexual Health Services for people with Learning Disabilities</a:t>
            </a:r>
          </a:p>
          <a:p>
            <a:r>
              <a:rPr lang="en-GB" dirty="0"/>
              <a:t>Justine Maher</a:t>
            </a:r>
          </a:p>
          <a:p>
            <a:r>
              <a:rPr lang="en-GB" dirty="0"/>
              <a:t>Specialist Nurse in Sexual Health for Learning Disability</a:t>
            </a:r>
          </a:p>
          <a:p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07DEAA-EDCC-432F-AC0A-EB46EB0A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28" y="1196752"/>
            <a:ext cx="3950318" cy="24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9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F22-A5B4-42B8-99DE-0A900C56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E204-67E7-48A0-8C1B-F1B01E7A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Call or email Justine on 07738 261 319/ </a:t>
            </a:r>
            <a:r>
              <a:rPr lang="en-GB" dirty="0">
                <a:hlinkClick r:id="rId2"/>
              </a:rPr>
              <a:t>Justine.maher@nhs.net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9E75F-9D29-4A02-83B9-9531A4E1E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89" y="1658735"/>
            <a:ext cx="30072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A9F2-DF4C-4819-9348-D371DDD4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/>
          <a:lstStyle/>
          <a:p>
            <a:r>
              <a:rPr lang="en-GB" dirty="0"/>
              <a:t>Barriers to good sexual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2919-121F-4FE0-9B5C-0EB3A9F2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b="0" dirty="0"/>
              <a:t>Lack of knowledge around sex, reproduction, STIs, risk.</a:t>
            </a:r>
          </a:p>
          <a:p>
            <a:r>
              <a:rPr lang="en-GB" b="0" dirty="0"/>
              <a:t>Unable to access appropriate information</a:t>
            </a:r>
          </a:p>
          <a:p>
            <a:r>
              <a:rPr lang="en-GB" b="0" dirty="0"/>
              <a:t>Not considered as having sexual needs / rights.</a:t>
            </a:r>
          </a:p>
          <a:p>
            <a:r>
              <a:rPr lang="en-GB" b="0" dirty="0"/>
              <a:t>Lack of privacy</a:t>
            </a:r>
          </a:p>
          <a:p>
            <a:r>
              <a:rPr lang="en-GB" b="0" dirty="0"/>
              <a:t>Restricted by family or carer concerns/beliefs</a:t>
            </a:r>
          </a:p>
          <a:p>
            <a:r>
              <a:rPr lang="en-GB" b="0" dirty="0"/>
              <a:t>Clinic services ill-prepared to deal with LD patients</a:t>
            </a:r>
          </a:p>
          <a:p>
            <a:r>
              <a:rPr lang="en-GB" b="0" dirty="0"/>
              <a:t>Lack of support or acknowledgment of LGBTQ+ needs.</a:t>
            </a:r>
          </a:p>
          <a:p>
            <a:r>
              <a:rPr lang="en-GB" b="0" dirty="0"/>
              <a:t>Social isolation </a:t>
            </a:r>
          </a:p>
          <a:p>
            <a:r>
              <a:rPr lang="en-GB" b="0" dirty="0"/>
              <a:t>Anxiety / stress accessing health services</a:t>
            </a:r>
          </a:p>
          <a:p>
            <a:r>
              <a:rPr lang="en-GB" b="0" dirty="0"/>
              <a:t>Housing services preventing social and sexual contact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4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48072"/>
          </a:xfrm>
        </p:spPr>
        <p:txBody>
          <a:bodyPr/>
          <a:lstStyle/>
          <a:p>
            <a:r>
              <a:rPr lang="en-GB" dirty="0"/>
              <a:t>What is the Bridge Service?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24536"/>
          </a:xfrm>
        </p:spPr>
        <p:txBody>
          <a:bodyPr/>
          <a:lstStyle/>
          <a:p>
            <a:r>
              <a:rPr lang="en-GB" b="0" dirty="0"/>
              <a:t>To improve access and bridge any gaps to sexual health services for anyone 16+ with a learning disability and/or autism</a:t>
            </a:r>
          </a:p>
          <a:p>
            <a:r>
              <a:rPr lang="en-GB" b="0" dirty="0"/>
              <a:t>Learning Disabilities Coordinator Role created 2018 in Camden &amp; Islington</a:t>
            </a:r>
          </a:p>
          <a:p>
            <a:r>
              <a:rPr lang="en-GB" b="0" dirty="0"/>
              <a:t>New role recently commissioned for Borough of Barnet- Specialist Nurse in Sexual Health for LD </a:t>
            </a:r>
          </a:p>
          <a:p>
            <a:r>
              <a:rPr lang="en-GB" b="0" dirty="0"/>
              <a:t>A single point of contact for service users, support staff, family and carers. </a:t>
            </a:r>
          </a:p>
          <a:p>
            <a:r>
              <a:rPr lang="en-GB" b="0" dirty="0"/>
              <a:t>Based at Edgware Hospital and Vale Drive Primary Care Centre</a:t>
            </a:r>
          </a:p>
          <a:p>
            <a:r>
              <a:rPr lang="en-GB" b="0" dirty="0"/>
              <a:t>Offer 1:1 and group sexual health support sessions in clinic</a:t>
            </a:r>
          </a:p>
          <a:p>
            <a:r>
              <a:rPr lang="en-GB" b="0" dirty="0"/>
              <a:t>Develop and run health promotion outreach and STI screening events in community settings.</a:t>
            </a:r>
          </a:p>
          <a:p>
            <a:endParaRPr lang="en-GB" b="0" dirty="0"/>
          </a:p>
          <a:p>
            <a:endParaRPr lang="en-GB" b="0" dirty="0"/>
          </a:p>
          <a:p>
            <a:endParaRPr lang="en-GB" sz="2800" b="0" dirty="0"/>
          </a:p>
          <a:p>
            <a:pPr marL="0" indent="0">
              <a:buNone/>
            </a:pPr>
            <a:endParaRPr lang="en-GB" sz="2800" b="0" dirty="0"/>
          </a:p>
          <a:p>
            <a:endParaRPr lang="en-GB" sz="2600" dirty="0"/>
          </a:p>
        </p:txBody>
      </p:sp>
      <p:pic>
        <p:nvPicPr>
          <p:cNvPr id="5" name="Picture 2" descr="\\CNWLUK.LOCAL\USV\USV1\jeremy.woods\Desktop\LD &amp; BRIDGE STUFF\Bridge logo cropped signa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0" y="125558"/>
            <a:ext cx="1356478" cy="8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1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3C8F1D-FC6C-46B2-A417-B34D2F9D4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648071"/>
          </a:xfrm>
        </p:spPr>
        <p:txBody>
          <a:bodyPr/>
          <a:lstStyle/>
          <a:p>
            <a:pPr algn="l"/>
            <a:r>
              <a:rPr lang="en-GB" dirty="0"/>
              <a:t>Clinic services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AAC4720-6248-4112-81AF-545CBF7A4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71523" cy="460851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Clinic at Edgware Hospital, Vale Drive Primary Care Centre, option also at Archway Centre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Testing and treatment for all Sexually transmitted infections including HIV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Full contraception supply and fit + specialist clinics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Consultant referral, HSV/HPV, Dermatology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PEP and </a:t>
            </a:r>
            <a:r>
              <a:rPr lang="en-GB" sz="2400" b="0" dirty="0" err="1"/>
              <a:t>PrEP</a:t>
            </a:r>
            <a:r>
              <a:rPr lang="en-GB" sz="2400" b="0" dirty="0"/>
              <a:t> clinics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Clinical psychology and sexual problem clinic (SPATS)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Safeguarding teams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Microscopy onsite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/>
              <a:t>Direct booking, extended appointments, easy read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916113"/>
            <a:ext cx="8229600" cy="4354512"/>
          </a:xfrm>
          <a:prstGeom prst="rect">
            <a:avLst/>
          </a:prstGeom>
        </p:spPr>
        <p:txBody>
          <a:bodyPr/>
          <a:lstStyle/>
          <a:p>
            <a:endParaRPr lang="en-GB" sz="2600" b="0" dirty="0"/>
          </a:p>
          <a:p>
            <a:endParaRPr lang="en-GB" sz="2600" dirty="0"/>
          </a:p>
        </p:txBody>
      </p:sp>
      <p:pic>
        <p:nvPicPr>
          <p:cNvPr id="5" name="Picture 2" descr="\\CNWLUK.LOCAL\USV\USV1\jeremy.woods\Desktop\LD &amp; BRIDGE STUFF\Bridge logo cropped signa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0" y="125558"/>
            <a:ext cx="1356478" cy="8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DD2BDA-4B84-49AE-B389-D8A42B52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3" y="1996551"/>
            <a:ext cx="9207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4720ECC-0CA4-4CE5-9A41-D3175879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94" y="2741407"/>
            <a:ext cx="11398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84E8A94-2CD9-45CB-871A-82365DA0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" y="2898251"/>
            <a:ext cx="1285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2285012-481E-4194-A8E9-2E9D1001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53" y="1538429"/>
            <a:ext cx="11223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78CBD9-378C-4AD9-9387-FCD75CA75D1E}"/>
              </a:ext>
            </a:extLst>
          </p:cNvPr>
          <p:cNvSpPr txBox="1"/>
          <p:nvPr/>
        </p:nvSpPr>
        <p:spPr>
          <a:xfrm>
            <a:off x="3040237" y="980728"/>
            <a:ext cx="61037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free sexual health and support service for people with learning disabilities (&gt;16yrs)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clinics: Edgware, Vale Drive and Archway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and support on sex and relationships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Condoms and contraception including LARC- Coils, Implants etc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and treatment for infections (STIs)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private and confidential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adjustments</a:t>
            </a: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or text 077 38 26 13 19 for more information and appointments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D23DEB6-5403-4E49-8673-104905FB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185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B4519D0-C752-4DB0-B604-E612750D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44" y="4271872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D2A5F184-2B8B-4643-BDB0-6F71D000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56" y="5030710"/>
            <a:ext cx="517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3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635F71-E161-4C1E-A2BD-B7FCB82A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5039623-B824-49BF-9BA9-9F53C5DC05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b="8134"/>
          <a:stretch>
            <a:fillRect/>
          </a:stretch>
        </p:blipFill>
        <p:spPr>
          <a:xfrm>
            <a:off x="1532236" y="980728"/>
            <a:ext cx="5746452" cy="5544616"/>
          </a:xfrm>
        </p:spPr>
      </p:pic>
    </p:spTree>
    <p:extLst>
      <p:ext uri="{BB962C8B-B14F-4D97-AF65-F5344CB8AC3E}">
        <p14:creationId xmlns:p14="http://schemas.microsoft.com/office/powerpoint/2010/main" val="380846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2983E2-DFF3-4B9D-93C4-E5B30D461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56917"/>
            <a:ext cx="3566667" cy="51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A2D7A-4A7D-49FB-8705-A3DE4846CE0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Edgware Clinic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1D015D-2A7B-4033-A4CA-D126994F481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4" y="2174874"/>
            <a:ext cx="3516294" cy="35583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2F832-FA0C-4BB9-BED0-A7F6D9F9D3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Lower Ground Floor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CF7630-86BA-4FB3-B790-715F1232BE9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2183126"/>
            <a:ext cx="3274101" cy="35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5C7D-39C6-4DA7-B21F-55CDF91D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Vale Drive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12418-6521-4D4C-A730-AE83519C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773239"/>
            <a:ext cx="4824536" cy="4104034"/>
          </a:xfrm>
        </p:spPr>
      </p:pic>
    </p:spTree>
    <p:extLst>
      <p:ext uri="{BB962C8B-B14F-4D97-AF65-F5344CB8AC3E}">
        <p14:creationId xmlns:p14="http://schemas.microsoft.com/office/powerpoint/2010/main" val="66922022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Corporate_0913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D448C88B62C498A2CF3910C3E1381" ma:contentTypeVersion="13" ma:contentTypeDescription="Create a new document." ma:contentTypeScope="" ma:versionID="a50d15491b315955626d47f2b58c8ebb">
  <xsd:schema xmlns:xsd="http://www.w3.org/2001/XMLSchema" xmlns:xs="http://www.w3.org/2001/XMLSchema" xmlns:p="http://schemas.microsoft.com/office/2006/metadata/properties" xmlns:ns2="bc54de2c-f0e5-4b97-9d46-a543f1f48b9c" xmlns:ns3="b85158e3-5893-481a-a3a8-e29d54ddf9e3" targetNamespace="http://schemas.microsoft.com/office/2006/metadata/properties" ma:root="true" ma:fieldsID="1eea9d8c735015aea6b391fc06d47485" ns2:_="" ns3:_="">
    <xsd:import namespace="bc54de2c-f0e5-4b97-9d46-a543f1f48b9c"/>
    <xsd:import namespace="b85158e3-5893-481a-a3a8-e29d54ddf9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4de2c-f0e5-4b97-9d46-a543f1f48b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158e3-5893-481a-a3a8-e29d54ddf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D29F8-DA62-43A0-8515-06525E7D975C}"/>
</file>

<file path=customXml/itemProps2.xml><?xml version="1.0" encoding="utf-8"?>
<ds:datastoreItem xmlns:ds="http://schemas.openxmlformats.org/officeDocument/2006/customXml" ds:itemID="{60A3CC67-8DE7-4E71-992D-14CDB8744FD6}"/>
</file>

<file path=customXml/itemProps3.xml><?xml version="1.0" encoding="utf-8"?>
<ds:datastoreItem xmlns:ds="http://schemas.openxmlformats.org/officeDocument/2006/customXml" ds:itemID="{350FE6F6-FAC9-4C34-AD18-9DF4C5908F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17030</TotalTime>
  <Words>380</Words>
  <Application>Microsoft Office PowerPoint</Application>
  <PresentationFormat>On-screen Show (4:3)</PresentationFormat>
  <Paragraphs>68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Powerpoint_template_Corporate_0913_1</vt:lpstr>
      <vt:lpstr>PowerPoint Presentation</vt:lpstr>
      <vt:lpstr>Barriers to good sexual relationships</vt:lpstr>
      <vt:lpstr>What is the Bridge Service?</vt:lpstr>
      <vt:lpstr>Clinic services</vt:lpstr>
      <vt:lpstr>PowerPoint Presentation</vt:lpstr>
      <vt:lpstr>PowerPoint Presentation</vt:lpstr>
      <vt:lpstr>PowerPoint Presentation</vt:lpstr>
      <vt:lpstr>PowerPoint Presentation</vt:lpstr>
      <vt:lpstr>Vale Drive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Juice Mac Pro 2</dc:creator>
  <cp:lastModifiedBy>Justine Maher</cp:lastModifiedBy>
  <cp:revision>1006</cp:revision>
  <cp:lastPrinted>2019-04-25T14:03:18Z</cp:lastPrinted>
  <dcterms:created xsi:type="dcterms:W3CDTF">2013-09-12T09:25:32Z</dcterms:created>
  <dcterms:modified xsi:type="dcterms:W3CDTF">2021-11-23T12:44:17Z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0x01010090DD448C88B62C498A2CF3910C3E1381</vt:lpwstr>
  </property>
</Properties>
</file>