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7" r:id="rId6"/>
    <p:sldId id="258" r:id="rId7"/>
    <p:sldId id="259" r:id="rId8"/>
    <p:sldId id="265" r:id="rId9"/>
    <p:sldId id="263" r:id="rId10"/>
    <p:sldId id="260" r:id="rId11"/>
    <p:sldId id="264" r:id="rId12"/>
    <p:sldId id="266" r:id="rId13"/>
    <p:sldId id="262" r:id="rId14"/>
    <p:sldId id="267" r:id="rId15"/>
    <p:sldId id="270" r:id="rId16"/>
    <p:sldId id="268" r:id="rId17"/>
    <p:sldId id="271" r:id="rId18"/>
    <p:sldId id="274" r:id="rId19"/>
    <p:sldId id="272" r:id="rId20"/>
    <p:sldId id="273" r:id="rId21"/>
    <p:sldId id="26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586"/>
  </p:normalViewPr>
  <p:slideViewPr>
    <p:cSldViewPr snapToGrid="0" snapToObjects="1">
      <p:cViewPr varScale="1">
        <p:scale>
          <a:sx n="65" d="100"/>
          <a:sy n="65" d="100"/>
        </p:scale>
        <p:origin x="70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C36BBD-1139-4142-AC83-41A0548FE2E5}"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DD40B5A4-69A9-4FA2-9F88-74E665662C62}">
      <dgm:prSet/>
      <dgm:spPr/>
      <dgm:t>
        <a:bodyPr/>
        <a:lstStyle/>
        <a:p>
          <a:r>
            <a:rPr lang="en-US"/>
            <a:t>The aims of this short presentation are to bring the ordinary back into the extraordinary by exploring loss and bereavement for pwld during the time of Corona</a:t>
          </a:r>
        </a:p>
      </dgm:t>
    </dgm:pt>
    <dgm:pt modelId="{3F917B08-AE52-4C13-8350-31784C458F10}" type="parTrans" cxnId="{1EA7E4A0-8572-4A86-BECC-19E4F2D898CF}">
      <dgm:prSet/>
      <dgm:spPr/>
      <dgm:t>
        <a:bodyPr/>
        <a:lstStyle/>
        <a:p>
          <a:endParaRPr lang="en-US"/>
        </a:p>
      </dgm:t>
    </dgm:pt>
    <dgm:pt modelId="{5BCAE917-A9E2-433C-A42F-8A10C68C6605}" type="sibTrans" cxnId="{1EA7E4A0-8572-4A86-BECC-19E4F2D898CF}">
      <dgm:prSet/>
      <dgm:spPr/>
      <dgm:t>
        <a:bodyPr/>
        <a:lstStyle/>
        <a:p>
          <a:endParaRPr lang="en-US"/>
        </a:p>
      </dgm:t>
    </dgm:pt>
    <dgm:pt modelId="{E746BDD0-25F5-4AE8-84C1-BC0356F58312}">
      <dgm:prSet/>
      <dgm:spPr/>
      <dgm:t>
        <a:bodyPr/>
        <a:lstStyle/>
        <a:p>
          <a:r>
            <a:rPr lang="en-US"/>
            <a:t>By re looking at the process of loss and bereavement we can be reminded of how important it is to address the lived experience of the pandemic and its impact on pwld as it impacts on all of us.</a:t>
          </a:r>
        </a:p>
      </dgm:t>
    </dgm:pt>
    <dgm:pt modelId="{6D2BEE96-7DC9-4AD0-BDD2-B4CEA4B690D5}" type="parTrans" cxnId="{F617508A-550E-4891-852D-C7F71A8539CD}">
      <dgm:prSet/>
      <dgm:spPr/>
      <dgm:t>
        <a:bodyPr/>
        <a:lstStyle/>
        <a:p>
          <a:endParaRPr lang="en-US"/>
        </a:p>
      </dgm:t>
    </dgm:pt>
    <dgm:pt modelId="{DF6E03E2-2E4B-48BD-A7DB-AE9304C06528}" type="sibTrans" cxnId="{F617508A-550E-4891-852D-C7F71A8539CD}">
      <dgm:prSet/>
      <dgm:spPr/>
      <dgm:t>
        <a:bodyPr/>
        <a:lstStyle/>
        <a:p>
          <a:endParaRPr lang="en-US"/>
        </a:p>
      </dgm:t>
    </dgm:pt>
    <dgm:pt modelId="{86D0184F-B4A2-4D37-84B7-2EFEDDC1DC14}">
      <dgm:prSet/>
      <dgm:spPr/>
      <dgm:t>
        <a:bodyPr/>
        <a:lstStyle/>
        <a:p>
          <a:r>
            <a:rPr lang="en-US"/>
            <a:t>We can think together about how to break bad news and support the process of mourning and grief when these issues are even more alive</a:t>
          </a:r>
        </a:p>
      </dgm:t>
    </dgm:pt>
    <dgm:pt modelId="{A75E5B41-FECA-44AD-948C-44390ED0CDC7}" type="parTrans" cxnId="{1BA4290F-FED5-4956-A471-BBCE0CEFF034}">
      <dgm:prSet/>
      <dgm:spPr/>
      <dgm:t>
        <a:bodyPr/>
        <a:lstStyle/>
        <a:p>
          <a:endParaRPr lang="en-US"/>
        </a:p>
      </dgm:t>
    </dgm:pt>
    <dgm:pt modelId="{272EAF77-06ED-45E4-A1CC-1353F65DA673}" type="sibTrans" cxnId="{1BA4290F-FED5-4956-A471-BBCE0CEFF034}">
      <dgm:prSet/>
      <dgm:spPr/>
      <dgm:t>
        <a:bodyPr/>
        <a:lstStyle/>
        <a:p>
          <a:endParaRPr lang="en-US"/>
        </a:p>
      </dgm:t>
    </dgm:pt>
    <dgm:pt modelId="{97497FCA-DFDB-4F0B-BFFA-43205A8422CD}" type="pres">
      <dgm:prSet presAssocID="{55C36BBD-1139-4142-AC83-41A0548FE2E5}" presName="linear" presStyleCnt="0">
        <dgm:presLayoutVars>
          <dgm:animLvl val="lvl"/>
          <dgm:resizeHandles val="exact"/>
        </dgm:presLayoutVars>
      </dgm:prSet>
      <dgm:spPr/>
      <dgm:t>
        <a:bodyPr/>
        <a:lstStyle/>
        <a:p>
          <a:endParaRPr lang="en-US"/>
        </a:p>
      </dgm:t>
    </dgm:pt>
    <dgm:pt modelId="{30D64104-A677-478B-9097-F46A7C89F6E7}" type="pres">
      <dgm:prSet presAssocID="{DD40B5A4-69A9-4FA2-9F88-74E665662C62}" presName="parentText" presStyleLbl="node1" presStyleIdx="0" presStyleCnt="3">
        <dgm:presLayoutVars>
          <dgm:chMax val="0"/>
          <dgm:bulletEnabled val="1"/>
        </dgm:presLayoutVars>
      </dgm:prSet>
      <dgm:spPr/>
      <dgm:t>
        <a:bodyPr/>
        <a:lstStyle/>
        <a:p>
          <a:endParaRPr lang="en-US"/>
        </a:p>
      </dgm:t>
    </dgm:pt>
    <dgm:pt modelId="{176EAAE6-1AB0-4F33-8AAC-26A82F9179AC}" type="pres">
      <dgm:prSet presAssocID="{5BCAE917-A9E2-433C-A42F-8A10C68C6605}" presName="spacer" presStyleCnt="0"/>
      <dgm:spPr/>
    </dgm:pt>
    <dgm:pt modelId="{9F5E1380-F68B-4641-99D7-441BF23C0E55}" type="pres">
      <dgm:prSet presAssocID="{E746BDD0-25F5-4AE8-84C1-BC0356F58312}" presName="parentText" presStyleLbl="node1" presStyleIdx="1" presStyleCnt="3">
        <dgm:presLayoutVars>
          <dgm:chMax val="0"/>
          <dgm:bulletEnabled val="1"/>
        </dgm:presLayoutVars>
      </dgm:prSet>
      <dgm:spPr/>
      <dgm:t>
        <a:bodyPr/>
        <a:lstStyle/>
        <a:p>
          <a:endParaRPr lang="en-US"/>
        </a:p>
      </dgm:t>
    </dgm:pt>
    <dgm:pt modelId="{3534BA4A-6B5F-4AD9-AC76-EC995FA997C1}" type="pres">
      <dgm:prSet presAssocID="{DF6E03E2-2E4B-48BD-A7DB-AE9304C06528}" presName="spacer" presStyleCnt="0"/>
      <dgm:spPr/>
    </dgm:pt>
    <dgm:pt modelId="{753A2351-7C7E-47CC-85BF-FC3E7EDDB6DC}" type="pres">
      <dgm:prSet presAssocID="{86D0184F-B4A2-4D37-84B7-2EFEDDC1DC14}" presName="parentText" presStyleLbl="node1" presStyleIdx="2" presStyleCnt="3">
        <dgm:presLayoutVars>
          <dgm:chMax val="0"/>
          <dgm:bulletEnabled val="1"/>
        </dgm:presLayoutVars>
      </dgm:prSet>
      <dgm:spPr/>
      <dgm:t>
        <a:bodyPr/>
        <a:lstStyle/>
        <a:p>
          <a:endParaRPr lang="en-US"/>
        </a:p>
      </dgm:t>
    </dgm:pt>
  </dgm:ptLst>
  <dgm:cxnLst>
    <dgm:cxn modelId="{DAF46FC6-B5B0-4FAF-B996-9ECB0C76BE07}" type="presOf" srcId="{55C36BBD-1139-4142-AC83-41A0548FE2E5}" destId="{97497FCA-DFDB-4F0B-BFFA-43205A8422CD}" srcOrd="0" destOrd="0" presId="urn:microsoft.com/office/officeart/2005/8/layout/vList2"/>
    <dgm:cxn modelId="{F617508A-550E-4891-852D-C7F71A8539CD}" srcId="{55C36BBD-1139-4142-AC83-41A0548FE2E5}" destId="{E746BDD0-25F5-4AE8-84C1-BC0356F58312}" srcOrd="1" destOrd="0" parTransId="{6D2BEE96-7DC9-4AD0-BDD2-B4CEA4B690D5}" sibTransId="{DF6E03E2-2E4B-48BD-A7DB-AE9304C06528}"/>
    <dgm:cxn modelId="{1BA4290F-FED5-4956-A471-BBCE0CEFF034}" srcId="{55C36BBD-1139-4142-AC83-41A0548FE2E5}" destId="{86D0184F-B4A2-4D37-84B7-2EFEDDC1DC14}" srcOrd="2" destOrd="0" parTransId="{A75E5B41-FECA-44AD-948C-44390ED0CDC7}" sibTransId="{272EAF77-06ED-45E4-A1CC-1353F65DA673}"/>
    <dgm:cxn modelId="{F757E80E-8389-483B-B4FC-01D14284AE44}" type="presOf" srcId="{DD40B5A4-69A9-4FA2-9F88-74E665662C62}" destId="{30D64104-A677-478B-9097-F46A7C89F6E7}" srcOrd="0" destOrd="0" presId="urn:microsoft.com/office/officeart/2005/8/layout/vList2"/>
    <dgm:cxn modelId="{550B514E-415E-41ED-BA56-95BEBF3E7F86}" type="presOf" srcId="{E746BDD0-25F5-4AE8-84C1-BC0356F58312}" destId="{9F5E1380-F68B-4641-99D7-441BF23C0E55}" srcOrd="0" destOrd="0" presId="urn:microsoft.com/office/officeart/2005/8/layout/vList2"/>
    <dgm:cxn modelId="{1EA7E4A0-8572-4A86-BECC-19E4F2D898CF}" srcId="{55C36BBD-1139-4142-AC83-41A0548FE2E5}" destId="{DD40B5A4-69A9-4FA2-9F88-74E665662C62}" srcOrd="0" destOrd="0" parTransId="{3F917B08-AE52-4C13-8350-31784C458F10}" sibTransId="{5BCAE917-A9E2-433C-A42F-8A10C68C6605}"/>
    <dgm:cxn modelId="{FB2B6EA5-8108-44FA-9D4B-57EED7CC9C9F}" type="presOf" srcId="{86D0184F-B4A2-4D37-84B7-2EFEDDC1DC14}" destId="{753A2351-7C7E-47CC-85BF-FC3E7EDDB6DC}" srcOrd="0" destOrd="0" presId="urn:microsoft.com/office/officeart/2005/8/layout/vList2"/>
    <dgm:cxn modelId="{A4CE82CF-870D-485B-AAC4-D4A12B327A4B}" type="presParOf" srcId="{97497FCA-DFDB-4F0B-BFFA-43205A8422CD}" destId="{30D64104-A677-478B-9097-F46A7C89F6E7}" srcOrd="0" destOrd="0" presId="urn:microsoft.com/office/officeart/2005/8/layout/vList2"/>
    <dgm:cxn modelId="{04B5BB0C-AEE9-47FE-8019-7766267061A0}" type="presParOf" srcId="{97497FCA-DFDB-4F0B-BFFA-43205A8422CD}" destId="{176EAAE6-1AB0-4F33-8AAC-26A82F9179AC}" srcOrd="1" destOrd="0" presId="urn:microsoft.com/office/officeart/2005/8/layout/vList2"/>
    <dgm:cxn modelId="{679C32CF-31FD-45F3-AA81-80C8ED38F95D}" type="presParOf" srcId="{97497FCA-DFDB-4F0B-BFFA-43205A8422CD}" destId="{9F5E1380-F68B-4641-99D7-441BF23C0E55}" srcOrd="2" destOrd="0" presId="urn:microsoft.com/office/officeart/2005/8/layout/vList2"/>
    <dgm:cxn modelId="{AFCD7982-C79D-4C2E-A6B1-1A3037F20183}" type="presParOf" srcId="{97497FCA-DFDB-4F0B-BFFA-43205A8422CD}" destId="{3534BA4A-6B5F-4AD9-AC76-EC995FA997C1}" srcOrd="3" destOrd="0" presId="urn:microsoft.com/office/officeart/2005/8/layout/vList2"/>
    <dgm:cxn modelId="{EA34B229-A7A9-413B-95F9-DF20C12BEA55}" type="presParOf" srcId="{97497FCA-DFDB-4F0B-BFFA-43205A8422CD}" destId="{753A2351-7C7E-47CC-85BF-FC3E7EDDB6D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14516A-4893-456E-AE86-3ADA3FE5EF49}"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5709F13B-31DE-4340-8325-4A08E4930D5C}">
      <dgm:prSet/>
      <dgm:spPr/>
      <dgm:t>
        <a:bodyPr/>
        <a:lstStyle/>
        <a:p>
          <a:r>
            <a:rPr lang="en-US" dirty="0"/>
            <a:t>William Worden: Mourning is the process occurring after </a:t>
          </a:r>
          <a:r>
            <a:rPr lang="en-US" dirty="0" err="1"/>
            <a:t>loss..grief</a:t>
          </a:r>
          <a:r>
            <a:rPr lang="en-US" dirty="0"/>
            <a:t> is the personal experience of loss</a:t>
          </a:r>
        </a:p>
      </dgm:t>
    </dgm:pt>
    <dgm:pt modelId="{D4F01F07-B74F-4048-BB5D-4718E893F800}" type="parTrans" cxnId="{AC40EC1B-E922-43B8-A15A-B94017C52C32}">
      <dgm:prSet/>
      <dgm:spPr/>
      <dgm:t>
        <a:bodyPr/>
        <a:lstStyle/>
        <a:p>
          <a:endParaRPr lang="en-US"/>
        </a:p>
      </dgm:t>
    </dgm:pt>
    <dgm:pt modelId="{AF4384F7-2131-4F0A-8912-CB0C72FAE157}" type="sibTrans" cxnId="{AC40EC1B-E922-43B8-A15A-B94017C52C32}">
      <dgm:prSet/>
      <dgm:spPr/>
      <dgm:t>
        <a:bodyPr/>
        <a:lstStyle/>
        <a:p>
          <a:endParaRPr lang="en-US"/>
        </a:p>
      </dgm:t>
    </dgm:pt>
    <dgm:pt modelId="{2458BCDD-B0DE-44CC-B520-91B3CCC7D351}">
      <dgm:prSet/>
      <dgm:spPr/>
      <dgm:t>
        <a:bodyPr/>
        <a:lstStyle/>
        <a:p>
          <a:r>
            <a:rPr lang="en-US"/>
            <a:t>Colin Murray Parkes: Bereavement is a turning point in personal development…</a:t>
          </a:r>
          <a:r>
            <a:rPr lang="en-GB"/>
            <a:t>a psycho-social transition that carries an increased risk to mental health and well being</a:t>
          </a:r>
          <a:endParaRPr lang="en-US"/>
        </a:p>
      </dgm:t>
    </dgm:pt>
    <dgm:pt modelId="{072BB665-30FF-40A4-99D2-972C60E155E0}" type="parTrans" cxnId="{39892D4D-02B7-4F01-BFFD-9E60E7D9AE55}">
      <dgm:prSet/>
      <dgm:spPr/>
      <dgm:t>
        <a:bodyPr/>
        <a:lstStyle/>
        <a:p>
          <a:endParaRPr lang="en-US"/>
        </a:p>
      </dgm:t>
    </dgm:pt>
    <dgm:pt modelId="{A6B8635C-620F-417B-AA1E-52D8B204B0DC}" type="sibTrans" cxnId="{39892D4D-02B7-4F01-BFFD-9E60E7D9AE55}">
      <dgm:prSet/>
      <dgm:spPr/>
      <dgm:t>
        <a:bodyPr/>
        <a:lstStyle/>
        <a:p>
          <a:endParaRPr lang="en-US"/>
        </a:p>
      </dgm:t>
    </dgm:pt>
    <dgm:pt modelId="{494284D1-5051-4653-8227-9D4729FC838C}">
      <dgm:prSet/>
      <dgm:spPr/>
      <dgm:t>
        <a:bodyPr/>
        <a:lstStyle/>
        <a:p>
          <a:r>
            <a:rPr lang="en-GB"/>
            <a:t>Dennis Klass &amp; Phyllis Silverman: Grief involves the continuing bonds that individuals maintain with the deceased and these continuing bonds can be a healthy part of the survivors ongoing life.</a:t>
          </a:r>
          <a:endParaRPr lang="en-US"/>
        </a:p>
      </dgm:t>
    </dgm:pt>
    <dgm:pt modelId="{B689DB2D-B477-492B-B374-43C9931143A6}" type="parTrans" cxnId="{0A14EFDD-BE63-4234-B61F-8DDD1FB03C24}">
      <dgm:prSet/>
      <dgm:spPr/>
      <dgm:t>
        <a:bodyPr/>
        <a:lstStyle/>
        <a:p>
          <a:endParaRPr lang="en-US"/>
        </a:p>
      </dgm:t>
    </dgm:pt>
    <dgm:pt modelId="{960670E9-5441-4EC8-A08D-D5C401BB353A}" type="sibTrans" cxnId="{0A14EFDD-BE63-4234-B61F-8DDD1FB03C24}">
      <dgm:prSet/>
      <dgm:spPr/>
      <dgm:t>
        <a:bodyPr/>
        <a:lstStyle/>
        <a:p>
          <a:endParaRPr lang="en-US"/>
        </a:p>
      </dgm:t>
    </dgm:pt>
    <dgm:pt modelId="{96667941-CAFB-484F-B047-06EE655ED475}" type="pres">
      <dgm:prSet presAssocID="{0414516A-4893-456E-AE86-3ADA3FE5EF49}" presName="linear" presStyleCnt="0">
        <dgm:presLayoutVars>
          <dgm:animLvl val="lvl"/>
          <dgm:resizeHandles val="exact"/>
        </dgm:presLayoutVars>
      </dgm:prSet>
      <dgm:spPr/>
      <dgm:t>
        <a:bodyPr/>
        <a:lstStyle/>
        <a:p>
          <a:endParaRPr lang="en-US"/>
        </a:p>
      </dgm:t>
    </dgm:pt>
    <dgm:pt modelId="{A2374C2C-917C-4698-B0A0-578BB21069AE}" type="pres">
      <dgm:prSet presAssocID="{5709F13B-31DE-4340-8325-4A08E4930D5C}" presName="parentText" presStyleLbl="node1" presStyleIdx="0" presStyleCnt="3">
        <dgm:presLayoutVars>
          <dgm:chMax val="0"/>
          <dgm:bulletEnabled val="1"/>
        </dgm:presLayoutVars>
      </dgm:prSet>
      <dgm:spPr/>
      <dgm:t>
        <a:bodyPr/>
        <a:lstStyle/>
        <a:p>
          <a:endParaRPr lang="en-US"/>
        </a:p>
      </dgm:t>
    </dgm:pt>
    <dgm:pt modelId="{88733693-3167-43CF-9FA5-69DFDBC9066D}" type="pres">
      <dgm:prSet presAssocID="{AF4384F7-2131-4F0A-8912-CB0C72FAE157}" presName="spacer" presStyleCnt="0"/>
      <dgm:spPr/>
    </dgm:pt>
    <dgm:pt modelId="{AF8F171A-1BFB-469A-82F1-EC8834D44195}" type="pres">
      <dgm:prSet presAssocID="{2458BCDD-B0DE-44CC-B520-91B3CCC7D351}" presName="parentText" presStyleLbl="node1" presStyleIdx="1" presStyleCnt="3">
        <dgm:presLayoutVars>
          <dgm:chMax val="0"/>
          <dgm:bulletEnabled val="1"/>
        </dgm:presLayoutVars>
      </dgm:prSet>
      <dgm:spPr/>
      <dgm:t>
        <a:bodyPr/>
        <a:lstStyle/>
        <a:p>
          <a:endParaRPr lang="en-US"/>
        </a:p>
      </dgm:t>
    </dgm:pt>
    <dgm:pt modelId="{5A7B1963-E0F5-4C1C-9BFD-36992270A41B}" type="pres">
      <dgm:prSet presAssocID="{A6B8635C-620F-417B-AA1E-52D8B204B0DC}" presName="spacer" presStyleCnt="0"/>
      <dgm:spPr/>
    </dgm:pt>
    <dgm:pt modelId="{239A007F-3D2F-42E9-BA67-BFA6A74F8361}" type="pres">
      <dgm:prSet presAssocID="{494284D1-5051-4653-8227-9D4729FC838C}" presName="parentText" presStyleLbl="node1" presStyleIdx="2" presStyleCnt="3">
        <dgm:presLayoutVars>
          <dgm:chMax val="0"/>
          <dgm:bulletEnabled val="1"/>
        </dgm:presLayoutVars>
      </dgm:prSet>
      <dgm:spPr/>
      <dgm:t>
        <a:bodyPr/>
        <a:lstStyle/>
        <a:p>
          <a:endParaRPr lang="en-US"/>
        </a:p>
      </dgm:t>
    </dgm:pt>
  </dgm:ptLst>
  <dgm:cxnLst>
    <dgm:cxn modelId="{AC40EC1B-E922-43B8-A15A-B94017C52C32}" srcId="{0414516A-4893-456E-AE86-3ADA3FE5EF49}" destId="{5709F13B-31DE-4340-8325-4A08E4930D5C}" srcOrd="0" destOrd="0" parTransId="{D4F01F07-B74F-4048-BB5D-4718E893F800}" sibTransId="{AF4384F7-2131-4F0A-8912-CB0C72FAE157}"/>
    <dgm:cxn modelId="{39892D4D-02B7-4F01-BFFD-9E60E7D9AE55}" srcId="{0414516A-4893-456E-AE86-3ADA3FE5EF49}" destId="{2458BCDD-B0DE-44CC-B520-91B3CCC7D351}" srcOrd="1" destOrd="0" parTransId="{072BB665-30FF-40A4-99D2-972C60E155E0}" sibTransId="{A6B8635C-620F-417B-AA1E-52D8B204B0DC}"/>
    <dgm:cxn modelId="{958C00AA-4F75-4FCD-ADBB-908605189A89}" type="presOf" srcId="{5709F13B-31DE-4340-8325-4A08E4930D5C}" destId="{A2374C2C-917C-4698-B0A0-578BB21069AE}" srcOrd="0" destOrd="0" presId="urn:microsoft.com/office/officeart/2005/8/layout/vList2"/>
    <dgm:cxn modelId="{C90CF966-CA85-45DA-BBE6-4F2D3D05F6FC}" type="presOf" srcId="{0414516A-4893-456E-AE86-3ADA3FE5EF49}" destId="{96667941-CAFB-484F-B047-06EE655ED475}" srcOrd="0" destOrd="0" presId="urn:microsoft.com/office/officeart/2005/8/layout/vList2"/>
    <dgm:cxn modelId="{0A14EFDD-BE63-4234-B61F-8DDD1FB03C24}" srcId="{0414516A-4893-456E-AE86-3ADA3FE5EF49}" destId="{494284D1-5051-4653-8227-9D4729FC838C}" srcOrd="2" destOrd="0" parTransId="{B689DB2D-B477-492B-B374-43C9931143A6}" sibTransId="{960670E9-5441-4EC8-A08D-D5C401BB353A}"/>
    <dgm:cxn modelId="{811D758A-7894-404D-AD78-246D2634F95A}" type="presOf" srcId="{494284D1-5051-4653-8227-9D4729FC838C}" destId="{239A007F-3D2F-42E9-BA67-BFA6A74F8361}" srcOrd="0" destOrd="0" presId="urn:microsoft.com/office/officeart/2005/8/layout/vList2"/>
    <dgm:cxn modelId="{D17E5802-8DF9-4912-9BBF-9099FAE73C3E}" type="presOf" srcId="{2458BCDD-B0DE-44CC-B520-91B3CCC7D351}" destId="{AF8F171A-1BFB-469A-82F1-EC8834D44195}" srcOrd="0" destOrd="0" presId="urn:microsoft.com/office/officeart/2005/8/layout/vList2"/>
    <dgm:cxn modelId="{6675875B-076B-423D-87DD-F136F7317A8E}" type="presParOf" srcId="{96667941-CAFB-484F-B047-06EE655ED475}" destId="{A2374C2C-917C-4698-B0A0-578BB21069AE}" srcOrd="0" destOrd="0" presId="urn:microsoft.com/office/officeart/2005/8/layout/vList2"/>
    <dgm:cxn modelId="{07789D82-CC1A-41EA-AAEF-7FB7D0D93222}" type="presParOf" srcId="{96667941-CAFB-484F-B047-06EE655ED475}" destId="{88733693-3167-43CF-9FA5-69DFDBC9066D}" srcOrd="1" destOrd="0" presId="urn:microsoft.com/office/officeart/2005/8/layout/vList2"/>
    <dgm:cxn modelId="{E30B5E54-01DA-4040-828D-A938936177A2}" type="presParOf" srcId="{96667941-CAFB-484F-B047-06EE655ED475}" destId="{AF8F171A-1BFB-469A-82F1-EC8834D44195}" srcOrd="2" destOrd="0" presId="urn:microsoft.com/office/officeart/2005/8/layout/vList2"/>
    <dgm:cxn modelId="{18BD85B3-3A83-4E8E-A53E-53A15EB021AB}" type="presParOf" srcId="{96667941-CAFB-484F-B047-06EE655ED475}" destId="{5A7B1963-E0F5-4C1C-9BFD-36992270A41B}" srcOrd="3" destOrd="0" presId="urn:microsoft.com/office/officeart/2005/8/layout/vList2"/>
    <dgm:cxn modelId="{5D1292B8-E415-4C63-B092-8FC9601377B0}" type="presParOf" srcId="{96667941-CAFB-484F-B047-06EE655ED475}" destId="{239A007F-3D2F-42E9-BA67-BFA6A74F836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5E3C88-F125-4B07-9DE6-68CC32E1297C}"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E39C6D8D-DA78-4739-B1CE-82C805F55ED6}">
      <dgm:prSet/>
      <dgm:spPr/>
      <dgm:t>
        <a:bodyPr/>
        <a:lstStyle/>
        <a:p>
          <a:r>
            <a:rPr lang="en-US"/>
            <a:t>Although we know that grief reactions are very individual and unique and differ from one person to the other, there are some characteristics that can be seen in some people with disability. </a:t>
          </a:r>
        </a:p>
      </dgm:t>
    </dgm:pt>
    <dgm:pt modelId="{F8C73636-3A0B-4BBA-A596-16C9A0D9544D}" type="parTrans" cxnId="{140D11EB-F6D3-48F3-8DD7-269502678501}">
      <dgm:prSet/>
      <dgm:spPr/>
      <dgm:t>
        <a:bodyPr/>
        <a:lstStyle/>
        <a:p>
          <a:endParaRPr lang="en-US"/>
        </a:p>
      </dgm:t>
    </dgm:pt>
    <dgm:pt modelId="{63D34C99-9017-4A17-B956-2F80762A3B8D}" type="sibTrans" cxnId="{140D11EB-F6D3-48F3-8DD7-269502678501}">
      <dgm:prSet/>
      <dgm:spPr/>
      <dgm:t>
        <a:bodyPr/>
        <a:lstStyle/>
        <a:p>
          <a:endParaRPr lang="en-US"/>
        </a:p>
      </dgm:t>
    </dgm:pt>
    <dgm:pt modelId="{F5FD0894-1E01-4B9F-9942-1B1FAC7F2E39}">
      <dgm:prSet/>
      <dgm:spPr/>
      <dgm:t>
        <a:bodyPr/>
        <a:lstStyle/>
        <a:p>
          <a:r>
            <a:rPr lang="en-US" dirty="0"/>
            <a:t>These may relate to: COGNITION/COMMUNICATION/LIFE LEARNING EXPERIENCE</a:t>
          </a:r>
        </a:p>
      </dgm:t>
    </dgm:pt>
    <dgm:pt modelId="{E9192FBC-2431-48B4-B25B-DBD63F9A7376}" type="parTrans" cxnId="{9DC26AB1-72E6-447D-8CF0-BAA4C604C3F5}">
      <dgm:prSet/>
      <dgm:spPr/>
      <dgm:t>
        <a:bodyPr/>
        <a:lstStyle/>
        <a:p>
          <a:endParaRPr lang="en-US"/>
        </a:p>
      </dgm:t>
    </dgm:pt>
    <dgm:pt modelId="{617FBB1D-FA7C-4CF9-B1E1-A4909E1BD747}" type="sibTrans" cxnId="{9DC26AB1-72E6-447D-8CF0-BAA4C604C3F5}">
      <dgm:prSet/>
      <dgm:spPr/>
      <dgm:t>
        <a:bodyPr/>
        <a:lstStyle/>
        <a:p>
          <a:endParaRPr lang="en-US"/>
        </a:p>
      </dgm:t>
    </dgm:pt>
    <dgm:pt modelId="{214F73DE-C4D2-464E-9412-73100D0E9285}">
      <dgm:prSet custT="1"/>
      <dgm:spPr/>
      <dgm:t>
        <a:bodyPr/>
        <a:lstStyle/>
        <a:p>
          <a:endParaRPr lang="en-US" sz="2000" b="1" dirty="0"/>
        </a:p>
      </dgm:t>
    </dgm:pt>
    <dgm:pt modelId="{C0587D71-8324-4659-85FB-D184584C7366}" type="parTrans" cxnId="{B9493EBC-AA71-41B6-8DCD-692246B72363}">
      <dgm:prSet/>
      <dgm:spPr/>
      <dgm:t>
        <a:bodyPr/>
        <a:lstStyle/>
        <a:p>
          <a:endParaRPr lang="en-US"/>
        </a:p>
      </dgm:t>
    </dgm:pt>
    <dgm:pt modelId="{1970E7E8-32D2-41BF-ACEC-9E3340431655}" type="sibTrans" cxnId="{B9493EBC-AA71-41B6-8DCD-692246B72363}">
      <dgm:prSet/>
      <dgm:spPr/>
      <dgm:t>
        <a:bodyPr/>
        <a:lstStyle/>
        <a:p>
          <a:endParaRPr lang="en-US"/>
        </a:p>
      </dgm:t>
    </dgm:pt>
    <dgm:pt modelId="{09CF766E-514C-45C5-9566-1E049E2971BB}">
      <dgm:prSet/>
      <dgm:spPr/>
      <dgm:t>
        <a:bodyPr/>
        <a:lstStyle/>
        <a:p>
          <a:r>
            <a:rPr lang="en-US" dirty="0"/>
            <a:t>However it is important to </a:t>
          </a:r>
          <a:r>
            <a:rPr lang="en-US" dirty="0" err="1"/>
            <a:t>realise</a:t>
          </a:r>
          <a:r>
            <a:rPr lang="en-US" dirty="0"/>
            <a:t> that people with disabilities don’t need to have a full understanding of the concept of death to feel the loss. They may feel the loss and the grief by virtue of the fact that an important person is gone </a:t>
          </a:r>
        </a:p>
      </dgm:t>
    </dgm:pt>
    <dgm:pt modelId="{A420CD58-E1AD-4BF7-90EE-D30B2A257A4C}" type="parTrans" cxnId="{BC932BCD-D9A0-4F2B-AD17-26B5C497633A}">
      <dgm:prSet/>
      <dgm:spPr/>
      <dgm:t>
        <a:bodyPr/>
        <a:lstStyle/>
        <a:p>
          <a:endParaRPr lang="en-US"/>
        </a:p>
      </dgm:t>
    </dgm:pt>
    <dgm:pt modelId="{2AD39A0B-2C91-4768-A623-7A9E55ACF188}" type="sibTrans" cxnId="{BC932BCD-D9A0-4F2B-AD17-26B5C497633A}">
      <dgm:prSet/>
      <dgm:spPr/>
      <dgm:t>
        <a:bodyPr/>
        <a:lstStyle/>
        <a:p>
          <a:endParaRPr lang="en-US"/>
        </a:p>
      </dgm:t>
    </dgm:pt>
    <dgm:pt modelId="{D8A14DC4-C72B-4D0B-92A4-593FB16AD08D}" type="pres">
      <dgm:prSet presAssocID="{B35E3C88-F125-4B07-9DE6-68CC32E1297C}" presName="linear" presStyleCnt="0">
        <dgm:presLayoutVars>
          <dgm:animLvl val="lvl"/>
          <dgm:resizeHandles val="exact"/>
        </dgm:presLayoutVars>
      </dgm:prSet>
      <dgm:spPr/>
      <dgm:t>
        <a:bodyPr/>
        <a:lstStyle/>
        <a:p>
          <a:endParaRPr lang="en-US"/>
        </a:p>
      </dgm:t>
    </dgm:pt>
    <dgm:pt modelId="{4D10188B-68B2-4D43-A02A-23CE5DC96C00}" type="pres">
      <dgm:prSet presAssocID="{E39C6D8D-DA78-4739-B1CE-82C805F55ED6}" presName="parentText" presStyleLbl="node1" presStyleIdx="0" presStyleCnt="3">
        <dgm:presLayoutVars>
          <dgm:chMax val="0"/>
          <dgm:bulletEnabled val="1"/>
        </dgm:presLayoutVars>
      </dgm:prSet>
      <dgm:spPr/>
      <dgm:t>
        <a:bodyPr/>
        <a:lstStyle/>
        <a:p>
          <a:endParaRPr lang="en-US"/>
        </a:p>
      </dgm:t>
    </dgm:pt>
    <dgm:pt modelId="{0CEDD394-704C-4E22-8778-DAAF954A3A58}" type="pres">
      <dgm:prSet presAssocID="{63D34C99-9017-4A17-B956-2F80762A3B8D}" presName="spacer" presStyleCnt="0"/>
      <dgm:spPr/>
    </dgm:pt>
    <dgm:pt modelId="{9F9E1A86-8AC4-46F6-9463-86A246368D10}" type="pres">
      <dgm:prSet presAssocID="{F5FD0894-1E01-4B9F-9942-1B1FAC7F2E39}" presName="parentText" presStyleLbl="node1" presStyleIdx="1" presStyleCnt="3">
        <dgm:presLayoutVars>
          <dgm:chMax val="0"/>
          <dgm:bulletEnabled val="1"/>
        </dgm:presLayoutVars>
      </dgm:prSet>
      <dgm:spPr/>
      <dgm:t>
        <a:bodyPr/>
        <a:lstStyle/>
        <a:p>
          <a:endParaRPr lang="en-US"/>
        </a:p>
      </dgm:t>
    </dgm:pt>
    <dgm:pt modelId="{68E64140-B33A-434C-BEAA-41E52B38D2FE}" type="pres">
      <dgm:prSet presAssocID="{F5FD0894-1E01-4B9F-9942-1B1FAC7F2E39}" presName="childText" presStyleLbl="revTx" presStyleIdx="0" presStyleCnt="1">
        <dgm:presLayoutVars>
          <dgm:bulletEnabled val="1"/>
        </dgm:presLayoutVars>
      </dgm:prSet>
      <dgm:spPr/>
      <dgm:t>
        <a:bodyPr/>
        <a:lstStyle/>
        <a:p>
          <a:endParaRPr lang="en-US"/>
        </a:p>
      </dgm:t>
    </dgm:pt>
    <dgm:pt modelId="{46655F2D-B6D7-40F6-85E2-80C0334F7EDB}" type="pres">
      <dgm:prSet presAssocID="{09CF766E-514C-45C5-9566-1E049E2971BB}" presName="parentText" presStyleLbl="node1" presStyleIdx="2" presStyleCnt="3">
        <dgm:presLayoutVars>
          <dgm:chMax val="0"/>
          <dgm:bulletEnabled val="1"/>
        </dgm:presLayoutVars>
      </dgm:prSet>
      <dgm:spPr/>
      <dgm:t>
        <a:bodyPr/>
        <a:lstStyle/>
        <a:p>
          <a:endParaRPr lang="en-US"/>
        </a:p>
      </dgm:t>
    </dgm:pt>
  </dgm:ptLst>
  <dgm:cxnLst>
    <dgm:cxn modelId="{BC932BCD-D9A0-4F2B-AD17-26B5C497633A}" srcId="{B35E3C88-F125-4B07-9DE6-68CC32E1297C}" destId="{09CF766E-514C-45C5-9566-1E049E2971BB}" srcOrd="2" destOrd="0" parTransId="{A420CD58-E1AD-4BF7-90EE-D30B2A257A4C}" sibTransId="{2AD39A0B-2C91-4768-A623-7A9E55ACF188}"/>
    <dgm:cxn modelId="{140D11EB-F6D3-48F3-8DD7-269502678501}" srcId="{B35E3C88-F125-4B07-9DE6-68CC32E1297C}" destId="{E39C6D8D-DA78-4739-B1CE-82C805F55ED6}" srcOrd="0" destOrd="0" parTransId="{F8C73636-3A0B-4BBA-A596-16C9A0D9544D}" sibTransId="{63D34C99-9017-4A17-B956-2F80762A3B8D}"/>
    <dgm:cxn modelId="{F2C5CDC8-4EFD-49BA-8D51-D041538AAC5E}" type="presOf" srcId="{E39C6D8D-DA78-4739-B1CE-82C805F55ED6}" destId="{4D10188B-68B2-4D43-A02A-23CE5DC96C00}" srcOrd="0" destOrd="0" presId="urn:microsoft.com/office/officeart/2005/8/layout/vList2"/>
    <dgm:cxn modelId="{B9493EBC-AA71-41B6-8DCD-692246B72363}" srcId="{F5FD0894-1E01-4B9F-9942-1B1FAC7F2E39}" destId="{214F73DE-C4D2-464E-9412-73100D0E9285}" srcOrd="0" destOrd="0" parTransId="{C0587D71-8324-4659-85FB-D184584C7366}" sibTransId="{1970E7E8-32D2-41BF-ACEC-9E3340431655}"/>
    <dgm:cxn modelId="{9DC26AB1-72E6-447D-8CF0-BAA4C604C3F5}" srcId="{B35E3C88-F125-4B07-9DE6-68CC32E1297C}" destId="{F5FD0894-1E01-4B9F-9942-1B1FAC7F2E39}" srcOrd="1" destOrd="0" parTransId="{E9192FBC-2431-48B4-B25B-DBD63F9A7376}" sibTransId="{617FBB1D-FA7C-4CF9-B1E1-A4909E1BD747}"/>
    <dgm:cxn modelId="{5FF1EEB2-BC16-48FA-83DA-B835BB01264A}" type="presOf" srcId="{B35E3C88-F125-4B07-9DE6-68CC32E1297C}" destId="{D8A14DC4-C72B-4D0B-92A4-593FB16AD08D}" srcOrd="0" destOrd="0" presId="urn:microsoft.com/office/officeart/2005/8/layout/vList2"/>
    <dgm:cxn modelId="{B585C29F-21E6-40DF-A2A7-97F3A687721D}" type="presOf" srcId="{09CF766E-514C-45C5-9566-1E049E2971BB}" destId="{46655F2D-B6D7-40F6-85E2-80C0334F7EDB}" srcOrd="0" destOrd="0" presId="urn:microsoft.com/office/officeart/2005/8/layout/vList2"/>
    <dgm:cxn modelId="{1AAEC58E-4F9E-4BE2-8D6B-EA6763111710}" type="presOf" srcId="{F5FD0894-1E01-4B9F-9942-1B1FAC7F2E39}" destId="{9F9E1A86-8AC4-46F6-9463-86A246368D10}" srcOrd="0" destOrd="0" presId="urn:microsoft.com/office/officeart/2005/8/layout/vList2"/>
    <dgm:cxn modelId="{026890FE-DB86-4EF6-A904-1EDC575678AC}" type="presOf" srcId="{214F73DE-C4D2-464E-9412-73100D0E9285}" destId="{68E64140-B33A-434C-BEAA-41E52B38D2FE}" srcOrd="0" destOrd="0" presId="urn:microsoft.com/office/officeart/2005/8/layout/vList2"/>
    <dgm:cxn modelId="{FAE53F80-356C-4DF8-B1B7-13B8FEFFF8EF}" type="presParOf" srcId="{D8A14DC4-C72B-4D0B-92A4-593FB16AD08D}" destId="{4D10188B-68B2-4D43-A02A-23CE5DC96C00}" srcOrd="0" destOrd="0" presId="urn:microsoft.com/office/officeart/2005/8/layout/vList2"/>
    <dgm:cxn modelId="{2138A83B-BFF9-4967-9A5C-DC7B7085F068}" type="presParOf" srcId="{D8A14DC4-C72B-4D0B-92A4-593FB16AD08D}" destId="{0CEDD394-704C-4E22-8778-DAAF954A3A58}" srcOrd="1" destOrd="0" presId="urn:microsoft.com/office/officeart/2005/8/layout/vList2"/>
    <dgm:cxn modelId="{8EAD275F-AF13-4711-9478-C29210BF6594}" type="presParOf" srcId="{D8A14DC4-C72B-4D0B-92A4-593FB16AD08D}" destId="{9F9E1A86-8AC4-46F6-9463-86A246368D10}" srcOrd="2" destOrd="0" presId="urn:microsoft.com/office/officeart/2005/8/layout/vList2"/>
    <dgm:cxn modelId="{B16FBE3E-F5DA-44F4-8E9E-D0CEC1E8A2A2}" type="presParOf" srcId="{D8A14DC4-C72B-4D0B-92A4-593FB16AD08D}" destId="{68E64140-B33A-434C-BEAA-41E52B38D2FE}" srcOrd="3" destOrd="0" presId="urn:microsoft.com/office/officeart/2005/8/layout/vList2"/>
    <dgm:cxn modelId="{3646E3BB-5C61-4534-8885-60A0301EA0A0}" type="presParOf" srcId="{D8A14DC4-C72B-4D0B-92A4-593FB16AD08D}" destId="{46655F2D-B6D7-40F6-85E2-80C0334F7ED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345A5C8-5983-4963-9938-84F20460EE14}"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5195592D-AE1B-43E8-AB62-487D4B926DD2}">
      <dgm:prSet/>
      <dgm:spPr/>
      <dgm:t>
        <a:bodyPr/>
        <a:lstStyle/>
        <a:p>
          <a:r>
            <a:rPr lang="en-US" dirty="0"/>
            <a:t>People with a learning disability will have a range of communication styles or abilities or difficulties expressing negative emotions</a:t>
          </a:r>
        </a:p>
      </dgm:t>
    </dgm:pt>
    <dgm:pt modelId="{02BDD8E0-4A68-4B56-B1C0-DF1B5C47369F}" type="parTrans" cxnId="{E256EC13-4545-4919-B87C-9C3251182E0D}">
      <dgm:prSet/>
      <dgm:spPr/>
      <dgm:t>
        <a:bodyPr/>
        <a:lstStyle/>
        <a:p>
          <a:endParaRPr lang="en-US"/>
        </a:p>
      </dgm:t>
    </dgm:pt>
    <dgm:pt modelId="{4930F87A-8D24-4DBB-A663-F1F60BC6171E}" type="sibTrans" cxnId="{E256EC13-4545-4919-B87C-9C3251182E0D}">
      <dgm:prSet/>
      <dgm:spPr/>
      <dgm:t>
        <a:bodyPr/>
        <a:lstStyle/>
        <a:p>
          <a:endParaRPr lang="en-US"/>
        </a:p>
      </dgm:t>
    </dgm:pt>
    <dgm:pt modelId="{046F85F7-9ADA-4C73-BAB8-A8AEB6496590}">
      <dgm:prSet/>
      <dgm:spPr/>
      <dgm:t>
        <a:bodyPr/>
        <a:lstStyle/>
        <a:p>
          <a:r>
            <a:rPr lang="en-US"/>
            <a:t>For some people with disabilities, a change in behaviour might be a better indicator of grief and loss than what the person communicates directly through speech or through other means. </a:t>
          </a:r>
        </a:p>
      </dgm:t>
    </dgm:pt>
    <dgm:pt modelId="{2F38ED39-DA64-4258-B2BC-6CBEE7D2A933}" type="parTrans" cxnId="{F4C72D0A-204D-4D3A-BB71-9AA23DF4964D}">
      <dgm:prSet/>
      <dgm:spPr/>
      <dgm:t>
        <a:bodyPr/>
        <a:lstStyle/>
        <a:p>
          <a:endParaRPr lang="en-US"/>
        </a:p>
      </dgm:t>
    </dgm:pt>
    <dgm:pt modelId="{44ECD118-78E3-48BB-9415-A6DF9D2503CC}" type="sibTrans" cxnId="{F4C72D0A-204D-4D3A-BB71-9AA23DF4964D}">
      <dgm:prSet/>
      <dgm:spPr/>
      <dgm:t>
        <a:bodyPr/>
        <a:lstStyle/>
        <a:p>
          <a:endParaRPr lang="en-US"/>
        </a:p>
      </dgm:t>
    </dgm:pt>
    <dgm:pt modelId="{B52A3379-4E72-4CB8-80E2-9B802C2BF3EB}">
      <dgm:prSet/>
      <dgm:spPr/>
      <dgm:t>
        <a:bodyPr/>
        <a:lstStyle/>
        <a:p>
          <a:r>
            <a:rPr lang="en-US"/>
            <a:t>It is important to be sensitive to any changes in eating or sleeping patterns, or interest or participation in activities and social interactions. These may indicate how the person is coping with the loss. </a:t>
          </a:r>
        </a:p>
      </dgm:t>
    </dgm:pt>
    <dgm:pt modelId="{2EA445E0-0C86-41B2-B84C-F053D7919FDE}" type="parTrans" cxnId="{DF796174-EC21-42BF-9EDE-68EF2854D997}">
      <dgm:prSet/>
      <dgm:spPr/>
      <dgm:t>
        <a:bodyPr/>
        <a:lstStyle/>
        <a:p>
          <a:endParaRPr lang="en-US"/>
        </a:p>
      </dgm:t>
    </dgm:pt>
    <dgm:pt modelId="{59620C25-0CCC-41EA-A5B1-08F734090F42}" type="sibTrans" cxnId="{DF796174-EC21-42BF-9EDE-68EF2854D997}">
      <dgm:prSet/>
      <dgm:spPr/>
      <dgm:t>
        <a:bodyPr/>
        <a:lstStyle/>
        <a:p>
          <a:endParaRPr lang="en-US"/>
        </a:p>
      </dgm:t>
    </dgm:pt>
    <dgm:pt modelId="{E433DDA4-876B-4605-BC74-4EE25B6A2B24}" type="pres">
      <dgm:prSet presAssocID="{7345A5C8-5983-4963-9938-84F20460EE14}" presName="vert0" presStyleCnt="0">
        <dgm:presLayoutVars>
          <dgm:dir/>
          <dgm:animOne val="branch"/>
          <dgm:animLvl val="lvl"/>
        </dgm:presLayoutVars>
      </dgm:prSet>
      <dgm:spPr/>
      <dgm:t>
        <a:bodyPr/>
        <a:lstStyle/>
        <a:p>
          <a:endParaRPr lang="en-US"/>
        </a:p>
      </dgm:t>
    </dgm:pt>
    <dgm:pt modelId="{4FF06343-82D5-4742-A871-5422537BDE70}" type="pres">
      <dgm:prSet presAssocID="{5195592D-AE1B-43E8-AB62-487D4B926DD2}" presName="thickLine" presStyleLbl="alignNode1" presStyleIdx="0" presStyleCnt="3"/>
      <dgm:spPr/>
    </dgm:pt>
    <dgm:pt modelId="{0509892B-442F-46FE-B949-B1B44DBED8FD}" type="pres">
      <dgm:prSet presAssocID="{5195592D-AE1B-43E8-AB62-487D4B926DD2}" presName="horz1" presStyleCnt="0"/>
      <dgm:spPr/>
    </dgm:pt>
    <dgm:pt modelId="{52E201E2-13F1-4993-8D01-5440C5508ABD}" type="pres">
      <dgm:prSet presAssocID="{5195592D-AE1B-43E8-AB62-487D4B926DD2}" presName="tx1" presStyleLbl="revTx" presStyleIdx="0" presStyleCnt="3"/>
      <dgm:spPr/>
      <dgm:t>
        <a:bodyPr/>
        <a:lstStyle/>
        <a:p>
          <a:endParaRPr lang="en-US"/>
        </a:p>
      </dgm:t>
    </dgm:pt>
    <dgm:pt modelId="{FE5FFAE6-6C20-44C0-955B-74AA5EA5ADEC}" type="pres">
      <dgm:prSet presAssocID="{5195592D-AE1B-43E8-AB62-487D4B926DD2}" presName="vert1" presStyleCnt="0"/>
      <dgm:spPr/>
    </dgm:pt>
    <dgm:pt modelId="{E2A3FE42-B088-4F92-B87B-76B3E5CB2BF8}" type="pres">
      <dgm:prSet presAssocID="{046F85F7-9ADA-4C73-BAB8-A8AEB6496590}" presName="thickLine" presStyleLbl="alignNode1" presStyleIdx="1" presStyleCnt="3"/>
      <dgm:spPr/>
    </dgm:pt>
    <dgm:pt modelId="{AEA646A5-6E82-4E3D-8293-772448E96963}" type="pres">
      <dgm:prSet presAssocID="{046F85F7-9ADA-4C73-BAB8-A8AEB6496590}" presName="horz1" presStyleCnt="0"/>
      <dgm:spPr/>
    </dgm:pt>
    <dgm:pt modelId="{21D53D55-EB45-46E7-922C-53CCC51159A2}" type="pres">
      <dgm:prSet presAssocID="{046F85F7-9ADA-4C73-BAB8-A8AEB6496590}" presName="tx1" presStyleLbl="revTx" presStyleIdx="1" presStyleCnt="3"/>
      <dgm:spPr/>
      <dgm:t>
        <a:bodyPr/>
        <a:lstStyle/>
        <a:p>
          <a:endParaRPr lang="en-US"/>
        </a:p>
      </dgm:t>
    </dgm:pt>
    <dgm:pt modelId="{F580B695-4688-49B1-8DA2-E647DBB565EA}" type="pres">
      <dgm:prSet presAssocID="{046F85F7-9ADA-4C73-BAB8-A8AEB6496590}" presName="vert1" presStyleCnt="0"/>
      <dgm:spPr/>
    </dgm:pt>
    <dgm:pt modelId="{97156FFC-8205-4031-B3A9-17A0E8DCA783}" type="pres">
      <dgm:prSet presAssocID="{B52A3379-4E72-4CB8-80E2-9B802C2BF3EB}" presName="thickLine" presStyleLbl="alignNode1" presStyleIdx="2" presStyleCnt="3"/>
      <dgm:spPr/>
    </dgm:pt>
    <dgm:pt modelId="{7F34B15E-720C-4CDE-A037-0823BFC0EA5E}" type="pres">
      <dgm:prSet presAssocID="{B52A3379-4E72-4CB8-80E2-9B802C2BF3EB}" presName="horz1" presStyleCnt="0"/>
      <dgm:spPr/>
    </dgm:pt>
    <dgm:pt modelId="{BCADBAD2-0B89-45C7-8E81-F247FFEF317C}" type="pres">
      <dgm:prSet presAssocID="{B52A3379-4E72-4CB8-80E2-9B802C2BF3EB}" presName="tx1" presStyleLbl="revTx" presStyleIdx="2" presStyleCnt="3"/>
      <dgm:spPr/>
      <dgm:t>
        <a:bodyPr/>
        <a:lstStyle/>
        <a:p>
          <a:endParaRPr lang="en-US"/>
        </a:p>
      </dgm:t>
    </dgm:pt>
    <dgm:pt modelId="{F8465DCD-02B0-47B3-A020-20B8B95BB4DF}" type="pres">
      <dgm:prSet presAssocID="{B52A3379-4E72-4CB8-80E2-9B802C2BF3EB}" presName="vert1" presStyleCnt="0"/>
      <dgm:spPr/>
    </dgm:pt>
  </dgm:ptLst>
  <dgm:cxnLst>
    <dgm:cxn modelId="{6F532FBB-F4FB-4F9E-9989-9B7D33CD5209}" type="presOf" srcId="{7345A5C8-5983-4963-9938-84F20460EE14}" destId="{E433DDA4-876B-4605-BC74-4EE25B6A2B24}" srcOrd="0" destOrd="0" presId="urn:microsoft.com/office/officeart/2008/layout/LinedList"/>
    <dgm:cxn modelId="{F4C72D0A-204D-4D3A-BB71-9AA23DF4964D}" srcId="{7345A5C8-5983-4963-9938-84F20460EE14}" destId="{046F85F7-9ADA-4C73-BAB8-A8AEB6496590}" srcOrd="1" destOrd="0" parTransId="{2F38ED39-DA64-4258-B2BC-6CBEE7D2A933}" sibTransId="{44ECD118-78E3-48BB-9415-A6DF9D2503CC}"/>
    <dgm:cxn modelId="{3BD09A06-66E9-4CE6-8BF5-DB28CB3FED0C}" type="presOf" srcId="{5195592D-AE1B-43E8-AB62-487D4B926DD2}" destId="{52E201E2-13F1-4993-8D01-5440C5508ABD}" srcOrd="0" destOrd="0" presId="urn:microsoft.com/office/officeart/2008/layout/LinedList"/>
    <dgm:cxn modelId="{E256EC13-4545-4919-B87C-9C3251182E0D}" srcId="{7345A5C8-5983-4963-9938-84F20460EE14}" destId="{5195592D-AE1B-43E8-AB62-487D4B926DD2}" srcOrd="0" destOrd="0" parTransId="{02BDD8E0-4A68-4B56-B1C0-DF1B5C47369F}" sibTransId="{4930F87A-8D24-4DBB-A663-F1F60BC6171E}"/>
    <dgm:cxn modelId="{F4A4D7F6-B122-4326-97BB-693A60DB5B7F}" type="presOf" srcId="{B52A3379-4E72-4CB8-80E2-9B802C2BF3EB}" destId="{BCADBAD2-0B89-45C7-8E81-F247FFEF317C}" srcOrd="0" destOrd="0" presId="urn:microsoft.com/office/officeart/2008/layout/LinedList"/>
    <dgm:cxn modelId="{DF796174-EC21-42BF-9EDE-68EF2854D997}" srcId="{7345A5C8-5983-4963-9938-84F20460EE14}" destId="{B52A3379-4E72-4CB8-80E2-9B802C2BF3EB}" srcOrd="2" destOrd="0" parTransId="{2EA445E0-0C86-41B2-B84C-F053D7919FDE}" sibTransId="{59620C25-0CCC-41EA-A5B1-08F734090F42}"/>
    <dgm:cxn modelId="{B35B69F5-845D-4C00-A56A-38F88143B514}" type="presOf" srcId="{046F85F7-9ADA-4C73-BAB8-A8AEB6496590}" destId="{21D53D55-EB45-46E7-922C-53CCC51159A2}" srcOrd="0" destOrd="0" presId="urn:microsoft.com/office/officeart/2008/layout/LinedList"/>
    <dgm:cxn modelId="{AD119925-9EDF-48AD-8D8E-FA504388B69A}" type="presParOf" srcId="{E433DDA4-876B-4605-BC74-4EE25B6A2B24}" destId="{4FF06343-82D5-4742-A871-5422537BDE70}" srcOrd="0" destOrd="0" presId="urn:microsoft.com/office/officeart/2008/layout/LinedList"/>
    <dgm:cxn modelId="{608DA771-35BF-4BE9-A48E-E51C1DE32997}" type="presParOf" srcId="{E433DDA4-876B-4605-BC74-4EE25B6A2B24}" destId="{0509892B-442F-46FE-B949-B1B44DBED8FD}" srcOrd="1" destOrd="0" presId="urn:microsoft.com/office/officeart/2008/layout/LinedList"/>
    <dgm:cxn modelId="{541F323C-D2EC-4817-9F7E-C0A2857270A3}" type="presParOf" srcId="{0509892B-442F-46FE-B949-B1B44DBED8FD}" destId="{52E201E2-13F1-4993-8D01-5440C5508ABD}" srcOrd="0" destOrd="0" presId="urn:microsoft.com/office/officeart/2008/layout/LinedList"/>
    <dgm:cxn modelId="{0F83693F-3244-466B-9512-76DF418297D9}" type="presParOf" srcId="{0509892B-442F-46FE-B949-B1B44DBED8FD}" destId="{FE5FFAE6-6C20-44C0-955B-74AA5EA5ADEC}" srcOrd="1" destOrd="0" presId="urn:microsoft.com/office/officeart/2008/layout/LinedList"/>
    <dgm:cxn modelId="{55EF9AB1-FAEA-4CEF-A97F-D177DC5D9789}" type="presParOf" srcId="{E433DDA4-876B-4605-BC74-4EE25B6A2B24}" destId="{E2A3FE42-B088-4F92-B87B-76B3E5CB2BF8}" srcOrd="2" destOrd="0" presId="urn:microsoft.com/office/officeart/2008/layout/LinedList"/>
    <dgm:cxn modelId="{3C33547A-91D6-4598-A9F4-8B3FAC5B0A90}" type="presParOf" srcId="{E433DDA4-876B-4605-BC74-4EE25B6A2B24}" destId="{AEA646A5-6E82-4E3D-8293-772448E96963}" srcOrd="3" destOrd="0" presId="urn:microsoft.com/office/officeart/2008/layout/LinedList"/>
    <dgm:cxn modelId="{913FDD25-F294-4402-8CAF-29CBCFF596A2}" type="presParOf" srcId="{AEA646A5-6E82-4E3D-8293-772448E96963}" destId="{21D53D55-EB45-46E7-922C-53CCC51159A2}" srcOrd="0" destOrd="0" presId="urn:microsoft.com/office/officeart/2008/layout/LinedList"/>
    <dgm:cxn modelId="{3FB1539D-F395-41A6-93AC-6B475331B96A}" type="presParOf" srcId="{AEA646A5-6E82-4E3D-8293-772448E96963}" destId="{F580B695-4688-49B1-8DA2-E647DBB565EA}" srcOrd="1" destOrd="0" presId="urn:microsoft.com/office/officeart/2008/layout/LinedList"/>
    <dgm:cxn modelId="{06D90F71-B160-4E22-B4A2-0771980EAC44}" type="presParOf" srcId="{E433DDA4-876B-4605-BC74-4EE25B6A2B24}" destId="{97156FFC-8205-4031-B3A9-17A0E8DCA783}" srcOrd="4" destOrd="0" presId="urn:microsoft.com/office/officeart/2008/layout/LinedList"/>
    <dgm:cxn modelId="{0B8C585E-1CF4-4F29-BDF0-09A35675B3E0}" type="presParOf" srcId="{E433DDA4-876B-4605-BC74-4EE25B6A2B24}" destId="{7F34B15E-720C-4CDE-A037-0823BFC0EA5E}" srcOrd="5" destOrd="0" presId="urn:microsoft.com/office/officeart/2008/layout/LinedList"/>
    <dgm:cxn modelId="{6ACEEC63-5056-42C8-8535-D84DA7BA0C23}" type="presParOf" srcId="{7F34B15E-720C-4CDE-A037-0823BFC0EA5E}" destId="{BCADBAD2-0B89-45C7-8E81-F247FFEF317C}" srcOrd="0" destOrd="0" presId="urn:microsoft.com/office/officeart/2008/layout/LinedList"/>
    <dgm:cxn modelId="{1AE89952-A5C1-449F-9729-03F9F7B07819}" type="presParOf" srcId="{7F34B15E-720C-4CDE-A037-0823BFC0EA5E}" destId="{F8465DCD-02B0-47B3-A020-20B8B95BB4D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4DD3403-8FA0-428B-A7F1-8E02384A0757}"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203FC6BF-87BA-437E-8DCB-7F8C347BE522}">
      <dgm:prSet/>
      <dgm:spPr/>
      <dgm:t>
        <a:bodyPr/>
        <a:lstStyle/>
        <a:p>
          <a:r>
            <a:rPr lang="en-US"/>
            <a:t>The life experiences of people with disabilities can make it difficult  to deal effectively with loss and grief as parents and staff may treat them differently. For example, tjeymay try to shield them from the harsh realities of life with the fear that they may not be able to cope. </a:t>
          </a:r>
        </a:p>
      </dgm:t>
    </dgm:pt>
    <dgm:pt modelId="{D10F2D9E-F47C-4F11-84B8-349DE8D2C30C}" type="parTrans" cxnId="{3CF23529-0591-4B5F-AFA1-489033E756D5}">
      <dgm:prSet/>
      <dgm:spPr/>
      <dgm:t>
        <a:bodyPr/>
        <a:lstStyle/>
        <a:p>
          <a:endParaRPr lang="en-US"/>
        </a:p>
      </dgm:t>
    </dgm:pt>
    <dgm:pt modelId="{3AC196AC-194B-45A1-B765-6CC62359459A}" type="sibTrans" cxnId="{3CF23529-0591-4B5F-AFA1-489033E756D5}">
      <dgm:prSet/>
      <dgm:spPr/>
      <dgm:t>
        <a:bodyPr/>
        <a:lstStyle/>
        <a:p>
          <a:endParaRPr lang="en-US"/>
        </a:p>
      </dgm:t>
    </dgm:pt>
    <dgm:pt modelId="{2008B6B4-332D-4335-89EF-CDE5B0B5B72F}">
      <dgm:prSet/>
      <dgm:spPr/>
      <dgm:t>
        <a:bodyPr/>
        <a:lstStyle/>
        <a:p>
          <a:r>
            <a:rPr lang="en-US"/>
            <a:t>People with disabilities might have experienced multiple losses over time. They may have seen a number of friends or people they have known die. They may have also experienced ongoing staff turnover and changes in residential settings and living arrangements, many of which are beyond their control. </a:t>
          </a:r>
        </a:p>
      </dgm:t>
    </dgm:pt>
    <dgm:pt modelId="{980EBC8B-0ED8-466B-A82C-F921DB9D0A83}" type="parTrans" cxnId="{57D675BE-D99F-40DD-A1F8-80008A2C04C6}">
      <dgm:prSet/>
      <dgm:spPr/>
      <dgm:t>
        <a:bodyPr/>
        <a:lstStyle/>
        <a:p>
          <a:endParaRPr lang="en-US"/>
        </a:p>
      </dgm:t>
    </dgm:pt>
    <dgm:pt modelId="{A7368148-29C0-4F39-AB87-FC8ED1973C86}" type="sibTrans" cxnId="{57D675BE-D99F-40DD-A1F8-80008A2C04C6}">
      <dgm:prSet/>
      <dgm:spPr/>
      <dgm:t>
        <a:bodyPr/>
        <a:lstStyle/>
        <a:p>
          <a:endParaRPr lang="en-US"/>
        </a:p>
      </dgm:t>
    </dgm:pt>
    <dgm:pt modelId="{15D30E88-B41E-4173-83C1-6C595115C644}">
      <dgm:prSet/>
      <dgm:spPr/>
      <dgm:t>
        <a:bodyPr/>
        <a:lstStyle/>
        <a:p>
          <a:r>
            <a:rPr lang="en-US"/>
            <a:t>If the person has a limited number of close relationships and social supports, the impact of these losses may be more magnified than would otherwise be the case. </a:t>
          </a:r>
        </a:p>
      </dgm:t>
    </dgm:pt>
    <dgm:pt modelId="{063BEBCA-C988-4F5E-9921-FF44499FC6F9}" type="parTrans" cxnId="{26F25E98-6CE5-43A4-8D4D-483DD699B15B}">
      <dgm:prSet/>
      <dgm:spPr/>
      <dgm:t>
        <a:bodyPr/>
        <a:lstStyle/>
        <a:p>
          <a:endParaRPr lang="en-US"/>
        </a:p>
      </dgm:t>
    </dgm:pt>
    <dgm:pt modelId="{DE53323E-7EF2-498B-935B-0FA617E64CF5}" type="sibTrans" cxnId="{26F25E98-6CE5-43A4-8D4D-483DD699B15B}">
      <dgm:prSet/>
      <dgm:spPr/>
      <dgm:t>
        <a:bodyPr/>
        <a:lstStyle/>
        <a:p>
          <a:endParaRPr lang="en-US"/>
        </a:p>
      </dgm:t>
    </dgm:pt>
    <dgm:pt modelId="{9C709ABF-5FCC-442C-AAC2-3BAB3E64ED61}">
      <dgm:prSet/>
      <dgm:spPr/>
      <dgm:t>
        <a:bodyPr/>
        <a:lstStyle/>
        <a:p>
          <a:r>
            <a:rPr lang="en-US"/>
            <a:t>If the person who has died is the primary care giver, then the loss can be experienced at multiple levels. </a:t>
          </a:r>
        </a:p>
      </dgm:t>
    </dgm:pt>
    <dgm:pt modelId="{20B91E81-8C09-42D9-9246-F207CEF3C15A}" type="parTrans" cxnId="{B7C60992-27AD-4AD9-82D7-39461E6CD59B}">
      <dgm:prSet/>
      <dgm:spPr/>
      <dgm:t>
        <a:bodyPr/>
        <a:lstStyle/>
        <a:p>
          <a:endParaRPr lang="en-US"/>
        </a:p>
      </dgm:t>
    </dgm:pt>
    <dgm:pt modelId="{D7BFE9DF-2217-4E62-8E25-A1FBE7D16147}" type="sibTrans" cxnId="{B7C60992-27AD-4AD9-82D7-39461E6CD59B}">
      <dgm:prSet/>
      <dgm:spPr/>
      <dgm:t>
        <a:bodyPr/>
        <a:lstStyle/>
        <a:p>
          <a:endParaRPr lang="en-US"/>
        </a:p>
      </dgm:t>
    </dgm:pt>
    <dgm:pt modelId="{A8FFA022-B9E1-42ED-83FA-9C6DEA71B46F}" type="pres">
      <dgm:prSet presAssocID="{14DD3403-8FA0-428B-A7F1-8E02384A0757}" presName="linear" presStyleCnt="0">
        <dgm:presLayoutVars>
          <dgm:animLvl val="lvl"/>
          <dgm:resizeHandles val="exact"/>
        </dgm:presLayoutVars>
      </dgm:prSet>
      <dgm:spPr/>
      <dgm:t>
        <a:bodyPr/>
        <a:lstStyle/>
        <a:p>
          <a:endParaRPr lang="en-US"/>
        </a:p>
      </dgm:t>
    </dgm:pt>
    <dgm:pt modelId="{9C6AE800-336D-4304-B904-D521C16CF08B}" type="pres">
      <dgm:prSet presAssocID="{203FC6BF-87BA-437E-8DCB-7F8C347BE522}" presName="parentText" presStyleLbl="node1" presStyleIdx="0" presStyleCnt="4">
        <dgm:presLayoutVars>
          <dgm:chMax val="0"/>
          <dgm:bulletEnabled val="1"/>
        </dgm:presLayoutVars>
      </dgm:prSet>
      <dgm:spPr/>
      <dgm:t>
        <a:bodyPr/>
        <a:lstStyle/>
        <a:p>
          <a:endParaRPr lang="en-US"/>
        </a:p>
      </dgm:t>
    </dgm:pt>
    <dgm:pt modelId="{63C12615-F50E-4F6D-ACAD-98BE8CEDE119}" type="pres">
      <dgm:prSet presAssocID="{3AC196AC-194B-45A1-B765-6CC62359459A}" presName="spacer" presStyleCnt="0"/>
      <dgm:spPr/>
    </dgm:pt>
    <dgm:pt modelId="{18B397B6-868E-403D-B04C-181007912DD9}" type="pres">
      <dgm:prSet presAssocID="{2008B6B4-332D-4335-89EF-CDE5B0B5B72F}" presName="parentText" presStyleLbl="node1" presStyleIdx="1" presStyleCnt="4">
        <dgm:presLayoutVars>
          <dgm:chMax val="0"/>
          <dgm:bulletEnabled val="1"/>
        </dgm:presLayoutVars>
      </dgm:prSet>
      <dgm:spPr/>
      <dgm:t>
        <a:bodyPr/>
        <a:lstStyle/>
        <a:p>
          <a:endParaRPr lang="en-US"/>
        </a:p>
      </dgm:t>
    </dgm:pt>
    <dgm:pt modelId="{9FDA66B9-E916-4CBC-9C79-0000911750E6}" type="pres">
      <dgm:prSet presAssocID="{A7368148-29C0-4F39-AB87-FC8ED1973C86}" presName="spacer" presStyleCnt="0"/>
      <dgm:spPr/>
    </dgm:pt>
    <dgm:pt modelId="{50238D9F-6527-414B-9D7C-4EB2FF087A10}" type="pres">
      <dgm:prSet presAssocID="{15D30E88-B41E-4173-83C1-6C595115C644}" presName="parentText" presStyleLbl="node1" presStyleIdx="2" presStyleCnt="4">
        <dgm:presLayoutVars>
          <dgm:chMax val="0"/>
          <dgm:bulletEnabled val="1"/>
        </dgm:presLayoutVars>
      </dgm:prSet>
      <dgm:spPr/>
      <dgm:t>
        <a:bodyPr/>
        <a:lstStyle/>
        <a:p>
          <a:endParaRPr lang="en-US"/>
        </a:p>
      </dgm:t>
    </dgm:pt>
    <dgm:pt modelId="{3AE7CF6D-6C5B-41D4-AB08-350B5CC889F0}" type="pres">
      <dgm:prSet presAssocID="{DE53323E-7EF2-498B-935B-0FA617E64CF5}" presName="spacer" presStyleCnt="0"/>
      <dgm:spPr/>
    </dgm:pt>
    <dgm:pt modelId="{1756AC2C-191C-401E-A33E-F96CFC326F0C}" type="pres">
      <dgm:prSet presAssocID="{9C709ABF-5FCC-442C-AAC2-3BAB3E64ED61}" presName="parentText" presStyleLbl="node1" presStyleIdx="3" presStyleCnt="4">
        <dgm:presLayoutVars>
          <dgm:chMax val="0"/>
          <dgm:bulletEnabled val="1"/>
        </dgm:presLayoutVars>
      </dgm:prSet>
      <dgm:spPr/>
      <dgm:t>
        <a:bodyPr/>
        <a:lstStyle/>
        <a:p>
          <a:endParaRPr lang="en-US"/>
        </a:p>
      </dgm:t>
    </dgm:pt>
  </dgm:ptLst>
  <dgm:cxnLst>
    <dgm:cxn modelId="{06A6167A-97D5-4A29-8CA5-98F7D1AFACD1}" type="presOf" srcId="{2008B6B4-332D-4335-89EF-CDE5B0B5B72F}" destId="{18B397B6-868E-403D-B04C-181007912DD9}" srcOrd="0" destOrd="0" presId="urn:microsoft.com/office/officeart/2005/8/layout/vList2"/>
    <dgm:cxn modelId="{B7C60992-27AD-4AD9-82D7-39461E6CD59B}" srcId="{14DD3403-8FA0-428B-A7F1-8E02384A0757}" destId="{9C709ABF-5FCC-442C-AAC2-3BAB3E64ED61}" srcOrd="3" destOrd="0" parTransId="{20B91E81-8C09-42D9-9246-F207CEF3C15A}" sibTransId="{D7BFE9DF-2217-4E62-8E25-A1FBE7D16147}"/>
    <dgm:cxn modelId="{65A26D88-1A85-4AA6-B88E-AB64CB94297B}" type="presOf" srcId="{15D30E88-B41E-4173-83C1-6C595115C644}" destId="{50238D9F-6527-414B-9D7C-4EB2FF087A10}" srcOrd="0" destOrd="0" presId="urn:microsoft.com/office/officeart/2005/8/layout/vList2"/>
    <dgm:cxn modelId="{26F25E98-6CE5-43A4-8D4D-483DD699B15B}" srcId="{14DD3403-8FA0-428B-A7F1-8E02384A0757}" destId="{15D30E88-B41E-4173-83C1-6C595115C644}" srcOrd="2" destOrd="0" parTransId="{063BEBCA-C988-4F5E-9921-FF44499FC6F9}" sibTransId="{DE53323E-7EF2-498B-935B-0FA617E64CF5}"/>
    <dgm:cxn modelId="{45C16102-0A3D-4F8D-9FE0-65AAC400C9A4}" type="presOf" srcId="{203FC6BF-87BA-437E-8DCB-7F8C347BE522}" destId="{9C6AE800-336D-4304-B904-D521C16CF08B}" srcOrd="0" destOrd="0" presId="urn:microsoft.com/office/officeart/2005/8/layout/vList2"/>
    <dgm:cxn modelId="{57D675BE-D99F-40DD-A1F8-80008A2C04C6}" srcId="{14DD3403-8FA0-428B-A7F1-8E02384A0757}" destId="{2008B6B4-332D-4335-89EF-CDE5B0B5B72F}" srcOrd="1" destOrd="0" parTransId="{980EBC8B-0ED8-466B-A82C-F921DB9D0A83}" sibTransId="{A7368148-29C0-4F39-AB87-FC8ED1973C86}"/>
    <dgm:cxn modelId="{548D1E9D-379D-44F9-9299-2CC7E44F898C}" type="presOf" srcId="{14DD3403-8FA0-428B-A7F1-8E02384A0757}" destId="{A8FFA022-B9E1-42ED-83FA-9C6DEA71B46F}" srcOrd="0" destOrd="0" presId="urn:microsoft.com/office/officeart/2005/8/layout/vList2"/>
    <dgm:cxn modelId="{3CF23529-0591-4B5F-AFA1-489033E756D5}" srcId="{14DD3403-8FA0-428B-A7F1-8E02384A0757}" destId="{203FC6BF-87BA-437E-8DCB-7F8C347BE522}" srcOrd="0" destOrd="0" parTransId="{D10F2D9E-F47C-4F11-84B8-349DE8D2C30C}" sibTransId="{3AC196AC-194B-45A1-B765-6CC62359459A}"/>
    <dgm:cxn modelId="{05D1EBE6-B180-4620-86BA-ACD62B0DBBD8}" type="presOf" srcId="{9C709ABF-5FCC-442C-AAC2-3BAB3E64ED61}" destId="{1756AC2C-191C-401E-A33E-F96CFC326F0C}" srcOrd="0" destOrd="0" presId="urn:microsoft.com/office/officeart/2005/8/layout/vList2"/>
    <dgm:cxn modelId="{6A20056C-6409-4414-A458-6460A3844F72}" type="presParOf" srcId="{A8FFA022-B9E1-42ED-83FA-9C6DEA71B46F}" destId="{9C6AE800-336D-4304-B904-D521C16CF08B}" srcOrd="0" destOrd="0" presId="urn:microsoft.com/office/officeart/2005/8/layout/vList2"/>
    <dgm:cxn modelId="{0110C240-CF94-41FB-8B99-C90A42D4ECFB}" type="presParOf" srcId="{A8FFA022-B9E1-42ED-83FA-9C6DEA71B46F}" destId="{63C12615-F50E-4F6D-ACAD-98BE8CEDE119}" srcOrd="1" destOrd="0" presId="urn:microsoft.com/office/officeart/2005/8/layout/vList2"/>
    <dgm:cxn modelId="{06F88E88-DFB7-40EC-B236-5E30DD2C8DFE}" type="presParOf" srcId="{A8FFA022-B9E1-42ED-83FA-9C6DEA71B46F}" destId="{18B397B6-868E-403D-B04C-181007912DD9}" srcOrd="2" destOrd="0" presId="urn:microsoft.com/office/officeart/2005/8/layout/vList2"/>
    <dgm:cxn modelId="{F627C60F-D863-4694-B0B9-275DB692B504}" type="presParOf" srcId="{A8FFA022-B9E1-42ED-83FA-9C6DEA71B46F}" destId="{9FDA66B9-E916-4CBC-9C79-0000911750E6}" srcOrd="3" destOrd="0" presId="urn:microsoft.com/office/officeart/2005/8/layout/vList2"/>
    <dgm:cxn modelId="{57434FCF-2D50-4696-B8D1-9954B990D63E}" type="presParOf" srcId="{A8FFA022-B9E1-42ED-83FA-9C6DEA71B46F}" destId="{50238D9F-6527-414B-9D7C-4EB2FF087A10}" srcOrd="4" destOrd="0" presId="urn:microsoft.com/office/officeart/2005/8/layout/vList2"/>
    <dgm:cxn modelId="{E935A81C-1D90-48E8-800E-195972DB03FB}" type="presParOf" srcId="{A8FFA022-B9E1-42ED-83FA-9C6DEA71B46F}" destId="{3AE7CF6D-6C5B-41D4-AB08-350B5CC889F0}" srcOrd="5" destOrd="0" presId="urn:microsoft.com/office/officeart/2005/8/layout/vList2"/>
    <dgm:cxn modelId="{89E5805F-B55F-418D-8C68-635ECFC24136}" type="presParOf" srcId="{A8FFA022-B9E1-42ED-83FA-9C6DEA71B46F}" destId="{1756AC2C-191C-401E-A33E-F96CFC326F0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D64104-A677-478B-9097-F46A7C89F6E7}">
      <dsp:nvSpPr>
        <dsp:cNvPr id="0" name=""/>
        <dsp:cNvSpPr/>
      </dsp:nvSpPr>
      <dsp:spPr>
        <a:xfrm>
          <a:off x="0" y="229990"/>
          <a:ext cx="6666833" cy="162048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a:t>The aims of this short presentation are to bring the ordinary back into the extraordinary by exploring loss and bereavement for pwld during the time of Corona</a:t>
          </a:r>
        </a:p>
      </dsp:txBody>
      <dsp:txXfrm>
        <a:off x="79106" y="309096"/>
        <a:ext cx="6508621" cy="1462274"/>
      </dsp:txXfrm>
    </dsp:sp>
    <dsp:sp modelId="{9F5E1380-F68B-4641-99D7-441BF23C0E55}">
      <dsp:nvSpPr>
        <dsp:cNvPr id="0" name=""/>
        <dsp:cNvSpPr/>
      </dsp:nvSpPr>
      <dsp:spPr>
        <a:xfrm>
          <a:off x="0" y="1916716"/>
          <a:ext cx="6666833" cy="1620486"/>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a:t>By re looking at the process of loss and bereavement we can be reminded of how important it is to address the lived experience of the pandemic and its impact on pwld as it impacts on all of us.</a:t>
          </a:r>
        </a:p>
      </dsp:txBody>
      <dsp:txXfrm>
        <a:off x="79106" y="1995822"/>
        <a:ext cx="6508621" cy="1462274"/>
      </dsp:txXfrm>
    </dsp:sp>
    <dsp:sp modelId="{753A2351-7C7E-47CC-85BF-FC3E7EDDB6DC}">
      <dsp:nvSpPr>
        <dsp:cNvPr id="0" name=""/>
        <dsp:cNvSpPr/>
      </dsp:nvSpPr>
      <dsp:spPr>
        <a:xfrm>
          <a:off x="0" y="3603443"/>
          <a:ext cx="6666833" cy="1620486"/>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a:t>We can think together about how to break bad news and support the process of mourning and grief when these issues are even more alive</a:t>
          </a:r>
        </a:p>
      </dsp:txBody>
      <dsp:txXfrm>
        <a:off x="79106" y="3682549"/>
        <a:ext cx="6508621" cy="14622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374C2C-917C-4698-B0A0-578BB21069AE}">
      <dsp:nvSpPr>
        <dsp:cNvPr id="0" name=""/>
        <dsp:cNvSpPr/>
      </dsp:nvSpPr>
      <dsp:spPr>
        <a:xfrm>
          <a:off x="0" y="106947"/>
          <a:ext cx="6666833" cy="170059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t>William Worden: Mourning is the process occurring after </a:t>
          </a:r>
          <a:r>
            <a:rPr lang="en-US" sz="2400" kern="1200" dirty="0" err="1"/>
            <a:t>loss..grief</a:t>
          </a:r>
          <a:r>
            <a:rPr lang="en-US" sz="2400" kern="1200" dirty="0"/>
            <a:t> is the personal experience of loss</a:t>
          </a:r>
        </a:p>
      </dsp:txBody>
      <dsp:txXfrm>
        <a:off x="83016" y="189963"/>
        <a:ext cx="6500801" cy="1534563"/>
      </dsp:txXfrm>
    </dsp:sp>
    <dsp:sp modelId="{AF8F171A-1BFB-469A-82F1-EC8834D44195}">
      <dsp:nvSpPr>
        <dsp:cNvPr id="0" name=""/>
        <dsp:cNvSpPr/>
      </dsp:nvSpPr>
      <dsp:spPr>
        <a:xfrm>
          <a:off x="0" y="1876662"/>
          <a:ext cx="6666833" cy="1700595"/>
        </a:xfrm>
        <a:prstGeom prst="roundRect">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a:t>Colin Murray Parkes: Bereavement is a turning point in personal development…</a:t>
          </a:r>
          <a:r>
            <a:rPr lang="en-GB" sz="2400" kern="1200"/>
            <a:t>a psycho-social transition that carries an increased risk to mental health and well being</a:t>
          </a:r>
          <a:endParaRPr lang="en-US" sz="2400" kern="1200"/>
        </a:p>
      </dsp:txBody>
      <dsp:txXfrm>
        <a:off x="83016" y="1959678"/>
        <a:ext cx="6500801" cy="1534563"/>
      </dsp:txXfrm>
    </dsp:sp>
    <dsp:sp modelId="{239A007F-3D2F-42E9-BA67-BFA6A74F8361}">
      <dsp:nvSpPr>
        <dsp:cNvPr id="0" name=""/>
        <dsp:cNvSpPr/>
      </dsp:nvSpPr>
      <dsp:spPr>
        <a:xfrm>
          <a:off x="0" y="3646377"/>
          <a:ext cx="6666833" cy="1700595"/>
        </a:xfrm>
        <a:prstGeom prst="round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a:t>Dennis Klass &amp; Phyllis Silverman: Grief involves the continuing bonds that individuals maintain with the deceased and these continuing bonds can be a healthy part of the survivors ongoing life.</a:t>
          </a:r>
          <a:endParaRPr lang="en-US" sz="2400" kern="1200"/>
        </a:p>
      </dsp:txBody>
      <dsp:txXfrm>
        <a:off x="83016" y="3729393"/>
        <a:ext cx="6500801" cy="15345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10188B-68B2-4D43-A02A-23CE5DC96C00}">
      <dsp:nvSpPr>
        <dsp:cNvPr id="0" name=""/>
        <dsp:cNvSpPr/>
      </dsp:nvSpPr>
      <dsp:spPr>
        <a:xfrm>
          <a:off x="0" y="391459"/>
          <a:ext cx="6666833" cy="14274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a:t>Although we know that grief reactions are very individual and unique and differ from one person to the other, there are some characteristics that can be seen in some people with disability. </a:t>
          </a:r>
        </a:p>
      </dsp:txBody>
      <dsp:txXfrm>
        <a:off x="69680" y="461139"/>
        <a:ext cx="6527473" cy="1288040"/>
      </dsp:txXfrm>
    </dsp:sp>
    <dsp:sp modelId="{9F9E1A86-8AC4-46F6-9463-86A246368D10}">
      <dsp:nvSpPr>
        <dsp:cNvPr id="0" name=""/>
        <dsp:cNvSpPr/>
      </dsp:nvSpPr>
      <dsp:spPr>
        <a:xfrm>
          <a:off x="0" y="1876460"/>
          <a:ext cx="6666833" cy="1427400"/>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These may relate to: COGNITION/COMMUNICATION/LIFE LEARNING EXPERIENCE</a:t>
          </a:r>
        </a:p>
      </dsp:txBody>
      <dsp:txXfrm>
        <a:off x="69680" y="1946140"/>
        <a:ext cx="6527473" cy="1288040"/>
      </dsp:txXfrm>
    </dsp:sp>
    <dsp:sp modelId="{68E64140-B33A-434C-BEAA-41E52B38D2FE}">
      <dsp:nvSpPr>
        <dsp:cNvPr id="0" name=""/>
        <dsp:cNvSpPr/>
      </dsp:nvSpPr>
      <dsp:spPr>
        <a:xfrm>
          <a:off x="0" y="3303860"/>
          <a:ext cx="6666833"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25400" rIns="142240" bIns="25400" numCol="1" spcCol="1270" anchor="t" anchorCtr="0">
          <a:noAutofit/>
        </a:bodyPr>
        <a:lstStyle/>
        <a:p>
          <a:pPr marL="228600" lvl="1" indent="-228600" algn="l" defTabSz="889000">
            <a:lnSpc>
              <a:spcPct val="90000"/>
            </a:lnSpc>
            <a:spcBef>
              <a:spcPct val="0"/>
            </a:spcBef>
            <a:spcAft>
              <a:spcPct val="20000"/>
            </a:spcAft>
            <a:buChar char="••"/>
          </a:pPr>
          <a:endParaRPr lang="en-US" sz="2000" b="1" kern="1200" dirty="0"/>
        </a:p>
      </dsp:txBody>
      <dsp:txXfrm>
        <a:off x="0" y="3303860"/>
        <a:ext cx="6666833" cy="331200"/>
      </dsp:txXfrm>
    </dsp:sp>
    <dsp:sp modelId="{46655F2D-B6D7-40F6-85E2-80C0334F7EDB}">
      <dsp:nvSpPr>
        <dsp:cNvPr id="0" name=""/>
        <dsp:cNvSpPr/>
      </dsp:nvSpPr>
      <dsp:spPr>
        <a:xfrm>
          <a:off x="0" y="3635060"/>
          <a:ext cx="6666833" cy="142740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However it is important to </a:t>
          </a:r>
          <a:r>
            <a:rPr lang="en-US" sz="2000" kern="1200" dirty="0" err="1"/>
            <a:t>realise</a:t>
          </a:r>
          <a:r>
            <a:rPr lang="en-US" sz="2000" kern="1200" dirty="0"/>
            <a:t> that people with disabilities don’t need to have a full understanding of the concept of death to feel the loss. They may feel the loss and the grief by virtue of the fact that an important person is gone </a:t>
          </a:r>
        </a:p>
      </dsp:txBody>
      <dsp:txXfrm>
        <a:off x="69680" y="3704740"/>
        <a:ext cx="6527473" cy="12880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F06343-82D5-4742-A871-5422537BDE70}">
      <dsp:nvSpPr>
        <dsp:cNvPr id="0" name=""/>
        <dsp:cNvSpPr/>
      </dsp:nvSpPr>
      <dsp:spPr>
        <a:xfrm>
          <a:off x="0" y="2737"/>
          <a:ext cx="6487326"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2E201E2-13F1-4993-8D01-5440C5508ABD}">
      <dsp:nvSpPr>
        <dsp:cNvPr id="0" name=""/>
        <dsp:cNvSpPr/>
      </dsp:nvSpPr>
      <dsp:spPr>
        <a:xfrm>
          <a:off x="0" y="2737"/>
          <a:ext cx="6487326" cy="1867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a:t>People with a learning disability will have a range of communication styles or abilities or difficulties expressing negative emotions</a:t>
          </a:r>
        </a:p>
      </dsp:txBody>
      <dsp:txXfrm>
        <a:off x="0" y="2737"/>
        <a:ext cx="6487326" cy="1867154"/>
      </dsp:txXfrm>
    </dsp:sp>
    <dsp:sp modelId="{E2A3FE42-B088-4F92-B87B-76B3E5CB2BF8}">
      <dsp:nvSpPr>
        <dsp:cNvPr id="0" name=""/>
        <dsp:cNvSpPr/>
      </dsp:nvSpPr>
      <dsp:spPr>
        <a:xfrm>
          <a:off x="0" y="1869892"/>
          <a:ext cx="6487326" cy="0"/>
        </a:xfrm>
        <a:prstGeom prst="line">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w="6350" cap="flat" cmpd="sng" algn="ctr">
          <a:solidFill>
            <a:schemeClr val="accent2">
              <a:hueOff val="-727682"/>
              <a:satOff val="-41964"/>
              <a:lumOff val="4314"/>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1D53D55-EB45-46E7-922C-53CCC51159A2}">
      <dsp:nvSpPr>
        <dsp:cNvPr id="0" name=""/>
        <dsp:cNvSpPr/>
      </dsp:nvSpPr>
      <dsp:spPr>
        <a:xfrm>
          <a:off x="0" y="1869892"/>
          <a:ext cx="6487326" cy="1867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a:t>For some people with disabilities, a change in behaviour might be a better indicator of grief and loss than what the person communicates directly through speech or through other means. </a:t>
          </a:r>
        </a:p>
      </dsp:txBody>
      <dsp:txXfrm>
        <a:off x="0" y="1869892"/>
        <a:ext cx="6487326" cy="1867154"/>
      </dsp:txXfrm>
    </dsp:sp>
    <dsp:sp modelId="{97156FFC-8205-4031-B3A9-17A0E8DCA783}">
      <dsp:nvSpPr>
        <dsp:cNvPr id="0" name=""/>
        <dsp:cNvSpPr/>
      </dsp:nvSpPr>
      <dsp:spPr>
        <a:xfrm>
          <a:off x="0" y="3737047"/>
          <a:ext cx="6487326" cy="0"/>
        </a:xfrm>
        <a:prstGeom prst="line">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CADBAD2-0B89-45C7-8E81-F247FFEF317C}">
      <dsp:nvSpPr>
        <dsp:cNvPr id="0" name=""/>
        <dsp:cNvSpPr/>
      </dsp:nvSpPr>
      <dsp:spPr>
        <a:xfrm>
          <a:off x="0" y="3737047"/>
          <a:ext cx="6487326" cy="1867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a:t>It is important to be sensitive to any changes in eating or sleeping patterns, or interest or participation in activities and social interactions. These may indicate how the person is coping with the loss. </a:t>
          </a:r>
        </a:p>
      </dsp:txBody>
      <dsp:txXfrm>
        <a:off x="0" y="3737047"/>
        <a:ext cx="6487326" cy="18671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6AE800-336D-4304-B904-D521C16CF08B}">
      <dsp:nvSpPr>
        <dsp:cNvPr id="0" name=""/>
        <dsp:cNvSpPr/>
      </dsp:nvSpPr>
      <dsp:spPr>
        <a:xfrm>
          <a:off x="0" y="99562"/>
          <a:ext cx="7030274" cy="156567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a:t>The life experiences of people with disabilities can make it difficult  to deal effectively with loss and grief as parents and staff may treat them differently. For example, tjeymay try to shield them from the harsh realities of life with the fear that they may not be able to cope. </a:t>
          </a:r>
        </a:p>
      </dsp:txBody>
      <dsp:txXfrm>
        <a:off x="76430" y="175992"/>
        <a:ext cx="6877414" cy="1412819"/>
      </dsp:txXfrm>
    </dsp:sp>
    <dsp:sp modelId="{18B397B6-868E-403D-B04C-181007912DD9}">
      <dsp:nvSpPr>
        <dsp:cNvPr id="0" name=""/>
        <dsp:cNvSpPr/>
      </dsp:nvSpPr>
      <dsp:spPr>
        <a:xfrm>
          <a:off x="0" y="1717081"/>
          <a:ext cx="7030274" cy="1565679"/>
        </a:xfrm>
        <a:prstGeom prst="roundRect">
          <a:avLst/>
        </a:prstGeom>
        <a:gradFill rotWithShape="0">
          <a:gsLst>
            <a:gs pos="0">
              <a:schemeClr val="accent5">
                <a:hueOff val="-2451115"/>
                <a:satOff val="-3409"/>
                <a:lumOff val="-1307"/>
                <a:alphaOff val="0"/>
                <a:satMod val="103000"/>
                <a:lumMod val="102000"/>
                <a:tint val="94000"/>
              </a:schemeClr>
            </a:gs>
            <a:gs pos="50000">
              <a:schemeClr val="accent5">
                <a:hueOff val="-2451115"/>
                <a:satOff val="-3409"/>
                <a:lumOff val="-1307"/>
                <a:alphaOff val="0"/>
                <a:satMod val="110000"/>
                <a:lumMod val="100000"/>
                <a:shade val="100000"/>
              </a:schemeClr>
            </a:gs>
            <a:gs pos="100000">
              <a:schemeClr val="accent5">
                <a:hueOff val="-2451115"/>
                <a:satOff val="-3409"/>
                <a:lumOff val="-130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a:t>People with disabilities might have experienced multiple losses over time. They may have seen a number of friends or people they have known die. They may have also experienced ongoing staff turnover and changes in residential settings and living arrangements, many of which are beyond their control. </a:t>
          </a:r>
        </a:p>
      </dsp:txBody>
      <dsp:txXfrm>
        <a:off x="76430" y="1793511"/>
        <a:ext cx="6877414" cy="1412819"/>
      </dsp:txXfrm>
    </dsp:sp>
    <dsp:sp modelId="{50238D9F-6527-414B-9D7C-4EB2FF087A10}">
      <dsp:nvSpPr>
        <dsp:cNvPr id="0" name=""/>
        <dsp:cNvSpPr/>
      </dsp:nvSpPr>
      <dsp:spPr>
        <a:xfrm>
          <a:off x="0" y="3334601"/>
          <a:ext cx="7030274" cy="1565679"/>
        </a:xfrm>
        <a:prstGeom prst="roundRect">
          <a:avLst/>
        </a:prstGeom>
        <a:gradFill rotWithShape="0">
          <a:gsLst>
            <a:gs pos="0">
              <a:schemeClr val="accent5">
                <a:hueOff val="-4902230"/>
                <a:satOff val="-6819"/>
                <a:lumOff val="-2615"/>
                <a:alphaOff val="0"/>
                <a:satMod val="103000"/>
                <a:lumMod val="102000"/>
                <a:tint val="94000"/>
              </a:schemeClr>
            </a:gs>
            <a:gs pos="50000">
              <a:schemeClr val="accent5">
                <a:hueOff val="-4902230"/>
                <a:satOff val="-6819"/>
                <a:lumOff val="-2615"/>
                <a:alphaOff val="0"/>
                <a:satMod val="110000"/>
                <a:lumMod val="100000"/>
                <a:shade val="100000"/>
              </a:schemeClr>
            </a:gs>
            <a:gs pos="100000">
              <a:schemeClr val="accent5">
                <a:hueOff val="-4902230"/>
                <a:satOff val="-6819"/>
                <a:lumOff val="-261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a:t>If the person has a limited number of close relationships and social supports, the impact of these losses may be more magnified than would otherwise be the case. </a:t>
          </a:r>
        </a:p>
      </dsp:txBody>
      <dsp:txXfrm>
        <a:off x="76430" y="3411031"/>
        <a:ext cx="6877414" cy="1412819"/>
      </dsp:txXfrm>
    </dsp:sp>
    <dsp:sp modelId="{1756AC2C-191C-401E-A33E-F96CFC326F0C}">
      <dsp:nvSpPr>
        <dsp:cNvPr id="0" name=""/>
        <dsp:cNvSpPr/>
      </dsp:nvSpPr>
      <dsp:spPr>
        <a:xfrm>
          <a:off x="0" y="4952120"/>
          <a:ext cx="7030274" cy="1565679"/>
        </a:xfrm>
        <a:prstGeom prst="round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a:t>If the person who has died is the primary care giver, then the loss can be experienced at multiple levels. </a:t>
          </a:r>
        </a:p>
      </dsp:txBody>
      <dsp:txXfrm>
        <a:off x="76430" y="5028550"/>
        <a:ext cx="6877414" cy="141281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A937EC2-C570-7A42-A6A9-E65192146C30}"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26F1DF-8A97-F348-80B3-80E34E9A70EA}" type="slidenum">
              <a:rPr lang="en-US" smtClean="0"/>
              <a:t>‹#›</a:t>
            </a:fld>
            <a:endParaRPr lang="en-US"/>
          </a:p>
        </p:txBody>
      </p:sp>
    </p:spTree>
    <p:extLst>
      <p:ext uri="{BB962C8B-B14F-4D97-AF65-F5344CB8AC3E}">
        <p14:creationId xmlns:p14="http://schemas.microsoft.com/office/powerpoint/2010/main" val="1059218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937EC2-C570-7A42-A6A9-E65192146C30}"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26F1DF-8A97-F348-80B3-80E34E9A70EA}" type="slidenum">
              <a:rPr lang="en-US" smtClean="0"/>
              <a:t>‹#›</a:t>
            </a:fld>
            <a:endParaRPr lang="en-US"/>
          </a:p>
        </p:txBody>
      </p:sp>
    </p:spTree>
    <p:extLst>
      <p:ext uri="{BB962C8B-B14F-4D97-AF65-F5344CB8AC3E}">
        <p14:creationId xmlns:p14="http://schemas.microsoft.com/office/powerpoint/2010/main" val="424480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937EC2-C570-7A42-A6A9-E65192146C30}"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26F1DF-8A97-F348-80B3-80E34E9A70EA}" type="slidenum">
              <a:rPr lang="en-US" smtClean="0"/>
              <a:t>‹#›</a:t>
            </a:fld>
            <a:endParaRPr lang="en-US"/>
          </a:p>
        </p:txBody>
      </p:sp>
    </p:spTree>
    <p:extLst>
      <p:ext uri="{BB962C8B-B14F-4D97-AF65-F5344CB8AC3E}">
        <p14:creationId xmlns:p14="http://schemas.microsoft.com/office/powerpoint/2010/main" val="300852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937EC2-C570-7A42-A6A9-E65192146C30}"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26F1DF-8A97-F348-80B3-80E34E9A70EA}" type="slidenum">
              <a:rPr lang="en-US" smtClean="0"/>
              <a:t>‹#›</a:t>
            </a:fld>
            <a:endParaRPr lang="en-US"/>
          </a:p>
        </p:txBody>
      </p:sp>
    </p:spTree>
    <p:extLst>
      <p:ext uri="{BB962C8B-B14F-4D97-AF65-F5344CB8AC3E}">
        <p14:creationId xmlns:p14="http://schemas.microsoft.com/office/powerpoint/2010/main" val="1959697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937EC2-C570-7A42-A6A9-E65192146C30}"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26F1DF-8A97-F348-80B3-80E34E9A70EA}" type="slidenum">
              <a:rPr lang="en-US" smtClean="0"/>
              <a:t>‹#›</a:t>
            </a:fld>
            <a:endParaRPr lang="en-US"/>
          </a:p>
        </p:txBody>
      </p:sp>
    </p:spTree>
    <p:extLst>
      <p:ext uri="{BB962C8B-B14F-4D97-AF65-F5344CB8AC3E}">
        <p14:creationId xmlns:p14="http://schemas.microsoft.com/office/powerpoint/2010/main" val="1846084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937EC2-C570-7A42-A6A9-E65192146C30}" type="datetimeFigureOut">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26F1DF-8A97-F348-80B3-80E34E9A70EA}" type="slidenum">
              <a:rPr lang="en-US" smtClean="0"/>
              <a:t>‹#›</a:t>
            </a:fld>
            <a:endParaRPr lang="en-US"/>
          </a:p>
        </p:txBody>
      </p:sp>
    </p:spTree>
    <p:extLst>
      <p:ext uri="{BB962C8B-B14F-4D97-AF65-F5344CB8AC3E}">
        <p14:creationId xmlns:p14="http://schemas.microsoft.com/office/powerpoint/2010/main" val="303602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937EC2-C570-7A42-A6A9-E65192146C30}" type="datetimeFigureOut">
              <a:rPr lang="en-US" smtClean="0"/>
              <a:t>12/2/2021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26F1DF-8A97-F348-80B3-80E34E9A70EA}" type="slidenum">
              <a:rPr lang="en-US" smtClean="0"/>
              <a:t>‹#›</a:t>
            </a:fld>
            <a:endParaRPr lang="en-US"/>
          </a:p>
        </p:txBody>
      </p:sp>
    </p:spTree>
    <p:extLst>
      <p:ext uri="{BB962C8B-B14F-4D97-AF65-F5344CB8AC3E}">
        <p14:creationId xmlns:p14="http://schemas.microsoft.com/office/powerpoint/2010/main" val="227517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937EC2-C570-7A42-A6A9-E65192146C30}" type="datetimeFigureOut">
              <a:rPr lang="en-US" smtClean="0"/>
              <a:t>12/2/2021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26F1DF-8A97-F348-80B3-80E34E9A70EA}" type="slidenum">
              <a:rPr lang="en-US" smtClean="0"/>
              <a:t>‹#›</a:t>
            </a:fld>
            <a:endParaRPr lang="en-US"/>
          </a:p>
        </p:txBody>
      </p:sp>
    </p:spTree>
    <p:extLst>
      <p:ext uri="{BB962C8B-B14F-4D97-AF65-F5344CB8AC3E}">
        <p14:creationId xmlns:p14="http://schemas.microsoft.com/office/powerpoint/2010/main" val="1367915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937EC2-C570-7A42-A6A9-E65192146C30}" type="datetimeFigureOut">
              <a:rPr lang="en-US" smtClean="0"/>
              <a:t>12/2/2021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26F1DF-8A97-F348-80B3-80E34E9A70EA}" type="slidenum">
              <a:rPr lang="en-US" smtClean="0"/>
              <a:t>‹#›</a:t>
            </a:fld>
            <a:endParaRPr lang="en-US"/>
          </a:p>
        </p:txBody>
      </p:sp>
    </p:spTree>
    <p:extLst>
      <p:ext uri="{BB962C8B-B14F-4D97-AF65-F5344CB8AC3E}">
        <p14:creationId xmlns:p14="http://schemas.microsoft.com/office/powerpoint/2010/main" val="1747569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937EC2-C570-7A42-A6A9-E65192146C30}" type="datetimeFigureOut">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26F1DF-8A97-F348-80B3-80E34E9A70EA}" type="slidenum">
              <a:rPr lang="en-US" smtClean="0"/>
              <a:t>‹#›</a:t>
            </a:fld>
            <a:endParaRPr lang="en-US"/>
          </a:p>
        </p:txBody>
      </p:sp>
    </p:spTree>
    <p:extLst>
      <p:ext uri="{BB962C8B-B14F-4D97-AF65-F5344CB8AC3E}">
        <p14:creationId xmlns:p14="http://schemas.microsoft.com/office/powerpoint/2010/main" val="260275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937EC2-C570-7A42-A6A9-E65192146C30}" type="datetimeFigureOut">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26F1DF-8A97-F348-80B3-80E34E9A70EA}" type="slidenum">
              <a:rPr lang="en-US" smtClean="0"/>
              <a:t>‹#›</a:t>
            </a:fld>
            <a:endParaRPr lang="en-US"/>
          </a:p>
        </p:txBody>
      </p:sp>
    </p:spTree>
    <p:extLst>
      <p:ext uri="{BB962C8B-B14F-4D97-AF65-F5344CB8AC3E}">
        <p14:creationId xmlns:p14="http://schemas.microsoft.com/office/powerpoint/2010/main" val="30946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937EC2-C570-7A42-A6A9-E65192146C30}" type="datetimeFigureOut">
              <a:rPr lang="en-US" smtClean="0"/>
              <a:t>12/2/2021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26F1DF-8A97-F348-80B3-80E34E9A70EA}" type="slidenum">
              <a:rPr lang="en-US" smtClean="0"/>
              <a:t>‹#›</a:t>
            </a:fld>
            <a:endParaRPr lang="en-US"/>
          </a:p>
        </p:txBody>
      </p:sp>
    </p:spTree>
    <p:extLst>
      <p:ext uri="{BB962C8B-B14F-4D97-AF65-F5344CB8AC3E}">
        <p14:creationId xmlns:p14="http://schemas.microsoft.com/office/powerpoint/2010/main" val="1801920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KIn5A4x5hz8"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5.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362D44EE-C852-4460-B8B5-C4F2BC2051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194716" y="739978"/>
            <a:ext cx="5334930" cy="3004145"/>
          </a:xfrm>
        </p:spPr>
        <p:txBody>
          <a:bodyPr>
            <a:normAutofit/>
          </a:bodyPr>
          <a:lstStyle/>
          <a:p>
            <a:r>
              <a:rPr lang="en-US" sz="3300"/>
              <a:t/>
            </a:r>
            <a:br>
              <a:rPr lang="en-US" sz="3300"/>
            </a:br>
            <a:r>
              <a:rPr lang="en-US" sz="3300"/>
              <a:t/>
            </a:r>
            <a:br>
              <a:rPr lang="en-US" sz="3300"/>
            </a:br>
            <a:r>
              <a:rPr lang="en-US" sz="3300" b="1"/>
              <a:t>Bereavement In The Time of Covid</a:t>
            </a:r>
            <a:br>
              <a:rPr lang="en-US" sz="3300" b="1"/>
            </a:br>
            <a:r>
              <a:rPr lang="en-US" sz="3300" b="1"/>
              <a:t>Learning Disability and Loss</a:t>
            </a:r>
          </a:p>
        </p:txBody>
      </p:sp>
      <p:sp>
        <p:nvSpPr>
          <p:cNvPr id="3" name="Subtitle 2"/>
          <p:cNvSpPr>
            <a:spLocks noGrp="1"/>
          </p:cNvSpPr>
          <p:nvPr>
            <p:ph type="subTitle" idx="1"/>
          </p:nvPr>
        </p:nvSpPr>
        <p:spPr>
          <a:xfrm>
            <a:off x="6194715" y="3836197"/>
            <a:ext cx="5334931" cy="2189214"/>
          </a:xfrm>
        </p:spPr>
        <p:txBody>
          <a:bodyPr>
            <a:normAutofit/>
          </a:bodyPr>
          <a:lstStyle/>
          <a:p>
            <a:endParaRPr lang="en-US" sz="1100"/>
          </a:p>
          <a:p>
            <a:endParaRPr lang="en-US" sz="1100"/>
          </a:p>
          <a:p>
            <a:endParaRPr lang="en-US" sz="1100"/>
          </a:p>
          <a:p>
            <a:endParaRPr lang="en-US" sz="1100"/>
          </a:p>
          <a:p>
            <a:r>
              <a:rPr lang="en-US" sz="1100"/>
              <a:t>Michelle Brooks</a:t>
            </a:r>
          </a:p>
          <a:p>
            <a:r>
              <a:rPr lang="en-US" sz="1100"/>
              <a:t>Dramatherapist</a:t>
            </a:r>
          </a:p>
          <a:p>
            <a:r>
              <a:rPr lang="en-US" sz="1100"/>
              <a:t>Psychology Team</a:t>
            </a:r>
          </a:p>
          <a:p>
            <a:r>
              <a:rPr lang="en-US" sz="1100"/>
              <a:t>Barnet Learning Disability Service</a:t>
            </a:r>
          </a:p>
        </p:txBody>
      </p:sp>
      <p:sp>
        <p:nvSpPr>
          <p:cNvPr id="137" name="Freeform: Shape 136">
            <a:extLst>
              <a:ext uri="{FF2B5EF4-FFF2-40B4-BE49-F238E27FC236}">
                <a16:creationId xmlns:a16="http://schemas.microsoft.com/office/drawing/2014/main" id="{658970D8-8D1D-4B5C-894B-E871CC8654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9" name="Freeform: Shape 138">
            <a:extLst>
              <a:ext uri="{FF2B5EF4-FFF2-40B4-BE49-F238E27FC236}">
                <a16:creationId xmlns:a16="http://schemas.microsoft.com/office/drawing/2014/main" id="{F227E5B6-9132-43CA-B503-37A18562AD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03C2051E-A88D-48E5-BACF-AAED178927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3" name="Freeform: Shape 142">
            <a:extLst>
              <a:ext uri="{FF2B5EF4-FFF2-40B4-BE49-F238E27FC236}">
                <a16:creationId xmlns:a16="http://schemas.microsoft.com/office/drawing/2014/main" id="{7821A508-2985-4905-874A-527429BAAB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D2929CB1-0E3C-4B2D-ADC5-0154FB33BA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1026" name="Picture 2" descr="Covid Variants">
            <a:extLst>
              <a:ext uri="{FF2B5EF4-FFF2-40B4-BE49-F238E27FC236}">
                <a16:creationId xmlns:a16="http://schemas.microsoft.com/office/drawing/2014/main" id="{CFEEFB4A-5071-4373-8708-22E23C0A16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a:extLst>
            <a:ext uri="{909E8E84-426E-40DD-AFC4-6F175D3DCCD1}">
              <a14:hiddenFill xmlns:a14="http://schemas.microsoft.com/office/drawing/2010/main">
                <a:solidFill>
                  <a:srgbClr val="FFFFFF"/>
                </a:solidFill>
              </a14:hiddenFill>
            </a:ext>
          </a:extLst>
        </p:spPr>
      </p:pic>
      <p:sp>
        <p:nvSpPr>
          <p:cNvPr id="147" name="Freeform: Shape 146">
            <a:extLst>
              <a:ext uri="{FF2B5EF4-FFF2-40B4-BE49-F238E27FC236}">
                <a16:creationId xmlns:a16="http://schemas.microsoft.com/office/drawing/2014/main" id="{5F2F0C84-BE8C-4DC2-A6D3-30349A801D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787362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t>One Persons Story - Video Clip</a:t>
            </a:r>
          </a:p>
        </p:txBody>
      </p:sp>
      <p:pic>
        <p:nvPicPr>
          <p:cNvPr id="4" name="KIn5A4x5hz8"/>
          <p:cNvPicPr>
            <a:picLocks noGrp="1" noRot="1" noChangeAspect="1"/>
          </p:cNvPicPr>
          <p:nvPr>
            <p:ph idx="1"/>
            <a:videoFile r:link="rId1"/>
          </p:nvPr>
        </p:nvPicPr>
        <p:blipFill>
          <a:blip r:embed="rId3"/>
          <a:stretch>
            <a:fillRect/>
          </a:stretch>
        </p:blipFill>
        <p:spPr>
          <a:xfrm>
            <a:off x="838200" y="1106130"/>
            <a:ext cx="9972093" cy="5609302"/>
          </a:xfrm>
          <a:prstGeom prst="rect">
            <a:avLst/>
          </a:prstGeom>
        </p:spPr>
      </p:pic>
    </p:spTree>
    <p:extLst>
      <p:ext uri="{BB962C8B-B14F-4D97-AF65-F5344CB8AC3E}">
        <p14:creationId xmlns:p14="http://schemas.microsoft.com/office/powerpoint/2010/main" val="1029051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So what can we do?</a:t>
            </a:r>
          </a:p>
        </p:txBody>
      </p:sp>
      <p:sp>
        <p:nvSpPr>
          <p:cNvPr id="3" name="Content Placeholder 2"/>
          <p:cNvSpPr>
            <a:spLocks noGrp="1"/>
          </p:cNvSpPr>
          <p:nvPr>
            <p:ph idx="1"/>
          </p:nvPr>
        </p:nvSpPr>
        <p:spPr>
          <a:xfrm>
            <a:off x="4876494" y="511388"/>
            <a:ext cx="6555347" cy="6611307"/>
          </a:xfrm>
        </p:spPr>
        <p:txBody>
          <a:bodyPr anchor="ctr">
            <a:normAutofit/>
          </a:bodyPr>
          <a:lstStyle/>
          <a:p>
            <a:r>
              <a:rPr lang="en-US" sz="2400" dirty="0"/>
              <a:t>Most important is to inform people and be open and honest</a:t>
            </a:r>
            <a:endParaRPr lang="en-GB" sz="2400" dirty="0"/>
          </a:p>
          <a:p>
            <a:r>
              <a:rPr lang="en-GB" sz="2400" dirty="0"/>
              <a:t>If a person is not told about a death openly and honestly, then: </a:t>
            </a:r>
          </a:p>
          <a:p>
            <a:pPr lvl="1"/>
            <a:r>
              <a:rPr lang="en-GB" dirty="0"/>
              <a:t>The person’s ‘right to know’ has not been respected. </a:t>
            </a:r>
          </a:p>
          <a:p>
            <a:pPr lvl="1"/>
            <a:r>
              <a:rPr lang="en-GB" dirty="0"/>
              <a:t>The person is denied the opportunity to learn about life and death. </a:t>
            </a:r>
          </a:p>
          <a:p>
            <a:pPr lvl="1"/>
            <a:r>
              <a:rPr lang="en-GB" dirty="0"/>
              <a:t>The person is once again ‘shielded’ from bad news. </a:t>
            </a:r>
          </a:p>
          <a:p>
            <a:pPr lvl="1"/>
            <a:r>
              <a:rPr lang="en-GB" dirty="0"/>
              <a:t>The person is denied the opportunity to be part of ‘normal’ grief activities, such as attending the funeral. </a:t>
            </a:r>
          </a:p>
          <a:p>
            <a:pPr lvl="1"/>
            <a:r>
              <a:rPr lang="en-GB" dirty="0"/>
              <a:t>The person may perceive the loss, but not in an accurate way. They may comprehend the loss to be something different than what it actually is, and attach an interpretation of death that is much worse than the reality. </a:t>
            </a:r>
          </a:p>
          <a:p>
            <a:endParaRPr lang="en-US" sz="2000" dirty="0"/>
          </a:p>
        </p:txBody>
      </p:sp>
    </p:spTree>
    <p:extLst>
      <p:ext uri="{BB962C8B-B14F-4D97-AF65-F5344CB8AC3E}">
        <p14:creationId xmlns:p14="http://schemas.microsoft.com/office/powerpoint/2010/main" val="1145900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Our Role </a:t>
            </a:r>
            <a:r>
              <a:rPr lang="mr-IN" sz="4000" dirty="0">
                <a:solidFill>
                  <a:srgbClr val="FFFFFF"/>
                </a:solidFill>
              </a:rPr>
              <a:t>…</a:t>
            </a:r>
            <a:r>
              <a:rPr lang="en-GB" sz="4000" dirty="0">
                <a:solidFill>
                  <a:srgbClr val="FFFFFF"/>
                </a:solidFill>
              </a:rPr>
              <a:t>..</a:t>
            </a:r>
            <a:endParaRPr lang="en-US" sz="4000" dirty="0">
              <a:solidFill>
                <a:srgbClr val="FFFFFF"/>
              </a:solidFill>
            </a:endParaRPr>
          </a:p>
        </p:txBody>
      </p:sp>
      <p:sp>
        <p:nvSpPr>
          <p:cNvPr id="3" name="Content Placeholder 2"/>
          <p:cNvSpPr>
            <a:spLocks noGrp="1"/>
          </p:cNvSpPr>
          <p:nvPr>
            <p:ph idx="1"/>
          </p:nvPr>
        </p:nvSpPr>
        <p:spPr>
          <a:xfrm>
            <a:off x="4810259" y="649480"/>
            <a:ext cx="6555347" cy="5546047"/>
          </a:xfrm>
        </p:spPr>
        <p:txBody>
          <a:bodyPr anchor="ctr">
            <a:normAutofit lnSpcReduction="10000"/>
          </a:bodyPr>
          <a:lstStyle/>
          <a:p>
            <a:r>
              <a:rPr lang="en-US" sz="2400" dirty="0"/>
              <a:t>Be there when needed</a:t>
            </a:r>
          </a:p>
          <a:p>
            <a:r>
              <a:rPr lang="en-US" sz="2400" dirty="0"/>
              <a:t>Encourage expression of emotion but tolerate silence</a:t>
            </a:r>
          </a:p>
          <a:p>
            <a:r>
              <a:rPr lang="en-US" sz="2400" dirty="0"/>
              <a:t>Listen don</a:t>
            </a:r>
            <a:r>
              <a:rPr lang="ur-PK" sz="2400" dirty="0"/>
              <a:t>’</a:t>
            </a:r>
            <a:r>
              <a:rPr lang="en-US" sz="2400" dirty="0"/>
              <a:t>t fix</a:t>
            </a:r>
          </a:p>
          <a:p>
            <a:r>
              <a:rPr lang="en-US" sz="2400" dirty="0"/>
              <a:t>Don’t judge but address fears and anxieties </a:t>
            </a:r>
          </a:p>
          <a:p>
            <a:r>
              <a:rPr lang="en-US" sz="2400" dirty="0"/>
              <a:t>Reassure and </a:t>
            </a:r>
            <a:r>
              <a:rPr lang="en-US" sz="2400" dirty="0" err="1"/>
              <a:t>normalise</a:t>
            </a:r>
            <a:r>
              <a:rPr lang="en-US" sz="2400" dirty="0"/>
              <a:t> the range of emotions felt</a:t>
            </a:r>
          </a:p>
          <a:p>
            <a:r>
              <a:rPr lang="en-US" sz="2400" dirty="0"/>
              <a:t>Validate feelings but assure they will shift with time</a:t>
            </a:r>
          </a:p>
          <a:p>
            <a:r>
              <a:rPr lang="en-US" sz="2400" dirty="0"/>
              <a:t>Allow time, offer reassurance and keep the dead present</a:t>
            </a:r>
          </a:p>
          <a:p>
            <a:r>
              <a:rPr lang="en-US" sz="2400" dirty="0"/>
              <a:t>This will support the increasing understanding of the reality of loss</a:t>
            </a:r>
          </a:p>
          <a:p>
            <a:r>
              <a:rPr lang="en-US" sz="2400" dirty="0"/>
              <a:t>These messages to be consistent across environments</a:t>
            </a:r>
          </a:p>
          <a:p>
            <a:endParaRPr lang="en-US" sz="2000" dirty="0"/>
          </a:p>
          <a:p>
            <a:endParaRPr lang="en-US" sz="2000" dirty="0"/>
          </a:p>
          <a:p>
            <a:endParaRPr lang="en-US" sz="2000" dirty="0"/>
          </a:p>
        </p:txBody>
      </p:sp>
      <p:pic>
        <p:nvPicPr>
          <p:cNvPr id="11" name="Picture 2" descr="Console-1">
            <a:extLst>
              <a:ext uri="{FF2B5EF4-FFF2-40B4-BE49-F238E27FC236}">
                <a16:creationId xmlns:a16="http://schemas.microsoft.com/office/drawing/2014/main" id="{AD5A212E-2512-4F23-8C8C-122045CB1F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290" y="3994632"/>
            <a:ext cx="2501979" cy="2501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126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26396" y="586855"/>
            <a:ext cx="4230100" cy="4394219"/>
          </a:xfrm>
        </p:spPr>
        <p:txBody>
          <a:bodyPr anchor="b">
            <a:normAutofit/>
          </a:bodyPr>
          <a:lstStyle/>
          <a:p>
            <a:pPr algn="r"/>
            <a:r>
              <a:rPr lang="en-US" sz="4000" dirty="0">
                <a:solidFill>
                  <a:srgbClr val="FFFFFF"/>
                </a:solidFill>
              </a:rPr>
              <a:t>General Strategies for Support &amp; The Reality of Grief</a:t>
            </a:r>
          </a:p>
        </p:txBody>
      </p:sp>
      <p:sp>
        <p:nvSpPr>
          <p:cNvPr id="28" name="Content Placeholder 2"/>
          <p:cNvSpPr>
            <a:spLocks noGrp="1"/>
          </p:cNvSpPr>
          <p:nvPr>
            <p:ph idx="1"/>
          </p:nvPr>
        </p:nvSpPr>
        <p:spPr>
          <a:xfrm>
            <a:off x="6503158" y="649480"/>
            <a:ext cx="4862447" cy="5546047"/>
          </a:xfrm>
        </p:spPr>
        <p:txBody>
          <a:bodyPr anchor="ctr">
            <a:noAutofit/>
          </a:bodyPr>
          <a:lstStyle/>
          <a:p>
            <a:r>
              <a:rPr lang="en-US" dirty="0"/>
              <a:t>Generally encourage open and honest communication</a:t>
            </a:r>
          </a:p>
          <a:p>
            <a:r>
              <a:rPr lang="en-US" dirty="0"/>
              <a:t>Use clear and simple language, direct not metaphoric</a:t>
            </a:r>
          </a:p>
          <a:p>
            <a:r>
              <a:rPr lang="en-US" dirty="0"/>
              <a:t>Talk about the deceased and ask/allow questions</a:t>
            </a:r>
          </a:p>
          <a:p>
            <a:r>
              <a:rPr lang="en-US" dirty="0"/>
              <a:t>Support the reality of grief:</a:t>
            </a:r>
          </a:p>
          <a:p>
            <a:pPr lvl="1"/>
            <a:r>
              <a:rPr lang="en-US" sz="2800" dirty="0"/>
              <a:t>Using rituals created or </a:t>
            </a:r>
            <a:r>
              <a:rPr lang="en-US" sz="2800" dirty="0" err="1"/>
              <a:t>existant</a:t>
            </a:r>
            <a:endParaRPr lang="en-US" sz="2800" dirty="0"/>
          </a:p>
          <a:p>
            <a:pPr lvl="1"/>
            <a:r>
              <a:rPr lang="en-US" sz="2800" dirty="0"/>
              <a:t>Encourage people to share with others who have also experienced losses</a:t>
            </a:r>
          </a:p>
          <a:p>
            <a:pPr lvl="1"/>
            <a:r>
              <a:rPr lang="en-US" sz="2800" dirty="0"/>
              <a:t>Keep reminders of the deceased visible</a:t>
            </a:r>
          </a:p>
        </p:txBody>
      </p:sp>
      <p:pic>
        <p:nvPicPr>
          <p:cNvPr id="7172" name="Picture 4" descr="Talk">
            <a:extLst>
              <a:ext uri="{FF2B5EF4-FFF2-40B4-BE49-F238E27FC236}">
                <a16:creationId xmlns:a16="http://schemas.microsoft.com/office/drawing/2014/main" id="{2E3095F4-39F3-4DF4-B28F-3C15BC9DA1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8446" y="649480"/>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98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Creative Ideas to Assist in the Grief Process</a:t>
            </a:r>
          </a:p>
        </p:txBody>
      </p:sp>
      <p:sp>
        <p:nvSpPr>
          <p:cNvPr id="3" name="Content Placeholder 2"/>
          <p:cNvSpPr>
            <a:spLocks noGrp="1"/>
          </p:cNvSpPr>
          <p:nvPr>
            <p:ph idx="1"/>
          </p:nvPr>
        </p:nvSpPr>
        <p:spPr>
          <a:xfrm>
            <a:off x="4553981" y="649480"/>
            <a:ext cx="6555347" cy="6016015"/>
          </a:xfrm>
        </p:spPr>
        <p:txBody>
          <a:bodyPr anchor="ctr">
            <a:normAutofit/>
          </a:bodyPr>
          <a:lstStyle/>
          <a:p>
            <a:r>
              <a:rPr lang="en-US" dirty="0"/>
              <a:t>Memory Boxes</a:t>
            </a:r>
          </a:p>
          <a:p>
            <a:r>
              <a:rPr lang="en-US" dirty="0"/>
              <a:t>Memory Gardens</a:t>
            </a:r>
          </a:p>
          <a:p>
            <a:r>
              <a:rPr lang="en-US" dirty="0"/>
              <a:t>Painting and collage to represent the person who died</a:t>
            </a:r>
          </a:p>
          <a:p>
            <a:r>
              <a:rPr lang="en-US" dirty="0"/>
              <a:t>Therapeutic Letters</a:t>
            </a:r>
          </a:p>
          <a:p>
            <a:r>
              <a:rPr lang="en-US" dirty="0"/>
              <a:t>Sympathy book for condolence cards</a:t>
            </a:r>
          </a:p>
          <a:p>
            <a:r>
              <a:rPr lang="en-US" dirty="0"/>
              <a:t>Tape of their </a:t>
            </a:r>
            <a:r>
              <a:rPr lang="en-US" dirty="0" err="1"/>
              <a:t>favourite</a:t>
            </a:r>
            <a:r>
              <a:rPr lang="en-US" dirty="0"/>
              <a:t> songs/poems/stories</a:t>
            </a:r>
          </a:p>
          <a:p>
            <a:r>
              <a:rPr lang="en-US" dirty="0"/>
              <a:t>Encourage a new leisure activity</a:t>
            </a:r>
          </a:p>
          <a:p>
            <a:r>
              <a:rPr lang="en-US" dirty="0"/>
              <a:t>Encourage forward planning </a:t>
            </a:r>
            <a:r>
              <a:rPr lang="mr-IN" dirty="0"/>
              <a:t>…</a:t>
            </a:r>
            <a:r>
              <a:rPr lang="en-GB" dirty="0"/>
              <a:t>a new calendar for events to come</a:t>
            </a:r>
            <a:endParaRPr lang="en-US" dirty="0"/>
          </a:p>
        </p:txBody>
      </p:sp>
      <p:pic>
        <p:nvPicPr>
          <p:cNvPr id="11" name="Picture 2" descr="Helen 5">
            <a:extLst>
              <a:ext uri="{FF2B5EF4-FFF2-40B4-BE49-F238E27FC236}">
                <a16:creationId xmlns:a16="http://schemas.microsoft.com/office/drawing/2014/main" id="{C694BD7B-D947-4A51-AAF4-2CED5F7BD3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634" y="4080812"/>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Artist">
            <a:extLst>
              <a:ext uri="{FF2B5EF4-FFF2-40B4-BE49-F238E27FC236}">
                <a16:creationId xmlns:a16="http://schemas.microsoft.com/office/drawing/2014/main" id="{2DA3CEFE-743B-4538-9B3F-1FB356E30E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9278" y="10138"/>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435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For Those Non Verbal</a:t>
            </a:r>
          </a:p>
        </p:txBody>
      </p:sp>
      <p:sp>
        <p:nvSpPr>
          <p:cNvPr id="3" name="Content Placeholder 2"/>
          <p:cNvSpPr>
            <a:spLocks noGrp="1"/>
          </p:cNvSpPr>
          <p:nvPr>
            <p:ph idx="1"/>
          </p:nvPr>
        </p:nvSpPr>
        <p:spPr>
          <a:xfrm>
            <a:off x="4810259" y="649480"/>
            <a:ext cx="6555347" cy="5982393"/>
          </a:xfrm>
        </p:spPr>
        <p:txBody>
          <a:bodyPr anchor="ctr">
            <a:normAutofit lnSpcReduction="10000"/>
          </a:bodyPr>
          <a:lstStyle/>
          <a:p>
            <a:r>
              <a:rPr lang="en-US" dirty="0"/>
              <a:t>Support structures that are helpful for people with more complex needs who don’t have a formal communication system may need to draw less on strategies based on language and draw more heavily on environment based strategies. </a:t>
            </a:r>
          </a:p>
          <a:p>
            <a:endParaRPr lang="en-US" dirty="0"/>
          </a:p>
          <a:p>
            <a:r>
              <a:rPr lang="en-US" dirty="0" err="1"/>
              <a:t>Stategies</a:t>
            </a:r>
            <a:r>
              <a:rPr lang="en-US" dirty="0"/>
              <a:t> may need to focus on providing a sense of security, stability, comfort, routine and continuity for the person. They may also include relaxation supports, such as sensory activities, based on the person’s preferences that are conducive to a calm state and/or expression of emotion. </a:t>
            </a:r>
          </a:p>
          <a:p>
            <a:endParaRPr lang="en-US" sz="2000" dirty="0"/>
          </a:p>
        </p:txBody>
      </p:sp>
      <p:pic>
        <p:nvPicPr>
          <p:cNvPr id="10242" name="Picture 2" descr="Relax">
            <a:extLst>
              <a:ext uri="{FF2B5EF4-FFF2-40B4-BE49-F238E27FC236}">
                <a16:creationId xmlns:a16="http://schemas.microsoft.com/office/drawing/2014/main" id="{E0DCC685-669A-4269-93C5-6DBE7FC53C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7439" y="4345873"/>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730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Specialist Services</a:t>
            </a:r>
          </a:p>
        </p:txBody>
      </p:sp>
      <p:sp>
        <p:nvSpPr>
          <p:cNvPr id="3" name="Content Placeholder 2"/>
          <p:cNvSpPr>
            <a:spLocks noGrp="1"/>
          </p:cNvSpPr>
          <p:nvPr>
            <p:ph idx="1"/>
          </p:nvPr>
        </p:nvSpPr>
        <p:spPr>
          <a:xfrm>
            <a:off x="4810259" y="649480"/>
            <a:ext cx="6555347" cy="5546047"/>
          </a:xfrm>
        </p:spPr>
        <p:txBody>
          <a:bodyPr anchor="ctr">
            <a:normAutofit/>
          </a:bodyPr>
          <a:lstStyle/>
          <a:p>
            <a:r>
              <a:rPr lang="en-US" dirty="0"/>
              <a:t>Grief can become complex where a person has:</a:t>
            </a:r>
          </a:p>
          <a:p>
            <a:endParaRPr lang="en-US" dirty="0"/>
          </a:p>
          <a:p>
            <a:r>
              <a:rPr lang="en-US" dirty="0"/>
              <a:t>A complicated grief history</a:t>
            </a:r>
          </a:p>
          <a:p>
            <a:r>
              <a:rPr lang="en-US" dirty="0"/>
              <a:t>Where the process is extended over a long period of time</a:t>
            </a:r>
          </a:p>
          <a:p>
            <a:endParaRPr lang="en-US" dirty="0"/>
          </a:p>
          <a:p>
            <a:r>
              <a:rPr lang="en-US" dirty="0"/>
              <a:t>In these cases a referral for specialist support may be needed</a:t>
            </a:r>
          </a:p>
        </p:txBody>
      </p:sp>
      <p:pic>
        <p:nvPicPr>
          <p:cNvPr id="11266" name="Picture 2" descr="Nurse No Uniform 3">
            <a:extLst>
              <a:ext uri="{FF2B5EF4-FFF2-40B4-BE49-F238E27FC236}">
                <a16:creationId xmlns:a16="http://schemas.microsoft.com/office/drawing/2014/main" id="{4C8EA096-964C-4E14-9E91-1AC907D0F2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88" y="107994"/>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527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26396" y="586855"/>
            <a:ext cx="4230100" cy="3387497"/>
          </a:xfrm>
        </p:spPr>
        <p:txBody>
          <a:bodyPr anchor="b">
            <a:normAutofit/>
          </a:bodyPr>
          <a:lstStyle/>
          <a:p>
            <a:pPr algn="r"/>
            <a:r>
              <a:rPr lang="en-US" sz="4000">
                <a:solidFill>
                  <a:srgbClr val="FFFFFF"/>
                </a:solidFill>
              </a:rPr>
              <a:t>In Conclusion</a:t>
            </a:r>
          </a:p>
        </p:txBody>
      </p:sp>
      <p:sp>
        <p:nvSpPr>
          <p:cNvPr id="3" name="Content Placeholder 2"/>
          <p:cNvSpPr>
            <a:spLocks noGrp="1"/>
          </p:cNvSpPr>
          <p:nvPr>
            <p:ph idx="1"/>
          </p:nvPr>
        </p:nvSpPr>
        <p:spPr>
          <a:xfrm>
            <a:off x="5926620" y="649480"/>
            <a:ext cx="6080896" cy="5546047"/>
          </a:xfrm>
        </p:spPr>
        <p:txBody>
          <a:bodyPr anchor="ctr">
            <a:noAutofit/>
          </a:bodyPr>
          <a:lstStyle/>
          <a:p>
            <a:r>
              <a:rPr lang="en-US" dirty="0"/>
              <a:t>Covid has become a feature of all of our lives and across the globe</a:t>
            </a:r>
          </a:p>
          <a:p>
            <a:r>
              <a:rPr lang="en-US" dirty="0"/>
              <a:t>Loss triggers anxiety about future possible losses and more especially when a person depends on their support networks for survival and so this basic anxiety will be ever present and need everyday attention and sensitivity.</a:t>
            </a:r>
          </a:p>
          <a:p>
            <a:r>
              <a:rPr lang="en-US" dirty="0"/>
              <a:t>Loss is an everyday part of the cycle of life and we need to include people with a learning disability in this to share our common humanity. </a:t>
            </a:r>
          </a:p>
        </p:txBody>
      </p:sp>
    </p:spTree>
    <p:extLst>
      <p:ext uri="{BB962C8B-B14F-4D97-AF65-F5344CB8AC3E}">
        <p14:creationId xmlns:p14="http://schemas.microsoft.com/office/powerpoint/2010/main" val="1380965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Refs and resources</a:t>
            </a:r>
          </a:p>
        </p:txBody>
      </p:sp>
      <p:sp>
        <p:nvSpPr>
          <p:cNvPr id="3" name="Content Placeholder 2"/>
          <p:cNvSpPr>
            <a:spLocks noGrp="1"/>
          </p:cNvSpPr>
          <p:nvPr>
            <p:ph idx="1"/>
          </p:nvPr>
        </p:nvSpPr>
        <p:spPr/>
        <p:txBody>
          <a:bodyPr>
            <a:normAutofit fontScale="70000" lnSpcReduction="20000"/>
          </a:bodyPr>
          <a:lstStyle/>
          <a:p>
            <a:r>
              <a:rPr lang="en-US" dirty="0"/>
              <a:t>Worden, J. W. (1991). Grief Counselling and grief therapy: A handbook for the mental health practitioner (2nd ed.). London: Springer. </a:t>
            </a:r>
          </a:p>
          <a:p>
            <a:r>
              <a:rPr lang="en-US" dirty="0" err="1"/>
              <a:t>Luchterhand</a:t>
            </a:r>
            <a:r>
              <a:rPr lang="en-US" dirty="0"/>
              <a:t>, C., &amp; Murphy, N. (1998). Helping adults with mental retardation grieve a death loss. Philadelphia: Taylor &amp; Francis. </a:t>
            </a:r>
          </a:p>
          <a:p>
            <a:r>
              <a:rPr lang="en-US" dirty="0"/>
              <a:t>Other Resources </a:t>
            </a:r>
          </a:p>
          <a:p>
            <a:r>
              <a:rPr lang="en-US" dirty="0" err="1"/>
              <a:t>Luchterhand</a:t>
            </a:r>
            <a:r>
              <a:rPr lang="en-US" dirty="0"/>
              <a:t>, C. (l998). Mental retardation and grief following a death loss: Information for families and other caregivers. Arlington, TX: </a:t>
            </a:r>
          </a:p>
          <a:p>
            <a:r>
              <a:rPr lang="en-US" dirty="0"/>
              <a:t>The Arc. </a:t>
            </a:r>
          </a:p>
          <a:p>
            <a:r>
              <a:rPr lang="en-US" dirty="0"/>
              <a:t>Hollins, S. (1995). Managing grief better: People with developmental disabilities. </a:t>
            </a:r>
            <a:r>
              <a:rPr lang="en-US" dirty="0" err="1"/>
              <a:t>Habilitative</a:t>
            </a:r>
            <a:r>
              <a:rPr lang="en-US" dirty="0"/>
              <a:t> Mental Healthcare Newsletter 14/3. Available at: http://</a:t>
            </a:r>
            <a:r>
              <a:rPr lang="en-US" dirty="0" err="1"/>
              <a:t>www.thearc.org</a:t>
            </a:r>
            <a:r>
              <a:rPr lang="en-US" dirty="0"/>
              <a:t>/</a:t>
            </a:r>
            <a:r>
              <a:rPr lang="en-US" dirty="0" err="1"/>
              <a:t>faqs</a:t>
            </a:r>
            <a:r>
              <a:rPr lang="en-US" dirty="0"/>
              <a:t>/</a:t>
            </a:r>
            <a:r>
              <a:rPr lang="en-US" dirty="0" err="1"/>
              <a:t>grief.html</a:t>
            </a:r>
            <a:r>
              <a:rPr lang="en-US" dirty="0"/>
              <a:t>. </a:t>
            </a:r>
          </a:p>
          <a:p>
            <a:r>
              <a:rPr lang="en-US" dirty="0"/>
              <a:t>Watchman, K. (2000). Let’s talk about death : a booklet about death and funerals for adults who have a learning disability. Edinburgh, UK: Scottish Down’s Syndrome Association. </a:t>
            </a:r>
          </a:p>
          <a:p>
            <a:r>
              <a:rPr lang="en-US" dirty="0"/>
              <a:t>Irene </a:t>
            </a:r>
            <a:r>
              <a:rPr lang="en-US" dirty="0" err="1"/>
              <a:t>Tuffrey</a:t>
            </a:r>
            <a:r>
              <a:rPr lang="en-US" dirty="0"/>
              <a:t> </a:t>
            </a:r>
            <a:r>
              <a:rPr lang="mr-IN" dirty="0"/>
              <a:t>…</a:t>
            </a:r>
            <a:r>
              <a:rPr lang="en-GB" dirty="0"/>
              <a:t>..Breaking Bad News</a:t>
            </a:r>
            <a:endParaRPr lang="en-US" dirty="0"/>
          </a:p>
        </p:txBody>
      </p:sp>
    </p:spTree>
    <p:extLst>
      <p:ext uri="{BB962C8B-B14F-4D97-AF65-F5344CB8AC3E}">
        <p14:creationId xmlns:p14="http://schemas.microsoft.com/office/powerpoint/2010/main" val="235437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56B2C21-A230-48C0-8DF1-C46611373C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847E18C-932D-4C95-AABA-FEC7C9499A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150CB11-0C61-439E-910F-5787759E7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43F8A58B-5155-44CE-A5FF-7647B47D0A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Rectangle 27">
            <a:extLst>
              <a:ext uri="{FF2B5EF4-FFF2-40B4-BE49-F238E27FC236}">
                <a16:creationId xmlns:a16="http://schemas.microsoft.com/office/drawing/2014/main" id="{443F2ACA-E6D6-4028-82DD-F03C262D5D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Living in Extraordinary Times</a:t>
            </a:r>
          </a:p>
        </p:txBody>
      </p:sp>
      <p:graphicFrame>
        <p:nvGraphicFramePr>
          <p:cNvPr id="14" name="Content Placeholder 2">
            <a:extLst>
              <a:ext uri="{FF2B5EF4-FFF2-40B4-BE49-F238E27FC236}">
                <a16:creationId xmlns:a16="http://schemas.microsoft.com/office/drawing/2014/main" id="{C691400E-74E4-461E-9BE6-B93549970A87}"/>
              </a:ext>
            </a:extLst>
          </p:cNvPr>
          <p:cNvGraphicFramePr>
            <a:graphicFrameLocks noGrp="1"/>
          </p:cNvGraphicFramePr>
          <p:nvPr>
            <p:ph idx="1"/>
            <p:extLst>
              <p:ext uri="{D42A27DB-BD31-4B8C-83A1-F6EECF244321}">
                <p14:modId xmlns:p14="http://schemas.microsoft.com/office/powerpoint/2010/main" val="4200091073"/>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3255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9BB35BC-D5C2-4C8B-A22A-A71E619191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13788" y="365125"/>
            <a:ext cx="4840010" cy="1807305"/>
          </a:xfrm>
        </p:spPr>
        <p:txBody>
          <a:bodyPr>
            <a:normAutofit/>
          </a:bodyPr>
          <a:lstStyle/>
          <a:p>
            <a:r>
              <a:rPr lang="en-US" dirty="0"/>
              <a:t>Ripple effect of pandemic losses</a:t>
            </a:r>
          </a:p>
        </p:txBody>
      </p:sp>
      <p:pic>
        <p:nvPicPr>
          <p:cNvPr id="2050" name="Picture 2" descr="Water 2">
            <a:extLst>
              <a:ext uri="{FF2B5EF4-FFF2-40B4-BE49-F238E27FC236}">
                <a16:creationId xmlns:a16="http://schemas.microsoft.com/office/drawing/2014/main" id="{69EAD4D8-35D5-4B86-840F-E28A54C081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06" r="5406"/>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513788" y="2333297"/>
            <a:ext cx="4840010" cy="3843666"/>
          </a:xfrm>
        </p:spPr>
        <p:txBody>
          <a:bodyPr>
            <a:noAutofit/>
          </a:bodyPr>
          <a:lstStyle/>
          <a:p>
            <a:r>
              <a:rPr lang="en-US" sz="2400" dirty="0"/>
              <a:t>In our service we have had three deaths from Covid but our clients have had multiple losses of friends, family and staff and probably people in their local community and life. </a:t>
            </a:r>
          </a:p>
          <a:p>
            <a:r>
              <a:rPr lang="en-US" sz="2400" dirty="0"/>
              <a:t>If not deaths then absence due to sickness with the worry about their return</a:t>
            </a:r>
          </a:p>
          <a:p>
            <a:r>
              <a:rPr lang="en-US" sz="2400" dirty="0"/>
              <a:t>Unless we speak about the these losses it is hard to address the degree of difficulties that will accrue due to unprocessed grief</a:t>
            </a:r>
          </a:p>
        </p:txBody>
      </p:sp>
    </p:spTree>
    <p:extLst>
      <p:ext uri="{BB962C8B-B14F-4D97-AF65-F5344CB8AC3E}">
        <p14:creationId xmlns:p14="http://schemas.microsoft.com/office/powerpoint/2010/main" val="1512555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6478" y="1683756"/>
            <a:ext cx="3115265" cy="2396359"/>
          </a:xfrm>
        </p:spPr>
        <p:txBody>
          <a:bodyPr anchor="b">
            <a:normAutofit/>
          </a:bodyPr>
          <a:lstStyle/>
          <a:p>
            <a:pPr algn="r"/>
            <a:r>
              <a:rPr lang="en-US" sz="4000" dirty="0">
                <a:solidFill>
                  <a:srgbClr val="FFFFFF"/>
                </a:solidFill>
              </a:rPr>
              <a:t>Grief Research</a:t>
            </a:r>
          </a:p>
        </p:txBody>
      </p:sp>
      <p:graphicFrame>
        <p:nvGraphicFramePr>
          <p:cNvPr id="5" name="Content Placeholder 2">
            <a:extLst>
              <a:ext uri="{FF2B5EF4-FFF2-40B4-BE49-F238E27FC236}">
                <a16:creationId xmlns:a16="http://schemas.microsoft.com/office/drawing/2014/main" id="{B1F77739-36BC-47F4-8AB8-C183867518EA}"/>
              </a:ext>
            </a:extLst>
          </p:cNvPr>
          <p:cNvGraphicFramePr>
            <a:graphicFrameLocks noGrp="1"/>
          </p:cNvGraphicFramePr>
          <p:nvPr>
            <p:ph idx="1"/>
            <p:extLst>
              <p:ext uri="{D42A27DB-BD31-4B8C-83A1-F6EECF244321}">
                <p14:modId xmlns:p14="http://schemas.microsoft.com/office/powerpoint/2010/main" val="2742931296"/>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0534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Rectangle 36">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Grief Reactions</a:t>
            </a:r>
          </a:p>
        </p:txBody>
      </p:sp>
      <p:sp>
        <p:nvSpPr>
          <p:cNvPr id="3" name="Content Placeholder 2"/>
          <p:cNvSpPr>
            <a:spLocks noGrp="1"/>
          </p:cNvSpPr>
          <p:nvPr>
            <p:ph idx="1"/>
          </p:nvPr>
        </p:nvSpPr>
        <p:spPr>
          <a:xfrm>
            <a:off x="4810259" y="240632"/>
            <a:ext cx="6555347" cy="6400800"/>
          </a:xfrm>
        </p:spPr>
        <p:txBody>
          <a:bodyPr anchor="ctr">
            <a:noAutofit/>
          </a:bodyPr>
          <a:lstStyle/>
          <a:p>
            <a:r>
              <a:rPr lang="en-US" sz="2400" dirty="0"/>
              <a:t>Worden (1991), who has done substantial work in the area of grief and loss, suggests  grief consist of four dimensions: feelings, thoughts, </a:t>
            </a:r>
            <a:r>
              <a:rPr lang="en-US" sz="2400" dirty="0" err="1"/>
              <a:t>behaviours</a:t>
            </a:r>
            <a:r>
              <a:rPr lang="en-US" sz="2400" dirty="0"/>
              <a:t> and physical sensations. </a:t>
            </a:r>
          </a:p>
          <a:p>
            <a:r>
              <a:rPr lang="en-US" sz="2400" b="1" dirty="0" err="1"/>
              <a:t>Feelings</a:t>
            </a:r>
            <a:r>
              <a:rPr lang="en-US" sz="2400" dirty="0" err="1"/>
              <a:t>:Sadness</a:t>
            </a:r>
            <a:r>
              <a:rPr lang="en-US" sz="2400" dirty="0"/>
              <a:t>/anger/emptiness/</a:t>
            </a:r>
            <a:r>
              <a:rPr lang="en-US" sz="2400" dirty="0" err="1"/>
              <a:t>lonliness</a:t>
            </a:r>
            <a:r>
              <a:rPr lang="en-US" sz="2400" dirty="0"/>
              <a:t>/shock/numbness/confusion/</a:t>
            </a:r>
            <a:r>
              <a:rPr lang="en-US" sz="2400" dirty="0" err="1"/>
              <a:t>lonliness</a:t>
            </a:r>
            <a:r>
              <a:rPr lang="en-US" sz="2400" dirty="0"/>
              <a:t>/resentment/disbelief/resentment/denial/frustration/irritability</a:t>
            </a:r>
          </a:p>
          <a:p>
            <a:r>
              <a:rPr lang="en-US" sz="2400" b="1" dirty="0"/>
              <a:t>Thoughts: </a:t>
            </a:r>
            <a:r>
              <a:rPr lang="en-US" sz="2400" dirty="0"/>
              <a:t>difficulties with concentration &amp; making decisions, confusion and preoccupation with the person who died</a:t>
            </a:r>
          </a:p>
          <a:p>
            <a:r>
              <a:rPr lang="en-US" sz="2400" b="1" dirty="0" err="1"/>
              <a:t>Behaviours</a:t>
            </a:r>
            <a:r>
              <a:rPr lang="en-US" sz="2400" b="1" dirty="0"/>
              <a:t>: </a:t>
            </a:r>
            <a:r>
              <a:rPr lang="en-US" sz="2400" dirty="0" err="1"/>
              <a:t>withdrawl</a:t>
            </a:r>
            <a:r>
              <a:rPr lang="en-US" sz="2400" dirty="0"/>
              <a:t>/physical or verbal aggression/changes in eating, toileting, sleeping/loss of interest in activities/sleep disturbed</a:t>
            </a:r>
          </a:p>
          <a:p>
            <a:r>
              <a:rPr lang="en-US" sz="2400" b="1" dirty="0"/>
              <a:t>Physical sensations: </a:t>
            </a:r>
            <a:r>
              <a:rPr lang="en-US" sz="2400" dirty="0"/>
              <a:t>shortness of breath/pounding heart/hypertension/dizzy/shakes/sweating/pain reactions/fatigue/flareup of previous illness</a:t>
            </a:r>
            <a:endParaRPr lang="en-US" sz="2400" b="1" dirty="0"/>
          </a:p>
        </p:txBody>
      </p:sp>
    </p:spTree>
    <p:extLst>
      <p:ext uri="{BB962C8B-B14F-4D97-AF65-F5344CB8AC3E}">
        <p14:creationId xmlns:p14="http://schemas.microsoft.com/office/powerpoint/2010/main" val="1517149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The Impact of Learning Disability on Grieving</a:t>
            </a:r>
          </a:p>
        </p:txBody>
      </p:sp>
      <p:graphicFrame>
        <p:nvGraphicFramePr>
          <p:cNvPr id="5" name="Content Placeholder 2">
            <a:extLst>
              <a:ext uri="{FF2B5EF4-FFF2-40B4-BE49-F238E27FC236}">
                <a16:creationId xmlns:a16="http://schemas.microsoft.com/office/drawing/2014/main" id="{E77780CC-4B7D-471B-8BC7-687DED5DC52B}"/>
              </a:ext>
            </a:extLst>
          </p:cNvPr>
          <p:cNvGraphicFramePr>
            <a:graphicFrameLocks noGrp="1"/>
          </p:cNvGraphicFramePr>
          <p:nvPr>
            <p:ph idx="1"/>
            <p:extLst>
              <p:ext uri="{D42A27DB-BD31-4B8C-83A1-F6EECF244321}">
                <p14:modId xmlns:p14="http://schemas.microsoft.com/office/powerpoint/2010/main" val="2192677844"/>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415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A Continuum of Understanding - Cognitive</a:t>
            </a:r>
          </a:p>
        </p:txBody>
      </p:sp>
      <p:sp>
        <p:nvSpPr>
          <p:cNvPr id="21" name="Content Placeholder 2"/>
          <p:cNvSpPr>
            <a:spLocks noGrp="1"/>
          </p:cNvSpPr>
          <p:nvPr>
            <p:ph idx="1"/>
          </p:nvPr>
        </p:nvSpPr>
        <p:spPr>
          <a:xfrm>
            <a:off x="4810259" y="649480"/>
            <a:ext cx="6555347" cy="6198382"/>
          </a:xfrm>
        </p:spPr>
        <p:txBody>
          <a:bodyPr anchor="ctr">
            <a:normAutofit lnSpcReduction="10000"/>
          </a:bodyPr>
          <a:lstStyle/>
          <a:p>
            <a:r>
              <a:rPr lang="en-US" sz="2400" dirty="0"/>
              <a:t> </a:t>
            </a:r>
            <a:r>
              <a:rPr lang="en-US" dirty="0"/>
              <a:t>People with disabilities don’t need to have a full understanding of the concept of death to feel  loss and grief by virtue of the fact that an important person is gone</a:t>
            </a:r>
          </a:p>
          <a:p>
            <a:r>
              <a:rPr lang="en-US" dirty="0"/>
              <a:t>There is a continuum of understanding of loss.</a:t>
            </a:r>
          </a:p>
          <a:p>
            <a:r>
              <a:rPr lang="en-US" dirty="0"/>
              <a:t>It begins as the final and irreversible nature of death begins to develop because the significant person in their life is no longer there. </a:t>
            </a:r>
          </a:p>
          <a:p>
            <a:r>
              <a:rPr lang="en-US" dirty="0"/>
              <a:t>What we know is the more a person with a learning disability understands the easier it is to process grief, to understand why they have the feelings they do, that we all share these feelings at these times, we are no different</a:t>
            </a:r>
          </a:p>
          <a:p>
            <a:endParaRPr lang="en-US" sz="2000" dirty="0"/>
          </a:p>
        </p:txBody>
      </p:sp>
      <p:pic>
        <p:nvPicPr>
          <p:cNvPr id="5122" name="Picture 2" descr="Thoughts">
            <a:extLst>
              <a:ext uri="{FF2B5EF4-FFF2-40B4-BE49-F238E27FC236}">
                <a16:creationId xmlns:a16="http://schemas.microsoft.com/office/drawing/2014/main" id="{3EFD4BDA-B432-45D4-8E40-CFFDCF9695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499" y="4235700"/>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481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2E17E911-875F-4DE5-8699-99D9F1805A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3" name="Rectangle 82">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6722" y="586855"/>
            <a:ext cx="3201366" cy="3387497"/>
          </a:xfrm>
        </p:spPr>
        <p:txBody>
          <a:bodyPr anchor="b">
            <a:normAutofit/>
          </a:bodyPr>
          <a:lstStyle/>
          <a:p>
            <a:pPr algn="r"/>
            <a:r>
              <a:rPr lang="en-US" sz="3700">
                <a:solidFill>
                  <a:srgbClr val="FFFFFF"/>
                </a:solidFill>
              </a:rPr>
              <a:t>Communication of grief</a:t>
            </a:r>
          </a:p>
        </p:txBody>
      </p:sp>
      <p:pic>
        <p:nvPicPr>
          <p:cNvPr id="3074" name="Picture 2" descr="Bad News Meeting">
            <a:extLst>
              <a:ext uri="{FF2B5EF4-FFF2-40B4-BE49-F238E27FC236}">
                <a16:creationId xmlns:a16="http://schemas.microsoft.com/office/drawing/2014/main" id="{5A2CB46C-9009-41CB-A68C-9AC4B8BA1F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103" r="24368"/>
          <a:stretch/>
        </p:blipFill>
        <p:spPr bwMode="auto">
          <a:xfrm>
            <a:off x="418223" y="4049819"/>
            <a:ext cx="3201366" cy="309693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076" name="Content Placeholder 2">
            <a:extLst>
              <a:ext uri="{FF2B5EF4-FFF2-40B4-BE49-F238E27FC236}">
                <a16:creationId xmlns:a16="http://schemas.microsoft.com/office/drawing/2014/main" id="{97B965A7-CE81-418B-B224-626910E08ECD}"/>
              </a:ext>
            </a:extLst>
          </p:cNvPr>
          <p:cNvGraphicFramePr>
            <a:graphicFrameLocks noGrp="1"/>
          </p:cNvGraphicFramePr>
          <p:nvPr>
            <p:ph idx="1"/>
            <p:extLst>
              <p:ext uri="{D42A27DB-BD31-4B8C-83A1-F6EECF244321}">
                <p14:modId xmlns:p14="http://schemas.microsoft.com/office/powerpoint/2010/main" val="2600533940"/>
              </p:ext>
            </p:extLst>
          </p:nvPr>
        </p:nvGraphicFramePr>
        <p:xfrm>
          <a:off x="4581727" y="649481"/>
          <a:ext cx="6487326" cy="56069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5655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6478" y="750440"/>
            <a:ext cx="3115265" cy="2354583"/>
          </a:xfrm>
        </p:spPr>
        <p:txBody>
          <a:bodyPr anchor="b">
            <a:normAutofit/>
          </a:bodyPr>
          <a:lstStyle/>
          <a:p>
            <a:pPr algn="r"/>
            <a:r>
              <a:rPr lang="en-US" sz="4000" dirty="0">
                <a:solidFill>
                  <a:srgbClr val="FFFFFF"/>
                </a:solidFill>
              </a:rPr>
              <a:t>Life Learning Experiences</a:t>
            </a:r>
          </a:p>
        </p:txBody>
      </p:sp>
      <p:graphicFrame>
        <p:nvGraphicFramePr>
          <p:cNvPr id="5" name="Content Placeholder 2">
            <a:extLst>
              <a:ext uri="{FF2B5EF4-FFF2-40B4-BE49-F238E27FC236}">
                <a16:creationId xmlns:a16="http://schemas.microsoft.com/office/drawing/2014/main" id="{6AED6951-EFD3-4DCF-9960-F35530898C8F}"/>
              </a:ext>
            </a:extLst>
          </p:cNvPr>
          <p:cNvGraphicFramePr>
            <a:graphicFrameLocks noGrp="1"/>
          </p:cNvGraphicFramePr>
          <p:nvPr>
            <p:ph idx="1"/>
            <p:extLst>
              <p:ext uri="{D42A27DB-BD31-4B8C-83A1-F6EECF244321}">
                <p14:modId xmlns:p14="http://schemas.microsoft.com/office/powerpoint/2010/main" val="3890351804"/>
              </p:ext>
            </p:extLst>
          </p:nvPr>
        </p:nvGraphicFramePr>
        <p:xfrm>
          <a:off x="4905052" y="240633"/>
          <a:ext cx="7030274" cy="6617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6" name="Picture 2" descr="Advocacy Self 1">
            <a:extLst>
              <a:ext uri="{FF2B5EF4-FFF2-40B4-BE49-F238E27FC236}">
                <a16:creationId xmlns:a16="http://schemas.microsoft.com/office/drawing/2014/main" id="{32C211D8-F5AD-4AD6-A656-D395468D15A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2433" y="3832394"/>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4254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0DD448C88B62C498A2CF3910C3E1381" ma:contentTypeVersion="13" ma:contentTypeDescription="Create a new document." ma:contentTypeScope="" ma:versionID="a50d15491b315955626d47f2b58c8ebb">
  <xsd:schema xmlns:xsd="http://www.w3.org/2001/XMLSchema" xmlns:xs="http://www.w3.org/2001/XMLSchema" xmlns:p="http://schemas.microsoft.com/office/2006/metadata/properties" xmlns:ns2="bc54de2c-f0e5-4b97-9d46-a543f1f48b9c" xmlns:ns3="b85158e3-5893-481a-a3a8-e29d54ddf9e3" targetNamespace="http://schemas.microsoft.com/office/2006/metadata/properties" ma:root="true" ma:fieldsID="1eea9d8c735015aea6b391fc06d47485" ns2:_="" ns3:_="">
    <xsd:import namespace="bc54de2c-f0e5-4b97-9d46-a543f1f48b9c"/>
    <xsd:import namespace="b85158e3-5893-481a-a3a8-e29d54ddf9e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Location" minOccurs="0"/>
                <xsd:element ref="ns3:MediaServiceAutoTags"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54de2c-f0e5-4b97-9d46-a543f1f48b9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85158e3-5893-481a-a3a8-e29d54ddf9e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Location" ma:index="13" nillable="true" ma:displayName="MediaServiceLocation" ma:description="" ma:internalName="MediaServiceLocatio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51146E6-CA0D-4832-95D4-6587099D3221}">
  <ds:schemaRefs>
    <ds:schemaRef ds:uri="http://schemas.microsoft.com/sharepoint/v3/contenttype/forms"/>
  </ds:schemaRefs>
</ds:datastoreItem>
</file>

<file path=customXml/itemProps2.xml><?xml version="1.0" encoding="utf-8"?>
<ds:datastoreItem xmlns:ds="http://schemas.openxmlformats.org/officeDocument/2006/customXml" ds:itemID="{CCFC43DE-8E0E-4F2D-9D9A-250A9E5195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54de2c-f0e5-4b97-9d46-a543f1f48b9c"/>
    <ds:schemaRef ds:uri="b85158e3-5893-481a-a3a8-e29d54ddf9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406B7D6-31DF-4479-AA35-9577DB577FA2}">
  <ds:schemaRefs>
    <ds:schemaRef ds:uri="http://schemas.microsoft.com/office/infopath/2007/PartnerControls"/>
    <ds:schemaRef ds:uri="http://schemas.microsoft.com/office/2006/metadata/properties"/>
    <ds:schemaRef ds:uri="http://www.w3.org/XML/1998/namespace"/>
    <ds:schemaRef ds:uri="http://schemas.microsoft.com/office/2006/documentManagement/types"/>
    <ds:schemaRef ds:uri="http://purl.org/dc/terms/"/>
    <ds:schemaRef ds:uri="http://purl.org/dc/elements/1.1/"/>
    <ds:schemaRef ds:uri="bc54de2c-f0e5-4b97-9d46-a543f1f48b9c"/>
    <ds:schemaRef ds:uri="http://schemas.openxmlformats.org/package/2006/metadata/core-properties"/>
    <ds:schemaRef ds:uri="b85158e3-5893-481a-a3a8-e29d54ddf9e3"/>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TM04033919[[fn=Circuit]]</Template>
  <TotalTime>2091</TotalTime>
  <Words>1508</Words>
  <Application>Microsoft Office PowerPoint</Application>
  <PresentationFormat>Widescreen</PresentationFormat>
  <Paragraphs>106</Paragraphs>
  <Slides>18</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Mangal</vt:lpstr>
      <vt:lpstr>Office Theme</vt:lpstr>
      <vt:lpstr>  Bereavement In The Time of Covid Learning Disability and Loss</vt:lpstr>
      <vt:lpstr>Living in Extraordinary Times</vt:lpstr>
      <vt:lpstr>Ripple effect of pandemic losses</vt:lpstr>
      <vt:lpstr>Grief Research</vt:lpstr>
      <vt:lpstr>Grief Reactions</vt:lpstr>
      <vt:lpstr>The Impact of Learning Disability on Grieving</vt:lpstr>
      <vt:lpstr>A Continuum of Understanding - Cognitive</vt:lpstr>
      <vt:lpstr>Communication of grief</vt:lpstr>
      <vt:lpstr>Life Learning Experiences</vt:lpstr>
      <vt:lpstr>One Persons Story - Video Clip</vt:lpstr>
      <vt:lpstr>So what can we do?</vt:lpstr>
      <vt:lpstr>Our Role …..</vt:lpstr>
      <vt:lpstr>General Strategies for Support &amp; The Reality of Grief</vt:lpstr>
      <vt:lpstr>Creative Ideas to Assist in the Grief Process</vt:lpstr>
      <vt:lpstr>For Those Non Verbal</vt:lpstr>
      <vt:lpstr>Specialist Services</vt:lpstr>
      <vt:lpstr>In Conclusion</vt:lpstr>
      <vt:lpstr>Refs and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Bereavement In The Time of Corona</dc:title>
  <dc:creator>Microsoft Office User</dc:creator>
  <cp:lastModifiedBy>Nitish Lakhman | Inclusion Barnet</cp:lastModifiedBy>
  <cp:revision>29</cp:revision>
  <dcterms:created xsi:type="dcterms:W3CDTF">2021-11-30T06:40:19Z</dcterms:created>
  <dcterms:modified xsi:type="dcterms:W3CDTF">2021-12-02T12:39:41Z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0x01010090DD448C88B62C498A2CF3910C3E1381</vt:lpwstr>
  </property>
</Properties>
</file>